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62" r:id="rId4"/>
    <p:sldId id="257" r:id="rId5"/>
    <p:sldId id="258" r:id="rId6"/>
    <p:sldId id="259" r:id="rId7"/>
    <p:sldId id="260" r:id="rId8"/>
    <p:sldId id="261"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066CEC77-332C-4271-A011-E6E7FF2115CC}" type="datetimeFigureOut">
              <a:rPr lang="en-US" smtClean="0"/>
              <a:t>8/12/2020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45EEB8C-369C-4138-ACDE-A86DF3B3FD9E}"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9178154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6CEC77-332C-4271-A011-E6E7FF2115CC}"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EEB8C-369C-4138-ACDE-A86DF3B3FD9E}" type="slidenum">
              <a:rPr lang="en-US" smtClean="0"/>
              <a:t>‹#›</a:t>
            </a:fld>
            <a:endParaRPr lang="en-US"/>
          </a:p>
        </p:txBody>
      </p:sp>
    </p:spTree>
    <p:extLst>
      <p:ext uri="{BB962C8B-B14F-4D97-AF65-F5344CB8AC3E}">
        <p14:creationId xmlns:p14="http://schemas.microsoft.com/office/powerpoint/2010/main" val="971968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6CEC77-332C-4271-A011-E6E7FF2115CC}"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EEB8C-369C-4138-ACDE-A86DF3B3FD9E}" type="slidenum">
              <a:rPr lang="en-US" smtClean="0"/>
              <a:t>‹#›</a:t>
            </a:fld>
            <a:endParaRPr lang="en-US"/>
          </a:p>
        </p:txBody>
      </p:sp>
    </p:spTree>
    <p:extLst>
      <p:ext uri="{BB962C8B-B14F-4D97-AF65-F5344CB8AC3E}">
        <p14:creationId xmlns:p14="http://schemas.microsoft.com/office/powerpoint/2010/main" val="438589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6CEC77-332C-4271-A011-E6E7FF2115CC}" type="datetimeFigureOut">
              <a:rPr lang="en-US" smtClean="0"/>
              <a:t>8/12/2020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EEB8C-369C-4138-ACDE-A86DF3B3FD9E}" type="slidenum">
              <a:rPr lang="en-US" smtClean="0"/>
              <a:t>‹#›</a:t>
            </a:fld>
            <a:endParaRPr lang="en-US"/>
          </a:p>
        </p:txBody>
      </p:sp>
    </p:spTree>
    <p:extLst>
      <p:ext uri="{BB962C8B-B14F-4D97-AF65-F5344CB8AC3E}">
        <p14:creationId xmlns:p14="http://schemas.microsoft.com/office/powerpoint/2010/main" val="3292900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066CEC77-332C-4271-A011-E6E7FF2115CC}" type="datetimeFigureOut">
              <a:rPr lang="en-US" smtClean="0"/>
              <a:t>8/12/2020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45EEB8C-369C-4138-ACDE-A86DF3B3FD9E}"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88635324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66CEC77-332C-4271-A011-E6E7FF2115CC}" type="datetimeFigureOut">
              <a:rPr lang="en-US" smtClean="0"/>
              <a:t>8/12/2020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EEB8C-369C-4138-ACDE-A86DF3B3FD9E}" type="slidenum">
              <a:rPr lang="en-US" smtClean="0"/>
              <a:t>‹#›</a:t>
            </a:fld>
            <a:endParaRPr lang="en-US"/>
          </a:p>
        </p:txBody>
      </p:sp>
    </p:spTree>
    <p:extLst>
      <p:ext uri="{BB962C8B-B14F-4D97-AF65-F5344CB8AC3E}">
        <p14:creationId xmlns:p14="http://schemas.microsoft.com/office/powerpoint/2010/main" val="2287499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66CEC77-332C-4271-A011-E6E7FF2115CC}" type="datetimeFigureOut">
              <a:rPr lang="en-US" smtClean="0"/>
              <a:t>8/12/2020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5EEB8C-369C-4138-ACDE-A86DF3B3FD9E}" type="slidenum">
              <a:rPr lang="en-US" smtClean="0"/>
              <a:t>‹#›</a:t>
            </a:fld>
            <a:endParaRPr lang="en-US"/>
          </a:p>
        </p:txBody>
      </p:sp>
    </p:spTree>
    <p:extLst>
      <p:ext uri="{BB962C8B-B14F-4D97-AF65-F5344CB8AC3E}">
        <p14:creationId xmlns:p14="http://schemas.microsoft.com/office/powerpoint/2010/main" val="695022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66CEC77-332C-4271-A011-E6E7FF2115CC}" type="datetimeFigureOut">
              <a:rPr lang="en-US" smtClean="0"/>
              <a:t>8/12/2020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5EEB8C-369C-4138-ACDE-A86DF3B3FD9E}" type="slidenum">
              <a:rPr lang="en-US" smtClean="0"/>
              <a:t>‹#›</a:t>
            </a:fld>
            <a:endParaRPr lang="en-US"/>
          </a:p>
        </p:txBody>
      </p:sp>
    </p:spTree>
    <p:extLst>
      <p:ext uri="{BB962C8B-B14F-4D97-AF65-F5344CB8AC3E}">
        <p14:creationId xmlns:p14="http://schemas.microsoft.com/office/powerpoint/2010/main" val="3162292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6CEC77-332C-4271-A011-E6E7FF2115CC}" type="datetimeFigureOut">
              <a:rPr lang="en-US" smtClean="0"/>
              <a:t>8/12/2020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5EEB8C-369C-4138-ACDE-A86DF3B3FD9E}" type="slidenum">
              <a:rPr lang="en-US" smtClean="0"/>
              <a:t>‹#›</a:t>
            </a:fld>
            <a:endParaRPr lang="en-US"/>
          </a:p>
        </p:txBody>
      </p:sp>
    </p:spTree>
    <p:extLst>
      <p:ext uri="{BB962C8B-B14F-4D97-AF65-F5344CB8AC3E}">
        <p14:creationId xmlns:p14="http://schemas.microsoft.com/office/powerpoint/2010/main" val="2895488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66CEC77-332C-4271-A011-E6E7FF2115CC}" type="datetimeFigureOut">
              <a:rPr lang="en-US" smtClean="0"/>
              <a:t>8/12/2020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45EEB8C-369C-4138-ACDE-A86DF3B3FD9E}"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4711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66CEC77-332C-4271-A011-E6E7FF2115CC}" type="datetimeFigureOut">
              <a:rPr lang="en-US" smtClean="0"/>
              <a:t>8/12/2020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45EEB8C-369C-4138-ACDE-A86DF3B3FD9E}"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074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066CEC77-332C-4271-A011-E6E7FF2115CC}" type="datetimeFigureOut">
              <a:rPr lang="en-US" smtClean="0"/>
              <a:t>8/12/2020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45EEB8C-369C-4138-ACDE-A86DF3B3FD9E}"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890887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76441"/>
            <a:ext cx="9144000" cy="4502740"/>
          </a:xfrm>
        </p:spPr>
        <p:txBody>
          <a:bodyPr>
            <a:normAutofit fontScale="90000"/>
          </a:bodyPr>
          <a:lstStyle/>
          <a:p>
            <a:r>
              <a:rPr lang="en-US" dirty="0" smtClean="0"/>
              <a:t>Foundations of Physical Chemistry Chapter 7: More Advanced Systems in Quantum </a:t>
            </a:r>
            <a:endParaRPr lang="en-US" dirty="0"/>
          </a:p>
        </p:txBody>
      </p:sp>
      <p:sp>
        <p:nvSpPr>
          <p:cNvPr id="3" name="Subtitle 2"/>
          <p:cNvSpPr>
            <a:spLocks noGrp="1"/>
          </p:cNvSpPr>
          <p:nvPr>
            <p:ph type="subTitle" idx="1"/>
          </p:nvPr>
        </p:nvSpPr>
        <p:spPr>
          <a:xfrm>
            <a:off x="1524000" y="5779181"/>
            <a:ext cx="9144000" cy="377779"/>
          </a:xfrm>
        </p:spPr>
        <p:txBody>
          <a:bodyPr>
            <a:normAutofit fontScale="85000" lnSpcReduction="20000"/>
          </a:bodyPr>
          <a:lstStyle/>
          <a:p>
            <a:r>
              <a:rPr lang="en-US" dirty="0" smtClean="0"/>
              <a:t>NeighborhoodGeeks</a:t>
            </a:r>
            <a:endParaRPr lang="en-US" dirty="0"/>
          </a:p>
        </p:txBody>
      </p:sp>
    </p:spTree>
    <p:extLst>
      <p:ext uri="{BB962C8B-B14F-4D97-AF65-F5344CB8AC3E}">
        <p14:creationId xmlns:p14="http://schemas.microsoft.com/office/powerpoint/2010/main" val="2750794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Quantum Harmonic Oscillator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400858"/>
                <a:ext cx="10515600" cy="4351338"/>
              </a:xfrm>
            </p:spPr>
            <p:txBody>
              <a:bodyPr/>
              <a:lstStyle/>
              <a:p>
                <a:r>
                  <a:rPr lang="en-US" dirty="0" smtClean="0"/>
                  <a:t>Used to describe vibrational modes of molecules. </a:t>
                </a:r>
              </a:p>
              <a:p>
                <a:r>
                  <a:rPr lang="en-US" dirty="0" smtClean="0"/>
                  <a:t>Can approximate bonds in molecules as mass-spring systems like in intro physics. </a:t>
                </a:r>
              </a:p>
              <a:p>
                <a:r>
                  <a:rPr lang="en-US" dirty="0" smtClean="0"/>
                  <a:t>The potential energy of a mass-spring system is </a:t>
                </a:r>
                <a14:m>
                  <m:oMath xmlns:m="http://schemas.openxmlformats.org/officeDocument/2006/math">
                    <m:r>
                      <a:rPr lang="en-US" b="0" i="1" smtClean="0">
                        <a:latin typeface="Cambria Math" panose="02040503050406030204" pitchFamily="18" charset="0"/>
                      </a:rPr>
                      <m:t>𝑉</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𝑘</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oMath>
                </a14:m>
                <a:endParaRPr lang="en-US" dirty="0" smtClean="0"/>
              </a:p>
              <a:p>
                <a:r>
                  <a:rPr lang="en-US" dirty="0" smtClean="0"/>
                  <a:t>Limited in utility because it assumes that bonds can be infinitely stretched without breaking, real molecules have a bond dissociation curve (below)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400858"/>
                <a:ext cx="10515600" cy="4351338"/>
              </a:xfrm>
              <a:blipFill>
                <a:blip r:embed="rId2"/>
                <a:stretch>
                  <a:fillRect l="-522" t="-1261" r="-174"/>
                </a:stretch>
              </a:blipFill>
            </p:spPr>
            <p:txBody>
              <a:bodyPr/>
              <a:lstStyle/>
              <a:p>
                <a:r>
                  <a:rPr lang="en-US">
                    <a:noFill/>
                  </a:rPr>
                  <a:t> </a:t>
                </a:r>
              </a:p>
            </p:txBody>
          </p:sp>
        </mc:Fallback>
      </mc:AlternateContent>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5522" y="4438275"/>
            <a:ext cx="2568226" cy="2349654"/>
          </a:xfrm>
          <a:prstGeom prst="rect">
            <a:avLst/>
          </a:prstGeom>
        </p:spPr>
      </p:pic>
    </p:spTree>
    <p:extLst>
      <p:ext uri="{BB962C8B-B14F-4D97-AF65-F5344CB8AC3E}">
        <p14:creationId xmlns:p14="http://schemas.microsoft.com/office/powerpoint/2010/main" val="602030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Equations for Quantum Harmonic Oscillator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en-US" b="0" i="1" smtClean="0">
                        <a:latin typeface="Cambria Math" panose="02040503050406030204" pitchFamily="18" charset="0"/>
                      </a:rPr>
                      <m:t>𝐸</m:t>
                    </m:r>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𝑣</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e>
                    </m:d>
                    <m:r>
                      <a:rPr lang="en-US" b="0" i="1" smtClean="0">
                        <a:latin typeface="Cambria Math" panose="02040503050406030204" pitchFamily="18" charset="0"/>
                      </a:rPr>
                      <m:t>h</m:t>
                    </m:r>
                    <m:r>
                      <m:rPr>
                        <m:sty m:val="p"/>
                      </m:rPr>
                      <a:rPr lang="el-GR" b="0" i="1" smtClean="0">
                        <a:latin typeface="Cambria Math" panose="02040503050406030204" pitchFamily="18" charset="0"/>
                      </a:rPr>
                      <m:t>ν</m:t>
                    </m:r>
                    <m:r>
                      <a:rPr lang="en-US" b="0" i="1" smtClean="0">
                        <a:latin typeface="Cambria Math" panose="02040503050406030204" pitchFamily="18" charset="0"/>
                      </a:rPr>
                      <m:t>, </m:t>
                    </m:r>
                    <m:r>
                      <a:rPr lang="en-US" b="0" i="1" smtClean="0">
                        <a:latin typeface="Cambria Math" panose="02040503050406030204" pitchFamily="18" charset="0"/>
                      </a:rPr>
                      <m:t>𝑣</m:t>
                    </m:r>
                    <m:r>
                      <a:rPr lang="en-US" b="0" i="1" smtClean="0">
                        <a:latin typeface="Cambria Math" panose="02040503050406030204" pitchFamily="18" charset="0"/>
                      </a:rPr>
                      <m:t>≥0</m:t>
                    </m:r>
                  </m:oMath>
                </a14:m>
                <a:endParaRPr lang="en-US" dirty="0" smtClean="0"/>
              </a:p>
              <a:p>
                <a14:m>
                  <m:oMath xmlns:m="http://schemas.openxmlformats.org/officeDocument/2006/math">
                    <m:r>
                      <m:rPr>
                        <m:sty m:val="p"/>
                      </m:rPr>
                      <a:rPr lang="el-GR" i="1" smtClean="0">
                        <a:latin typeface="Cambria Math" panose="02040503050406030204" pitchFamily="18" charset="0"/>
                      </a:rPr>
                      <m:t>ν</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r>
                          <a:rPr lang="en-US" i="1">
                            <a:latin typeface="Cambria Math" panose="02040503050406030204" pitchFamily="18" charset="0"/>
                            <a:ea typeface="Cambria Math" panose="02040503050406030204" pitchFamily="18" charset="0"/>
                          </a:rPr>
                          <m:t>𝜋</m:t>
                        </m:r>
                      </m:den>
                    </m:f>
                    <m:rad>
                      <m:radPr>
                        <m:degHide m:val="on"/>
                        <m:ctrlPr>
                          <a:rPr lang="en-US" b="0" i="1" smtClean="0">
                            <a:latin typeface="Cambria Math" panose="02040503050406030204" pitchFamily="18" charset="0"/>
                            <a:ea typeface="Cambria Math" panose="02040503050406030204" pitchFamily="18" charset="0"/>
                          </a:rPr>
                        </m:ctrlPr>
                      </m:radPr>
                      <m:deg/>
                      <m:e>
                        <m:f>
                          <m:fPr>
                            <m:ctrlPr>
                              <a:rPr lang="en-US" b="0" i="1" smtClean="0">
                                <a:latin typeface="Cambria Math" panose="02040503050406030204" pitchFamily="18" charset="0"/>
                                <a:ea typeface="Cambria Math" panose="02040503050406030204" pitchFamily="18" charset="0"/>
                              </a:rPr>
                            </m:ctrlPr>
                          </m:fPr>
                          <m:num>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𝑘</m:t>
                                </m:r>
                              </m:e>
                              <m:sub>
                                <m:r>
                                  <a:rPr lang="en-US" b="0" i="1" smtClean="0">
                                    <a:latin typeface="Cambria Math" panose="02040503050406030204" pitchFamily="18" charset="0"/>
                                    <a:ea typeface="Cambria Math" panose="02040503050406030204" pitchFamily="18" charset="0"/>
                                  </a:rPr>
                                  <m:t>𝑏𝑜𝑛𝑑</m:t>
                                </m:r>
                              </m:sub>
                            </m:sSub>
                          </m:num>
                          <m:den>
                            <m:r>
                              <a:rPr lang="en-US" b="0" i="1" smtClean="0">
                                <a:latin typeface="Cambria Math" panose="02040503050406030204" pitchFamily="18" charset="0"/>
                                <a:ea typeface="Cambria Math" panose="02040503050406030204" pitchFamily="18" charset="0"/>
                              </a:rPr>
                              <m:t>𝑚</m:t>
                            </m:r>
                          </m:den>
                        </m:f>
                      </m:e>
                    </m:rad>
                  </m:oMath>
                </a14:m>
                <a:endParaRPr lang="en-US" dirty="0" smtClean="0"/>
              </a:p>
              <a:p>
                <a:r>
                  <a:rPr lang="en-US" dirty="0" smtClean="0"/>
                  <a:t>Differences between energy levels are a constant, </a:t>
                </a:r>
                <a14:m>
                  <m:oMath xmlns:m="http://schemas.openxmlformats.org/officeDocument/2006/math">
                    <m:r>
                      <a:rPr lang="en-US" b="0" i="1" smtClean="0">
                        <a:latin typeface="Cambria Math" panose="02040503050406030204" pitchFamily="18" charset="0"/>
                      </a:rPr>
                      <m:t>h𝑣</m:t>
                    </m:r>
                  </m:oMath>
                </a14:m>
                <a:endParaRPr lang="en-US" dirty="0" smtClean="0"/>
              </a:p>
              <a:p>
                <a:r>
                  <a:rPr lang="en-US" dirty="0" smtClean="0"/>
                  <a:t>There is a residual energy at quantum number = 0, this corresponds to the zero-point energy (ZPE). This transition in IR is forbidden. Will correspond to the absence of absorbance in a rotational-vibrational spectrum.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a:stretch>
              </a:blipFill>
            </p:spPr>
            <p:txBody>
              <a:bodyPr/>
              <a:lstStyle/>
              <a:p>
                <a:r>
                  <a:rPr lang="en-US">
                    <a:noFill/>
                  </a:rPr>
                  <a:t> </a:t>
                </a:r>
              </a:p>
            </p:txBody>
          </p:sp>
        </mc:Fallback>
      </mc:AlternateContent>
    </p:spTree>
    <p:extLst>
      <p:ext uri="{BB962C8B-B14F-4D97-AF65-F5344CB8AC3E}">
        <p14:creationId xmlns:p14="http://schemas.microsoft.com/office/powerpoint/2010/main" val="549012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Hydrogen Atom Wavefunction</a:t>
            </a:r>
            <a:endParaRPr lang="en-US" dirty="0"/>
          </a:p>
        </p:txBody>
      </p:sp>
      <p:sp>
        <p:nvSpPr>
          <p:cNvPr id="3" name="Content Placeholder 2"/>
          <p:cNvSpPr>
            <a:spLocks noGrp="1"/>
          </p:cNvSpPr>
          <p:nvPr>
            <p:ph idx="1"/>
          </p:nvPr>
        </p:nvSpPr>
        <p:spPr/>
        <p:txBody>
          <a:bodyPr/>
          <a:lstStyle/>
          <a:p>
            <a:r>
              <a:rPr lang="en-US" dirty="0" smtClean="0"/>
              <a:t>This is the only system that can be solved exactly, any element larger than hydrogen is impossible to solve exactly, we can only </a:t>
            </a:r>
            <a:r>
              <a:rPr lang="en-US" b="1" dirty="0" smtClean="0"/>
              <a:t>approximate</a:t>
            </a:r>
            <a:r>
              <a:rPr lang="en-US" dirty="0" smtClean="0"/>
              <a:t> after hydrogen. </a:t>
            </a:r>
          </a:p>
          <a:p>
            <a:r>
              <a:rPr lang="en-US" dirty="0" smtClean="0"/>
              <a:t>This is because after the second electron is added to the atom, it becomes a three-body problem which cannot be solved. These electrons repel each other and that adds an additional term to the potential energy operator. </a:t>
            </a:r>
          </a:p>
          <a:p>
            <a:r>
              <a:rPr lang="en-US" dirty="0" smtClean="0"/>
              <a:t>These equations will apply to all atoms/ions that are isoelectronic with hydrogen</a:t>
            </a:r>
            <a:endParaRPr lang="en-US" dirty="0"/>
          </a:p>
        </p:txBody>
      </p:sp>
    </p:spTree>
    <p:extLst>
      <p:ext uri="{BB962C8B-B14F-4D97-AF65-F5344CB8AC3E}">
        <p14:creationId xmlns:p14="http://schemas.microsoft.com/office/powerpoint/2010/main" val="432143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Hydrogen Wavefunction Separation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There are two functions: radial and angular</a:t>
                </a:r>
              </a:p>
              <a:p>
                <a14:m>
                  <m:oMath xmlns:m="http://schemas.openxmlformats.org/officeDocument/2006/math">
                    <m:r>
                      <m:rPr>
                        <m:sty m:val="p"/>
                      </m:rPr>
                      <a:rPr lang="el-GR" i="1" smtClean="0">
                        <a:latin typeface="Cambria Math" panose="02040503050406030204" pitchFamily="18" charset="0"/>
                      </a:rPr>
                      <m:t>Ψ</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𝑛</m:t>
                        </m:r>
                        <m:r>
                          <a:rPr lang="en-US" b="0" i="1" smtClean="0">
                            <a:latin typeface="Cambria Math" panose="02040503050406030204" pitchFamily="18" charset="0"/>
                          </a:rPr>
                          <m:t>,</m:t>
                        </m:r>
                        <m:r>
                          <a:rPr lang="en-US" b="0" i="1" smtClean="0">
                            <a:latin typeface="Cambria Math" panose="02040503050406030204" pitchFamily="18" charset="0"/>
                          </a:rPr>
                          <m:t>𝑙</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𝑌</m:t>
                        </m:r>
                      </m:e>
                      <m:sub>
                        <m:r>
                          <a:rPr lang="en-US" b="0" i="1" smtClean="0">
                            <a:latin typeface="Cambria Math" panose="02040503050406030204" pitchFamily="18" charset="0"/>
                          </a:rPr>
                          <m:t>𝑙</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𝑙</m:t>
                            </m:r>
                          </m:sub>
                        </m:sSub>
                      </m:sub>
                    </m:sSub>
                    <m:d>
                      <m:dPr>
                        <m:ctrlPr>
                          <a:rPr lang="en-US" b="0" i="1" smtClean="0">
                            <a:latin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𝜃</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𝜑</m:t>
                        </m:r>
                      </m:e>
                    </m:d>
                  </m:oMath>
                </a14:m>
                <a:endParaRPr lang="en-US" dirty="0" smtClean="0"/>
              </a:p>
              <a:p>
                <a:r>
                  <a:rPr lang="en-US" dirty="0" smtClean="0"/>
                  <a:t>The electrons in the hydrogen atom has two ways to move, closer to the nucleus(radially) and around its sphere (angularly). These give rise to two distinct functions: radial and angular </a:t>
                </a:r>
                <a:r>
                  <a:rPr lang="en-US" dirty="0" err="1" smtClean="0"/>
                  <a:t>wavefunctions</a:t>
                </a:r>
                <a:r>
                  <a:rPr lang="en-US" dirty="0" smtClean="0"/>
                  <a:t>. The overall behavior of the electron is the summation of these two behaviors and therefore in the wavefunction they are multiplied. Like why particle in 3D is the product of the 1D case 3 times.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361"/>
                </a:stretch>
              </a:blipFill>
            </p:spPr>
            <p:txBody>
              <a:bodyPr/>
              <a:lstStyle/>
              <a:p>
                <a:r>
                  <a:rPr lang="en-US">
                    <a:noFill/>
                  </a:rPr>
                  <a:t> </a:t>
                </a:r>
              </a:p>
            </p:txBody>
          </p:sp>
        </mc:Fallback>
      </mc:AlternateContent>
    </p:spTree>
    <p:extLst>
      <p:ext uri="{BB962C8B-B14F-4D97-AF65-F5344CB8AC3E}">
        <p14:creationId xmlns:p14="http://schemas.microsoft.com/office/powerpoint/2010/main" val="1457331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Hydrogen Wavefunction Separated Cont.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sSub>
                      <m:sSubPr>
                        <m:ctrlPr>
                          <a:rPr lang="en-US" b="0" i="1" smtClean="0">
                            <a:latin typeface="Cambria Math" panose="02040503050406030204" pitchFamily="18" charset="0"/>
                          </a:rPr>
                        </m:ctrlPr>
                      </m:sSubPr>
                      <m:e>
                        <m:r>
                          <m:rPr>
                            <m:sty m:val="p"/>
                          </m:rPr>
                          <a:rPr lang="el-GR" i="1" smtClean="0">
                            <a:latin typeface="Cambria Math" panose="02040503050406030204" pitchFamily="18" charset="0"/>
                          </a:rPr>
                          <m:t>Ψ</m:t>
                        </m:r>
                      </m:e>
                      <m:sub>
                        <m:r>
                          <a:rPr lang="en-US" b="0" i="1" smtClean="0">
                            <a:latin typeface="Cambria Math" panose="02040503050406030204" pitchFamily="18" charset="0"/>
                          </a:rPr>
                          <m:t>𝐻</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𝑛</m:t>
                        </m:r>
                        <m:r>
                          <a:rPr lang="en-US" b="0" i="1" smtClean="0">
                            <a:latin typeface="Cambria Math" panose="02040503050406030204" pitchFamily="18" charset="0"/>
                          </a:rPr>
                          <m:t>,</m:t>
                        </m:r>
                        <m:r>
                          <a:rPr lang="en-US" b="0" i="1" smtClean="0">
                            <a:latin typeface="Cambria Math" panose="02040503050406030204" pitchFamily="18" charset="0"/>
                          </a:rPr>
                          <m:t>𝑙</m:t>
                        </m:r>
                      </m:sub>
                    </m:sSub>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𝑌</m:t>
                        </m:r>
                      </m:e>
                      <m:sub>
                        <m:r>
                          <a:rPr lang="en-US" b="0" i="1" smtClean="0">
                            <a:latin typeface="Cambria Math" panose="02040503050406030204" pitchFamily="18" charset="0"/>
                          </a:rPr>
                          <m:t>𝑙</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𝑙</m:t>
                            </m:r>
                          </m:sub>
                        </m:sSub>
                      </m:sub>
                    </m:sSub>
                    <m:d>
                      <m:dPr>
                        <m:ctrlPr>
                          <a:rPr lang="en-US" b="0" i="1" smtClean="0">
                            <a:latin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𝜃</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𝜑</m:t>
                        </m:r>
                      </m:e>
                    </m:d>
                  </m:oMath>
                </a14:m>
                <a:endParaRPr lang="en-US" b="0" dirty="0" smtClean="0">
                  <a:ea typeface="Cambria Math" panose="02040503050406030204" pitchFamily="18" charset="0"/>
                </a:endParaRPr>
              </a:p>
              <a:p>
                <a:r>
                  <a:rPr lang="en-US" dirty="0" smtClean="0"/>
                  <a:t>The radial wavefunction depends upon n and l, these represent the principal and angular momentum quantum number. The n quantum number dictates how far away the electron is located from the nucleus. The l quantum number defines the shape of the orbital (</a:t>
                </a:r>
                <a:r>
                  <a:rPr lang="en-US" dirty="0" err="1" smtClean="0"/>
                  <a:t>s,p,d</a:t>
                </a:r>
                <a:r>
                  <a:rPr lang="en-US" dirty="0" smtClean="0"/>
                  <a:t> or f). </a:t>
                </a:r>
              </a:p>
              <a:p>
                <a:r>
                  <a:rPr lang="en-US" dirty="0" smtClean="0"/>
                  <a:t>The angular wavefunction depends upon l and m</a:t>
                </a:r>
                <a:r>
                  <a:rPr lang="en-US" baseline="-25000" dirty="0" smtClean="0"/>
                  <a:t>l</a:t>
                </a:r>
                <a:r>
                  <a:rPr lang="en-US" dirty="0" smtClean="0"/>
                  <a:t>, these represent the angular momentum and magnetic quantum numbers. The magnetic quantum number defines magnitude of the z-component of the angular momentum.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020"/>
                </a:stretch>
              </a:blipFill>
            </p:spPr>
            <p:txBody>
              <a:bodyPr/>
              <a:lstStyle/>
              <a:p>
                <a:r>
                  <a:rPr lang="en-US">
                    <a:noFill/>
                  </a:rPr>
                  <a:t> </a:t>
                </a:r>
              </a:p>
            </p:txBody>
          </p:sp>
        </mc:Fallback>
      </mc:AlternateContent>
    </p:spTree>
    <p:extLst>
      <p:ext uri="{BB962C8B-B14F-4D97-AF65-F5344CB8AC3E}">
        <p14:creationId xmlns:p14="http://schemas.microsoft.com/office/powerpoint/2010/main" val="5919711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Equations for Hydrogen/Hydrogen-like Atom Wavefunction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593669"/>
                <a:ext cx="10515600" cy="4859382"/>
              </a:xfrm>
            </p:spPr>
            <p:txBody>
              <a:bodyPr>
                <a:normAutofit/>
              </a:bodyPr>
              <a:lstStyle/>
              <a:p>
                <a:endParaRPr lang="en-US" b="0" i="1" dirty="0" smtClean="0">
                  <a:latin typeface="Cambria Math" panose="02040503050406030204" pitchFamily="18" charset="0"/>
                </a:endParaRPr>
              </a:p>
              <a:p>
                <a:endParaRPr lang="en-US" b="0" i="1" dirty="0" smtClean="0">
                  <a:latin typeface="Cambria Math" panose="02040503050406030204" pitchFamily="18" charset="0"/>
                </a:endParaRPr>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𝑛</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h𝑐</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𝑁</m:t>
                            </m:r>
                          </m:sub>
                        </m:sSub>
                        <m:sSup>
                          <m:sSupPr>
                            <m:ctrlPr>
                              <a:rPr lang="en-US" b="0" i="1" smtClean="0">
                                <a:latin typeface="Cambria Math" panose="02040503050406030204" pitchFamily="18" charset="0"/>
                              </a:rPr>
                            </m:ctrlPr>
                          </m:sSupPr>
                          <m:e>
                            <m:r>
                              <a:rPr lang="en-US" b="0" i="1" smtClean="0">
                                <a:latin typeface="Cambria Math" panose="02040503050406030204" pitchFamily="18" charset="0"/>
                              </a:rPr>
                              <m:t>𝑍</m:t>
                            </m:r>
                          </m:e>
                          <m:sup>
                            <m:r>
                              <a:rPr lang="en-US" b="0" i="1" smtClean="0">
                                <a:latin typeface="Cambria Math" panose="02040503050406030204" pitchFamily="18" charset="0"/>
                              </a:rPr>
                              <m:t>2</m:t>
                            </m:r>
                          </m:sup>
                        </m:sSup>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𝑛</m:t>
                            </m:r>
                          </m:e>
                          <m:sup>
                            <m:r>
                              <a:rPr lang="en-US" b="0" i="1" smtClean="0">
                                <a:latin typeface="Cambria Math" panose="02040503050406030204" pitchFamily="18" charset="0"/>
                              </a:rPr>
                              <m:t>2</m:t>
                            </m:r>
                          </m:sup>
                        </m:sSup>
                      </m:den>
                    </m:f>
                  </m:oMath>
                </a14:m>
                <a:endParaRPr lang="en-US" dirty="0" smtClean="0"/>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𝑁</m:t>
                        </m:r>
                      </m:sub>
                    </m:sSub>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𝜇</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4</m:t>
                            </m:r>
                          </m:sup>
                        </m:sSup>
                      </m:num>
                      <m:den>
                        <m:r>
                          <a:rPr lang="en-US" b="0" i="1" smtClean="0">
                            <a:latin typeface="Cambria Math" panose="02040503050406030204" pitchFamily="18" charset="0"/>
                          </a:rPr>
                          <m:t>8</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𝜖</m:t>
                            </m:r>
                          </m:e>
                          <m:sub>
                            <m:r>
                              <a:rPr lang="en-US" b="0" i="1" smtClean="0">
                                <a:latin typeface="Cambria Math" panose="02040503050406030204" pitchFamily="18" charset="0"/>
                                <a:ea typeface="Cambria Math" panose="02040503050406030204" pitchFamily="18" charset="0"/>
                              </a:rPr>
                              <m:t>0</m:t>
                            </m:r>
                          </m:sub>
                        </m:sSub>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h</m:t>
                            </m:r>
                          </m:e>
                          <m:sup>
                            <m:r>
                              <a:rPr lang="en-US" b="0" i="1" smtClean="0">
                                <a:latin typeface="Cambria Math" panose="02040503050406030204" pitchFamily="18" charset="0"/>
                                <a:ea typeface="Cambria Math" panose="02040503050406030204" pitchFamily="18" charset="0"/>
                              </a:rPr>
                              <m:t>3</m:t>
                            </m:r>
                          </m:sup>
                        </m:sSup>
                        <m:r>
                          <a:rPr lang="en-US" b="0" i="1" smtClean="0">
                            <a:latin typeface="Cambria Math" panose="02040503050406030204" pitchFamily="18" charset="0"/>
                            <a:ea typeface="Cambria Math" panose="02040503050406030204" pitchFamily="18" charset="0"/>
                          </a:rPr>
                          <m:t>𝑐</m:t>
                        </m:r>
                      </m:den>
                    </m:f>
                  </m:oMath>
                </a14:m>
                <a:endParaRPr lang="en-US" dirty="0" smtClean="0"/>
              </a:p>
              <a:p>
                <a14:m>
                  <m:oMath xmlns:m="http://schemas.openxmlformats.org/officeDocument/2006/math">
                    <m:r>
                      <a:rPr lang="en-US" i="1" smtClean="0">
                        <a:latin typeface="Cambria Math" panose="02040503050406030204" pitchFamily="18" charset="0"/>
                        <a:ea typeface="Cambria Math" panose="02040503050406030204" pitchFamily="18" charset="0"/>
                      </a:rPr>
                      <m:t>𝜇</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𝑚</m:t>
                            </m:r>
                          </m:e>
                          <m:sub>
                            <m:r>
                              <a:rPr lang="en-US" b="0" i="1" smtClean="0">
                                <a:latin typeface="Cambria Math" panose="02040503050406030204" pitchFamily="18" charset="0"/>
                                <a:ea typeface="Cambria Math" panose="02040503050406030204" pitchFamily="18" charset="0"/>
                              </a:rPr>
                              <m:t>𝑒</m:t>
                            </m:r>
                          </m:sub>
                        </m:sSub>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𝑚</m:t>
                            </m:r>
                          </m:e>
                          <m:sub>
                            <m:r>
                              <a:rPr lang="en-US" b="0" i="1" smtClean="0">
                                <a:latin typeface="Cambria Math" panose="02040503050406030204" pitchFamily="18" charset="0"/>
                                <a:ea typeface="Cambria Math" panose="02040503050406030204" pitchFamily="18" charset="0"/>
                              </a:rPr>
                              <m:t>𝑁</m:t>
                            </m:r>
                          </m:sub>
                        </m:sSub>
                      </m:num>
                      <m:den>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𝑚</m:t>
                            </m:r>
                          </m:e>
                          <m:sub>
                            <m:r>
                              <a:rPr lang="en-US" b="0" i="1" smtClean="0">
                                <a:latin typeface="Cambria Math" panose="02040503050406030204" pitchFamily="18" charset="0"/>
                                <a:ea typeface="Cambria Math" panose="02040503050406030204" pitchFamily="18" charset="0"/>
                              </a:rPr>
                              <m:t>𝑒</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𝑚</m:t>
                            </m:r>
                          </m:e>
                          <m:sub>
                            <m:r>
                              <a:rPr lang="en-US" b="0" i="1" smtClean="0">
                                <a:latin typeface="Cambria Math" panose="02040503050406030204" pitchFamily="18" charset="0"/>
                                <a:ea typeface="Cambria Math" panose="02040503050406030204" pitchFamily="18" charset="0"/>
                              </a:rPr>
                              <m:t>𝑁</m:t>
                            </m:r>
                          </m:sub>
                        </m:sSub>
                      </m:den>
                    </m:f>
                  </m:oMath>
                </a14:m>
                <a:endParaRPr lang="en-US" dirty="0" smtClean="0"/>
              </a:p>
              <a:p>
                <a14:m>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m:rPr>
                            <m:sty m:val="p"/>
                          </m:rPr>
                          <a:rPr lang="el-GR" b="0" i="1" smtClean="0">
                            <a:latin typeface="Cambria Math" panose="02040503050406030204" pitchFamily="18" charset="0"/>
                          </a:rPr>
                          <m:t>λ</m:t>
                        </m:r>
                      </m:den>
                    </m:f>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𝑅</m:t>
                        </m:r>
                      </m:e>
                      <m:sub>
                        <m:r>
                          <a:rPr lang="en-US" b="0" i="1" smtClean="0">
                            <a:latin typeface="Cambria Math" panose="02040503050406030204" pitchFamily="18" charset="0"/>
                          </a:rPr>
                          <m:t>𝐻</m:t>
                        </m:r>
                      </m:sub>
                    </m:sSub>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𝑛</m:t>
                                </m:r>
                              </m:e>
                              <m:sub>
                                <m:r>
                                  <a:rPr lang="en-US" b="0" i="1" smtClean="0">
                                    <a:latin typeface="Cambria Math" panose="02040503050406030204" pitchFamily="18" charset="0"/>
                                  </a:rPr>
                                  <m:t>𝑖</m:t>
                                </m:r>
                              </m:sub>
                              <m:sup>
                                <m:r>
                                  <a:rPr lang="en-US" b="0" i="1" smtClean="0">
                                    <a:latin typeface="Cambria Math" panose="02040503050406030204" pitchFamily="18" charset="0"/>
                                  </a:rPr>
                                  <m:t>2</m:t>
                                </m:r>
                              </m:sup>
                            </m:sSubSup>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𝑛</m:t>
                                </m:r>
                              </m:e>
                              <m:sub>
                                <m:r>
                                  <a:rPr lang="en-US" b="0" i="1" smtClean="0">
                                    <a:latin typeface="Cambria Math" panose="02040503050406030204" pitchFamily="18" charset="0"/>
                                  </a:rPr>
                                  <m:t>𝑓</m:t>
                                </m:r>
                              </m:sub>
                              <m:sup>
                                <m:r>
                                  <a:rPr lang="en-US" b="0" i="1" smtClean="0">
                                    <a:latin typeface="Cambria Math" panose="02040503050406030204" pitchFamily="18" charset="0"/>
                                  </a:rPr>
                                  <m:t>2</m:t>
                                </m:r>
                              </m:sup>
                            </m:sSubSup>
                          </m:den>
                        </m:f>
                      </m:e>
                    </m:d>
                  </m:oMath>
                </a14:m>
                <a:endParaRPr lang="en-US" dirty="0" smtClean="0"/>
              </a:p>
              <a:p>
                <a14:m>
                  <m:oMath xmlns:m="http://schemas.openxmlformats.org/officeDocument/2006/math">
                    <m:sSub>
                      <m:sSubPr>
                        <m:ctrlPr>
                          <a:rPr lang="en-US" b="0" i="1" smtClean="0">
                            <a:latin typeface="Cambria Math" panose="02040503050406030204" pitchFamily="18" charset="0"/>
                          </a:rPr>
                        </m:ctrlPr>
                      </m:sSubPr>
                      <m:e>
                        <m:r>
                          <m:rPr>
                            <m:sty m:val="p"/>
                          </m:rPr>
                          <a:rPr lang="el-GR" i="1" smtClean="0">
                            <a:latin typeface="Cambria Math" panose="02040503050406030204" pitchFamily="18" charset="0"/>
                          </a:rPr>
                          <m:t>Ψ</m:t>
                        </m:r>
                      </m:e>
                      <m:sub>
                        <m:r>
                          <a:rPr lang="en-US" b="0" i="1" smtClean="0">
                            <a:latin typeface="Cambria Math" panose="02040503050406030204" pitchFamily="18" charset="0"/>
                          </a:rPr>
                          <m:t>1</m:t>
                        </m:r>
                        <m:r>
                          <a:rPr lang="en-US" b="0" i="1" smtClean="0">
                            <a:latin typeface="Cambria Math" panose="02040503050406030204" pitchFamily="18" charset="0"/>
                          </a:rPr>
                          <m:t>𝑠</m:t>
                        </m:r>
                      </m:sub>
                    </m:sSub>
                    <m:r>
                      <a:rPr lang="en-US" b="0" i="1" smtClean="0">
                        <a:latin typeface="Cambria Math" panose="02040503050406030204" pitchFamily="18" charset="0"/>
                      </a:rPr>
                      <m:t>=2</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𝑎</m:t>
                                    </m:r>
                                  </m:e>
                                  <m:sub>
                                    <m:r>
                                      <a:rPr lang="en-US" b="0" i="1" smtClean="0">
                                        <a:latin typeface="Cambria Math" panose="02040503050406030204" pitchFamily="18" charset="0"/>
                                      </a:rPr>
                                      <m:t>0</m:t>
                                    </m:r>
                                  </m:sub>
                                  <m:sup>
                                    <m:r>
                                      <a:rPr lang="en-US" b="0" i="1" smtClean="0">
                                        <a:latin typeface="Cambria Math" panose="02040503050406030204" pitchFamily="18" charset="0"/>
                                      </a:rPr>
                                      <m:t>3</m:t>
                                    </m:r>
                                  </m:sup>
                                </m:sSubSup>
                              </m:den>
                            </m:f>
                          </m:e>
                        </m:d>
                      </m:e>
                      <m:sup>
                        <m:r>
                          <a:rPr lang="en-US" b="0" i="1" smtClean="0">
                            <a:latin typeface="Cambria Math" panose="02040503050406030204" pitchFamily="18" charset="0"/>
                          </a:rPr>
                          <m:t>1/2</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𝑒</m:t>
                        </m:r>
                      </m:e>
                      <m: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𝑟</m:t>
                            </m:r>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0</m:t>
                                </m:r>
                              </m:sub>
                            </m:sSub>
                          </m:den>
                        </m:f>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ea typeface="Cambria Math" panose="02040503050406030204" pitchFamily="18" charset="0"/>
                              </a:rPr>
                              <m:t>𝜋</m:t>
                            </m:r>
                          </m:e>
                        </m:rad>
                      </m:den>
                    </m:f>
                  </m:oMath>
                </a14:m>
                <a:endParaRPr lang="en-US" dirty="0" smtClean="0"/>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0</m:t>
                        </m:r>
                      </m:sub>
                    </m:sSub>
                    <m:r>
                      <a:rPr lang="en-US" b="0" i="1" smtClean="0">
                        <a:latin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rPr>
                          <m:t>4</m:t>
                        </m:r>
                        <m:r>
                          <a:rPr lang="en-US" b="0" i="1" smtClean="0">
                            <a:latin typeface="Cambria Math" panose="02040503050406030204" pitchFamily="18" charset="0"/>
                            <a:ea typeface="Cambria Math" panose="02040503050406030204" pitchFamily="18" charset="0"/>
                          </a:rPr>
                          <m:t>𝜋</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𝜖</m:t>
                            </m:r>
                          </m:e>
                          <m:sub>
                            <m:r>
                              <a:rPr lang="en-US" b="0" i="1" smtClean="0">
                                <a:latin typeface="Cambria Math" panose="02040503050406030204" pitchFamily="18" charset="0"/>
                                <a:ea typeface="Cambria Math" panose="02040503050406030204" pitchFamily="18" charset="0"/>
                              </a:rPr>
                              <m:t>0</m:t>
                            </m:r>
                          </m:sub>
                        </m:sSub>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ħ</m:t>
                            </m:r>
                          </m:e>
                          <m:sup>
                            <m:r>
                              <a:rPr lang="en-US" b="0" i="1" smtClean="0">
                                <a:latin typeface="Cambria Math" panose="02040503050406030204" pitchFamily="18" charset="0"/>
                                <a:ea typeface="Cambria Math" panose="02040503050406030204" pitchFamily="18" charset="0"/>
                              </a:rPr>
                              <m:t>2</m:t>
                            </m:r>
                          </m:sup>
                        </m:sSup>
                      </m:num>
                      <m:den>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𝑚</m:t>
                            </m:r>
                          </m:e>
                          <m:sub>
                            <m:r>
                              <a:rPr lang="en-US" b="0" i="1" smtClean="0">
                                <a:latin typeface="Cambria Math" panose="02040503050406030204" pitchFamily="18" charset="0"/>
                                <a:ea typeface="Cambria Math" panose="02040503050406030204" pitchFamily="18" charset="0"/>
                              </a:rPr>
                              <m:t>𝑒</m:t>
                            </m:r>
                          </m:sub>
                        </m:sSub>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𝑒</m:t>
                            </m:r>
                          </m:e>
                          <m:sup>
                            <m:r>
                              <a:rPr lang="en-US" b="0" i="1" smtClean="0">
                                <a:latin typeface="Cambria Math" panose="02040503050406030204" pitchFamily="18" charset="0"/>
                                <a:ea typeface="Cambria Math" panose="02040503050406030204" pitchFamily="18" charset="0"/>
                              </a:rPr>
                              <m:t>2</m:t>
                            </m:r>
                          </m:sup>
                        </m:sSup>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593669"/>
                <a:ext cx="10515600" cy="4859382"/>
              </a:xfrm>
              <a:blipFill>
                <a:blip r:embed="rId2"/>
                <a:stretch>
                  <a:fillRect l="-522"/>
                </a:stretch>
              </a:blipFill>
            </p:spPr>
            <p:txBody>
              <a:bodyPr/>
              <a:lstStyle/>
              <a:p>
                <a:r>
                  <a:rPr lang="en-US">
                    <a:noFill/>
                  </a:rPr>
                  <a:t> </a:t>
                </a:r>
              </a:p>
            </p:txBody>
          </p:sp>
        </mc:Fallback>
      </mc:AlternateContent>
    </p:spTree>
    <p:extLst>
      <p:ext uri="{BB962C8B-B14F-4D97-AF65-F5344CB8AC3E}">
        <p14:creationId xmlns:p14="http://schemas.microsoft.com/office/powerpoint/2010/main" val="1920282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Many-Electron Atoms</a:t>
            </a:r>
            <a:endParaRPr lang="en-US" dirty="0"/>
          </a:p>
        </p:txBody>
      </p:sp>
      <p:sp>
        <p:nvSpPr>
          <p:cNvPr id="3" name="Content Placeholder 2"/>
          <p:cNvSpPr>
            <a:spLocks noGrp="1"/>
          </p:cNvSpPr>
          <p:nvPr>
            <p:ph idx="1"/>
          </p:nvPr>
        </p:nvSpPr>
        <p:spPr/>
        <p:txBody>
          <a:bodyPr/>
          <a:lstStyle/>
          <a:p>
            <a:r>
              <a:rPr lang="en-US" dirty="0" smtClean="0"/>
              <a:t>Previously there was only one electron to deal with, therefore we could effectively ignore the spin of the electrons. </a:t>
            </a:r>
          </a:p>
          <a:p>
            <a:r>
              <a:rPr lang="en-US" dirty="0" smtClean="0"/>
              <a:t>Spin is an inherent property of the electron, it can be spin up or spin down. Though this is not true, to understand this concept you can visualize the electrons having their own clockwise or counterclockwise rotation. </a:t>
            </a:r>
          </a:p>
          <a:p>
            <a:r>
              <a:rPr lang="en-US" dirty="0" smtClean="0"/>
              <a:t>The spin quantum number, s can only take on two values: ½ and - ½</a:t>
            </a:r>
          </a:p>
          <a:p>
            <a:r>
              <a:rPr lang="en-US" dirty="0" smtClean="0"/>
              <a:t>Electrons that have spin up are denoted as </a:t>
            </a:r>
            <a:r>
              <a:rPr lang="el-GR" dirty="0" smtClean="0"/>
              <a:t>α</a:t>
            </a:r>
            <a:r>
              <a:rPr lang="en-US" dirty="0" smtClean="0"/>
              <a:t> electrons and those with spin down are denoted as </a:t>
            </a:r>
            <a:r>
              <a:rPr lang="el-GR" dirty="0" smtClean="0"/>
              <a:t>β</a:t>
            </a:r>
            <a:r>
              <a:rPr lang="en-US" dirty="0" smtClean="0"/>
              <a:t> electrons.</a:t>
            </a:r>
            <a:endParaRPr lang="en-US" dirty="0"/>
          </a:p>
        </p:txBody>
      </p:sp>
    </p:spTree>
    <p:extLst>
      <p:ext uri="{BB962C8B-B14F-4D97-AF65-F5344CB8AC3E}">
        <p14:creationId xmlns:p14="http://schemas.microsoft.com/office/powerpoint/2010/main" val="1692086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Pauli Principle</a:t>
            </a:r>
            <a:endParaRPr lang="en-US" dirty="0"/>
          </a:p>
        </p:txBody>
      </p:sp>
      <p:sp>
        <p:nvSpPr>
          <p:cNvPr id="3" name="Content Placeholder 2"/>
          <p:cNvSpPr>
            <a:spLocks noGrp="1"/>
          </p:cNvSpPr>
          <p:nvPr>
            <p:ph idx="1"/>
          </p:nvPr>
        </p:nvSpPr>
        <p:spPr/>
        <p:txBody>
          <a:bodyPr/>
          <a:lstStyle/>
          <a:p>
            <a:r>
              <a:rPr lang="en-US" dirty="0" smtClean="0"/>
              <a:t>No more than 2 electrons can occupy a singular orbital and if two electrons do occupy it then their spins must be paired. This prevents 1s</a:t>
            </a:r>
            <a:r>
              <a:rPr lang="en-US" baseline="30000" dirty="0" smtClean="0"/>
              <a:t>3</a:t>
            </a:r>
            <a:r>
              <a:rPr lang="en-US" dirty="0" smtClean="0"/>
              <a:t> because then one of the electrons would have the spin as the others. </a:t>
            </a:r>
          </a:p>
          <a:p>
            <a:endParaRPr lang="en-US" dirty="0"/>
          </a:p>
        </p:txBody>
      </p:sp>
    </p:spTree>
    <p:extLst>
      <p:ext uri="{BB962C8B-B14F-4D97-AF65-F5344CB8AC3E}">
        <p14:creationId xmlns:p14="http://schemas.microsoft.com/office/powerpoint/2010/main" val="3665532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Aufbau</a:t>
            </a:r>
            <a:r>
              <a:rPr lang="en-US" dirty="0" smtClean="0"/>
              <a:t> Principle</a:t>
            </a:r>
            <a:endParaRPr lang="en-US" dirty="0"/>
          </a:p>
        </p:txBody>
      </p:sp>
      <p:sp>
        <p:nvSpPr>
          <p:cNvPr id="3" name="Content Placeholder 2"/>
          <p:cNvSpPr>
            <a:spLocks noGrp="1"/>
          </p:cNvSpPr>
          <p:nvPr>
            <p:ph idx="1"/>
          </p:nvPr>
        </p:nvSpPr>
        <p:spPr/>
        <p:txBody>
          <a:bodyPr/>
          <a:lstStyle/>
          <a:p>
            <a:r>
              <a:rPr lang="en-US" dirty="0" smtClean="0"/>
              <a:t>The electrons will occupy the lowest energy orbitals first then the higher energy ones. </a:t>
            </a:r>
          </a:p>
          <a:p>
            <a:r>
              <a:rPr lang="en-US" dirty="0" smtClean="0"/>
              <a:t>S then p then d then f.</a:t>
            </a:r>
          </a:p>
          <a:p>
            <a:r>
              <a:rPr lang="en-US" dirty="0" smtClean="0"/>
              <a:t>The different orbitals are different energies due to electron-electron repulsion and the ability of s orbital electrons to penetrate closer to the nucleus. </a:t>
            </a:r>
          </a:p>
          <a:p>
            <a:endParaRPr lang="en-US" dirty="0"/>
          </a:p>
        </p:txBody>
      </p:sp>
    </p:spTree>
    <p:extLst>
      <p:ext uri="{BB962C8B-B14F-4D97-AF65-F5344CB8AC3E}">
        <p14:creationId xmlns:p14="http://schemas.microsoft.com/office/powerpoint/2010/main" val="19658302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Hund’s Rule</a:t>
            </a:r>
            <a:endParaRPr lang="en-US" dirty="0"/>
          </a:p>
        </p:txBody>
      </p:sp>
      <p:sp>
        <p:nvSpPr>
          <p:cNvPr id="3" name="Content Placeholder 2"/>
          <p:cNvSpPr>
            <a:spLocks noGrp="1"/>
          </p:cNvSpPr>
          <p:nvPr>
            <p:ph idx="1"/>
          </p:nvPr>
        </p:nvSpPr>
        <p:spPr/>
        <p:txBody>
          <a:bodyPr/>
          <a:lstStyle/>
          <a:p>
            <a:r>
              <a:rPr lang="en-US" dirty="0" smtClean="0"/>
              <a:t>Within an s, p, d, and f orbital, electrons will try to maximize the number of unpaired electrons. The bus analogy, would rather sit by yourself than be forced to sit next to someone you don’t like. </a:t>
            </a:r>
          </a:p>
          <a:p>
            <a:endParaRPr lang="en-US" dirty="0"/>
          </a:p>
        </p:txBody>
      </p:sp>
    </p:spTree>
    <p:extLst>
      <p:ext uri="{BB962C8B-B14F-4D97-AF65-F5344CB8AC3E}">
        <p14:creationId xmlns:p14="http://schemas.microsoft.com/office/powerpoint/2010/main" val="1343807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 Value in Quantum Mechanics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When the wavefunction is not an </a:t>
                </a:r>
                <a:r>
                  <a:rPr lang="en-US" dirty="0" err="1" smtClean="0"/>
                  <a:t>eigenfunction</a:t>
                </a:r>
                <a:r>
                  <a:rPr lang="en-US" dirty="0" smtClean="0"/>
                  <a:t> of the operator being used, then no exact set of values can be obtained and instead only an expectation value can be established. </a:t>
                </a:r>
              </a:p>
              <a:p>
                <a:r>
                  <a:rPr lang="en-US" dirty="0" smtClean="0"/>
                  <a:t>This value can be found by the following integral </a:t>
                </a:r>
              </a:p>
              <a:p>
                <a14:m>
                  <m:oMath xmlns:m="http://schemas.openxmlformats.org/officeDocument/2006/math">
                    <m:d>
                      <m:dPr>
                        <m:begChr m:val="⟨"/>
                        <m:endChr m:val="⟩"/>
                        <m:ctrlPr>
                          <a:rPr lang="en-US" i="1" smtClean="0">
                            <a:latin typeface="Cambria Math" panose="02040503050406030204" pitchFamily="18" charset="0"/>
                          </a:rPr>
                        </m:ctrlPr>
                      </m:dPr>
                      <m:e>
                        <m:r>
                          <a:rPr lang="en-US" b="0" i="1" smtClean="0">
                            <a:latin typeface="Cambria Math" panose="02040503050406030204" pitchFamily="18" charset="0"/>
                          </a:rPr>
                          <m:t>𝑂</m:t>
                        </m:r>
                      </m:e>
                    </m:d>
                    <m:r>
                      <a:rPr lang="en-US" b="0" i="1" smtClean="0">
                        <a:latin typeface="Cambria Math" panose="02040503050406030204" pitchFamily="18" charset="0"/>
                      </a:rPr>
                      <m:t>=</m:t>
                    </m:r>
                    <m:nary>
                      <m:naryPr>
                        <m:limLoc m:val="undOvr"/>
                        <m:subHide m:val="on"/>
                        <m:supHide m:val="on"/>
                        <m:ctrlPr>
                          <a:rPr lang="en-US"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m:rPr>
                                <m:sty m:val="p"/>
                              </m:rPr>
                              <a:rPr lang="el-GR" i="1" smtClean="0">
                                <a:latin typeface="Cambria Math" panose="02040503050406030204" pitchFamily="18" charset="0"/>
                              </a:rPr>
                              <m:t>Ψ</m:t>
                            </m:r>
                          </m:e>
                          <m:sup>
                            <m:r>
                              <a:rPr lang="en-US" b="0" i="1" smtClean="0">
                                <a:latin typeface="Cambria Math" panose="02040503050406030204" pitchFamily="18" charset="0"/>
                              </a:rPr>
                              <m:t>∗</m:t>
                            </m:r>
                          </m:sup>
                        </m:sSup>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𝑂</m:t>
                            </m:r>
                          </m:e>
                        </m:acc>
                        <m:r>
                          <m:rPr>
                            <m:brk/>
                          </m:rPr>
                          <a:rPr lang="en-US" b="0" i="1" smtClean="0">
                            <a:latin typeface="Cambria Math" panose="02040503050406030204" pitchFamily="18" charset="0"/>
                          </a:rPr>
                          <m:t> </m:t>
                        </m:r>
                        <m:r>
                          <m:rPr>
                            <m:sty m:val="p"/>
                          </m:rPr>
                          <a:rPr lang="el-GR" i="1" smtClean="0">
                            <a:latin typeface="Cambria Math" panose="02040503050406030204" pitchFamily="18" charset="0"/>
                          </a:rPr>
                          <m:t>Ψ</m:t>
                        </m:r>
                        <m:r>
                          <a:rPr lang="en-US" b="0" i="1" smtClean="0">
                            <a:latin typeface="Cambria Math" panose="02040503050406030204" pitchFamily="18" charset="0"/>
                          </a:rPr>
                          <m:t>𝑑</m:t>
                        </m:r>
                        <m:r>
                          <m:rPr>
                            <m:sty m:val="p"/>
                          </m:rPr>
                          <a:rPr lang="el-GR" b="0" i="1" smtClean="0">
                            <a:latin typeface="Cambria Math" panose="02040503050406030204" pitchFamily="18" charset="0"/>
                          </a:rPr>
                          <m:t>τ</m:t>
                        </m:r>
                        <m:r>
                          <a:rPr lang="en-US" b="0" i="1" smtClean="0">
                            <a:latin typeface="Cambria Math" panose="02040503050406030204" pitchFamily="18" charset="0"/>
                          </a:rPr>
                          <m:t> </m:t>
                        </m:r>
                      </m:e>
                    </m:nary>
                    <m:r>
                      <a:rPr lang="en-US" b="0" i="1" smtClean="0">
                        <a:latin typeface="Cambria Math" panose="02040503050406030204" pitchFamily="18" charset="0"/>
                      </a:rPr>
                      <m:t> </m:t>
                    </m:r>
                  </m:oMath>
                </a14:m>
                <a:r>
                  <a:rPr lang="en-US" dirty="0" smtClean="0"/>
                  <a:t>over all space</a:t>
                </a:r>
              </a:p>
              <a:p>
                <a:r>
                  <a:rPr lang="en-US" dirty="0" smtClean="0"/>
                  <a:t>Try finding the expected value of the position of a particle on a circular wire.</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361"/>
                </a:stretch>
              </a:blipFill>
            </p:spPr>
            <p:txBody>
              <a:bodyPr/>
              <a:lstStyle/>
              <a:p>
                <a:r>
                  <a:rPr lang="en-US">
                    <a:noFill/>
                  </a:rPr>
                  <a:t> </a:t>
                </a:r>
              </a:p>
            </p:txBody>
          </p:sp>
        </mc:Fallback>
      </mc:AlternateContent>
    </p:spTree>
    <p:extLst>
      <p:ext uri="{BB962C8B-B14F-4D97-AF65-F5344CB8AC3E}">
        <p14:creationId xmlns:p14="http://schemas.microsoft.com/office/powerpoint/2010/main" val="292841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Approximations for many-electron atoms</a:t>
            </a:r>
            <a:endParaRPr lang="en-US" dirty="0"/>
          </a:p>
        </p:txBody>
      </p:sp>
      <p:sp>
        <p:nvSpPr>
          <p:cNvPr id="3" name="Content Placeholder 2"/>
          <p:cNvSpPr>
            <a:spLocks noGrp="1"/>
          </p:cNvSpPr>
          <p:nvPr>
            <p:ph idx="1"/>
          </p:nvPr>
        </p:nvSpPr>
        <p:spPr/>
        <p:txBody>
          <a:bodyPr/>
          <a:lstStyle/>
          <a:p>
            <a:r>
              <a:rPr lang="en-US" dirty="0" smtClean="0"/>
              <a:t>Two main ways of approximating energies for many-electron atoms: </a:t>
            </a:r>
          </a:p>
          <a:p>
            <a:pPr lvl="1"/>
            <a:r>
              <a:rPr lang="en-US" dirty="0" smtClean="0"/>
              <a:t>Variation method</a:t>
            </a:r>
          </a:p>
          <a:p>
            <a:pPr lvl="1"/>
            <a:r>
              <a:rPr lang="en-US" dirty="0" smtClean="0"/>
              <a:t>Perturbation theory</a:t>
            </a:r>
          </a:p>
          <a:p>
            <a:r>
              <a:rPr lang="en-US" dirty="0" smtClean="0"/>
              <a:t>Variation method makes use of an exact Hamiltonian operator and an approximate wavefunction (typically a combination of hydrogen-like orbitals) to get the energy. </a:t>
            </a:r>
          </a:p>
          <a:p>
            <a:r>
              <a:rPr lang="en-US" dirty="0" smtClean="0"/>
              <a:t>Perturbation theory makes use of an approximate Hamiltonian and an exact wavefunction. </a:t>
            </a:r>
            <a:endParaRPr lang="en-US" dirty="0"/>
          </a:p>
        </p:txBody>
      </p:sp>
    </p:spTree>
    <p:extLst>
      <p:ext uri="{BB962C8B-B14F-4D97-AF65-F5344CB8AC3E}">
        <p14:creationId xmlns:p14="http://schemas.microsoft.com/office/powerpoint/2010/main" val="2089876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Energy Values and Dirac Notation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Because the wavefunction for multi-electron atoms (elements beyond hydrogen) cannot be solved for exactly, you can only approximate the energy for these systems. </a:t>
                </a:r>
              </a:p>
              <a:p>
                <a:r>
                  <a:rPr lang="en-US" dirty="0" smtClean="0"/>
                  <a:t>The expected energy is given as: </a:t>
                </a:r>
              </a:p>
              <a:p>
                <a14:m>
                  <m:oMath xmlns:m="http://schemas.openxmlformats.org/officeDocument/2006/math">
                    <m:d>
                      <m:dPr>
                        <m:begChr m:val="⟨"/>
                        <m:endChr m:val="⟩"/>
                        <m:ctrlPr>
                          <a:rPr lang="en-US" i="1" smtClean="0">
                            <a:latin typeface="Cambria Math" panose="02040503050406030204" pitchFamily="18" charset="0"/>
                          </a:rPr>
                        </m:ctrlPr>
                      </m:dPr>
                      <m:e>
                        <m:r>
                          <a:rPr lang="en-US" b="0" i="1" smtClean="0">
                            <a:latin typeface="Cambria Math" panose="02040503050406030204" pitchFamily="18" charset="0"/>
                          </a:rPr>
                          <m:t>𝐸</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nary>
                          <m:naryPr>
                            <m:limLoc m:val="undOvr"/>
                            <m:subHide m:val="on"/>
                            <m:supHide m:val="on"/>
                            <m:ctrlPr>
                              <a:rPr lang="en-US" b="0"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m:rPr>
                                    <m:sty m:val="p"/>
                                  </m:rPr>
                                  <a:rPr lang="el-GR" i="1">
                                    <a:latin typeface="Cambria Math" panose="02040503050406030204" pitchFamily="18" charset="0"/>
                                  </a:rPr>
                                  <m:t>Θ</m:t>
                                </m:r>
                              </m:e>
                              <m:sup>
                                <m:r>
                                  <a:rPr lang="en-US" b="0" i="1" smtClean="0">
                                    <a:latin typeface="Cambria Math" panose="02040503050406030204" pitchFamily="18" charset="0"/>
                                  </a:rPr>
                                  <m:t>∗</m:t>
                                </m:r>
                              </m:sup>
                            </m:sSup>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𝐻</m:t>
                                </m:r>
                              </m:e>
                            </m:acc>
                            <m:r>
                              <a:rPr lang="en-US" b="0" i="1" smtClean="0">
                                <a:latin typeface="Cambria Math" panose="02040503050406030204" pitchFamily="18" charset="0"/>
                              </a:rPr>
                              <m:t> </m:t>
                            </m:r>
                            <m:r>
                              <m:rPr>
                                <m:sty m:val="p"/>
                              </m:rPr>
                              <a:rPr lang="el-GR" b="0" i="1" smtClean="0">
                                <a:latin typeface="Cambria Math" panose="02040503050406030204" pitchFamily="18" charset="0"/>
                              </a:rPr>
                              <m:t>Θ</m:t>
                            </m:r>
                            <m:r>
                              <a:rPr lang="en-US" b="0" i="1" smtClean="0">
                                <a:latin typeface="Cambria Math" panose="02040503050406030204" pitchFamily="18" charset="0"/>
                              </a:rPr>
                              <m:t>𝑑</m:t>
                            </m:r>
                            <m:r>
                              <m:rPr>
                                <m:sty m:val="p"/>
                              </m:rPr>
                              <a:rPr lang="el-GR" b="0" i="1" smtClean="0">
                                <a:latin typeface="Cambria Math" panose="02040503050406030204" pitchFamily="18" charset="0"/>
                              </a:rPr>
                              <m:t>τ</m:t>
                            </m:r>
                          </m:e>
                        </m:nary>
                      </m:num>
                      <m:den>
                        <m:nary>
                          <m:naryPr>
                            <m:limLoc m:val="undOvr"/>
                            <m:subHide m:val="on"/>
                            <m:supHide m:val="on"/>
                            <m:ctrlPr>
                              <a:rPr lang="en-US" b="0"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m:rPr>
                                    <m:sty m:val="p"/>
                                  </m:rPr>
                                  <a:rPr lang="el-GR" i="1">
                                    <a:latin typeface="Cambria Math" panose="02040503050406030204" pitchFamily="18" charset="0"/>
                                  </a:rPr>
                                  <m:t>Θ</m:t>
                                </m:r>
                              </m:e>
                              <m:sup>
                                <m:r>
                                  <a:rPr lang="en-US" b="0" i="1" smtClean="0">
                                    <a:latin typeface="Cambria Math" panose="02040503050406030204" pitchFamily="18" charset="0"/>
                                  </a:rPr>
                                  <m:t>∗</m:t>
                                </m:r>
                              </m:sup>
                            </m:sSup>
                            <m:r>
                              <a:rPr lang="en-US" b="0" i="1" smtClean="0">
                                <a:latin typeface="Cambria Math" panose="02040503050406030204" pitchFamily="18" charset="0"/>
                              </a:rPr>
                              <m:t> </m:t>
                            </m:r>
                            <m:r>
                              <m:rPr>
                                <m:sty m:val="p"/>
                              </m:rPr>
                              <a:rPr lang="el-GR" b="0" i="1" smtClean="0">
                                <a:latin typeface="Cambria Math" panose="02040503050406030204" pitchFamily="18" charset="0"/>
                              </a:rPr>
                              <m:t>Θ</m:t>
                            </m:r>
                            <m:r>
                              <a:rPr lang="en-US" b="0" i="1" smtClean="0">
                                <a:latin typeface="Cambria Math" panose="02040503050406030204" pitchFamily="18" charset="0"/>
                              </a:rPr>
                              <m:t>𝑑</m:t>
                            </m:r>
                            <m:r>
                              <m:rPr>
                                <m:sty m:val="p"/>
                              </m:rPr>
                              <a:rPr lang="el-GR" b="0" i="1" smtClean="0">
                                <a:latin typeface="Cambria Math" panose="02040503050406030204" pitchFamily="18" charset="0"/>
                              </a:rPr>
                              <m:t>τ</m:t>
                            </m:r>
                          </m:e>
                        </m:nary>
                      </m:den>
                    </m:f>
                  </m:oMath>
                </a14:m>
                <a:r>
                  <a:rPr lang="en-US" dirty="0" smtClean="0"/>
                  <a:t> </a:t>
                </a:r>
              </a:p>
              <a:p>
                <a:r>
                  <a:rPr lang="en-US" dirty="0" smtClean="0"/>
                  <a:t>The </a:t>
                </a:r>
                <a:r>
                  <a:rPr lang="en-US" dirty="0" err="1" smtClean="0"/>
                  <a:t>wavefunctions</a:t>
                </a:r>
                <a:r>
                  <a:rPr lang="en-US" dirty="0" smtClean="0"/>
                  <a:t> used here are denoted as </a:t>
                </a:r>
                <a14:m>
                  <m:oMath xmlns:m="http://schemas.openxmlformats.org/officeDocument/2006/math">
                    <m:r>
                      <m:rPr>
                        <m:sty m:val="p"/>
                      </m:rPr>
                      <a:rPr lang="el-GR" b="0" i="1" smtClean="0">
                        <a:latin typeface="Cambria Math" panose="02040503050406030204" pitchFamily="18" charset="0"/>
                      </a:rPr>
                      <m:t>Θ</m:t>
                    </m:r>
                  </m:oMath>
                </a14:m>
                <a:r>
                  <a:rPr lang="en-US" dirty="0" smtClean="0"/>
                  <a:t> because they are approximate </a:t>
                </a:r>
                <a:r>
                  <a:rPr lang="en-US" dirty="0" err="1" smtClean="0"/>
                  <a:t>wavefunctions</a:t>
                </a:r>
                <a:r>
                  <a:rPr lang="en-US" dirty="0" smtClean="0"/>
                  <a:t> used with variation method. </a:t>
                </a:r>
              </a:p>
              <a:p>
                <a:r>
                  <a:rPr lang="en-US" dirty="0" smtClean="0"/>
                  <a:t>The value gained here is always greater than the true value. </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361" r="-825"/>
                </a:stretch>
              </a:blipFill>
            </p:spPr>
            <p:txBody>
              <a:bodyPr/>
              <a:lstStyle/>
              <a:p>
                <a:r>
                  <a:rPr lang="en-US">
                    <a:noFill/>
                  </a:rPr>
                  <a:t> </a:t>
                </a:r>
              </a:p>
            </p:txBody>
          </p:sp>
        </mc:Fallback>
      </mc:AlternateContent>
    </p:spTree>
    <p:extLst>
      <p:ext uri="{BB962C8B-B14F-4D97-AF65-F5344CB8AC3E}">
        <p14:creationId xmlns:p14="http://schemas.microsoft.com/office/powerpoint/2010/main" val="2579431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Energy Values and Dirac Notation Cont.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smtClean="0"/>
                  <a:t>With variation method, it is useful to throw in an adjustable parameter so that when you get the expected energy value, you can find the derivative and minimize the energy value that you get. </a:t>
                </a:r>
              </a:p>
              <a:p>
                <a:r>
                  <a:rPr lang="en-US" dirty="0" smtClean="0"/>
                  <a:t>The more adjustable parameters you introduce the better the approximation gets. </a:t>
                </a:r>
              </a:p>
              <a:p>
                <a:r>
                  <a:rPr lang="en-US" dirty="0" smtClean="0"/>
                  <a:t>Writing that integral is a pain so Dirac Notation is often used </a:t>
                </a:r>
              </a:p>
              <a:p>
                <a14:m>
                  <m:oMath xmlns:m="http://schemas.openxmlformats.org/officeDocument/2006/math">
                    <m:nary>
                      <m:naryPr>
                        <m:limLoc m:val="undOvr"/>
                        <m:subHide m:val="on"/>
                        <m:supHide m:val="on"/>
                        <m:ctrlPr>
                          <a:rPr lang="en-US" b="0"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m:rPr>
                                <m:sty m:val="p"/>
                              </m:rPr>
                              <a:rPr lang="el-GR" i="1">
                                <a:latin typeface="Cambria Math" panose="02040503050406030204" pitchFamily="18" charset="0"/>
                              </a:rPr>
                              <m:t>Θ</m:t>
                            </m:r>
                          </m:e>
                          <m:sup>
                            <m:r>
                              <a:rPr lang="en-US" b="0" i="1" smtClean="0">
                                <a:latin typeface="Cambria Math" panose="02040503050406030204" pitchFamily="18" charset="0"/>
                              </a:rPr>
                              <m:t>∗</m:t>
                            </m:r>
                          </m:sup>
                        </m:sSup>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𝐻</m:t>
                            </m:r>
                          </m:e>
                        </m:acc>
                        <m:r>
                          <a:rPr lang="en-US" b="0" i="1" smtClean="0">
                            <a:latin typeface="Cambria Math" panose="02040503050406030204" pitchFamily="18" charset="0"/>
                          </a:rPr>
                          <m:t> </m:t>
                        </m:r>
                        <m:r>
                          <m:rPr>
                            <m:sty m:val="p"/>
                          </m:rPr>
                          <a:rPr lang="el-GR" b="0" i="1" smtClean="0">
                            <a:latin typeface="Cambria Math" panose="02040503050406030204" pitchFamily="18" charset="0"/>
                          </a:rPr>
                          <m:t>Θ</m:t>
                        </m:r>
                        <m:r>
                          <a:rPr lang="en-US" b="0" i="1" smtClean="0">
                            <a:latin typeface="Cambria Math" panose="02040503050406030204" pitchFamily="18" charset="0"/>
                          </a:rPr>
                          <m:t>𝑑</m:t>
                        </m:r>
                        <m:r>
                          <m:rPr>
                            <m:sty m:val="p"/>
                          </m:rPr>
                          <a:rPr lang="el-GR" b="0" i="1" smtClean="0">
                            <a:latin typeface="Cambria Math" panose="02040503050406030204" pitchFamily="18" charset="0"/>
                          </a:rPr>
                          <m:t>τ</m:t>
                        </m:r>
                      </m:e>
                    </m:nary>
                  </m:oMath>
                </a14:m>
                <a:r>
                  <a:rPr lang="en-US" dirty="0" smtClean="0"/>
                  <a:t> in Dirac notation is </a:t>
                </a:r>
                <a14:m>
                  <m:oMath xmlns:m="http://schemas.openxmlformats.org/officeDocument/2006/math">
                    <m:d>
                      <m:dPr>
                        <m:begChr m:val="⟨"/>
                        <m:endChr m:val="⟩"/>
                        <m:ctrlPr>
                          <a:rPr lang="en-US" i="1" smtClean="0">
                            <a:latin typeface="Cambria Math" panose="02040503050406030204" pitchFamily="18" charset="0"/>
                          </a:rPr>
                        </m:ctrlPr>
                      </m:dPr>
                      <m:e>
                        <m:sSup>
                          <m:sSupPr>
                            <m:ctrlPr>
                              <a:rPr lang="en-US" b="0" i="1" smtClean="0">
                                <a:latin typeface="Cambria Math" panose="02040503050406030204" pitchFamily="18" charset="0"/>
                              </a:rPr>
                            </m:ctrlPr>
                          </m:sSupPr>
                          <m:e>
                            <m:r>
                              <m:rPr>
                                <m:sty m:val="p"/>
                              </m:rPr>
                              <a:rPr lang="el-GR" i="1">
                                <a:latin typeface="Cambria Math" panose="02040503050406030204" pitchFamily="18" charset="0"/>
                              </a:rPr>
                              <m:t>Θ</m:t>
                            </m:r>
                          </m:e>
                          <m:sup>
                            <m:r>
                              <a:rPr lang="en-US" b="0" i="1" smtClean="0">
                                <a:latin typeface="Cambria Math" panose="02040503050406030204" pitchFamily="18" charset="0"/>
                              </a:rPr>
                              <m:t>∗</m:t>
                            </m:r>
                          </m:sup>
                        </m:sSup>
                      </m:e>
                      <m:e>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𝐻</m:t>
                            </m:r>
                          </m:e>
                        </m:acc>
                      </m:e>
                      <m:e>
                        <m:r>
                          <m:rPr>
                            <m:sty m:val="p"/>
                          </m:rPr>
                          <a:rPr lang="el-GR" b="0" i="1" smtClean="0">
                            <a:latin typeface="Cambria Math" panose="02040503050406030204" pitchFamily="18" charset="0"/>
                          </a:rPr>
                          <m:t>Θ</m:t>
                        </m:r>
                      </m:e>
                    </m:d>
                  </m:oMath>
                </a14:m>
                <a:r>
                  <a:rPr lang="en-US" dirty="0" smtClean="0"/>
                  <a:t> although oftentimes the * is removed from the wavefunction on the left because it is assumed to be the complex conjugate. </a:t>
                </a:r>
              </a:p>
              <a:p>
                <a14:m>
                  <m:oMath xmlns:m="http://schemas.openxmlformats.org/officeDocument/2006/math">
                    <m:nary>
                      <m:naryPr>
                        <m:limLoc m:val="undOvr"/>
                        <m:subHide m:val="on"/>
                        <m:supHide m:val="on"/>
                        <m:ctrlPr>
                          <a:rPr lang="en-US" b="0"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m:rPr>
                                <m:sty m:val="p"/>
                              </m:rPr>
                              <a:rPr lang="el-GR" i="1">
                                <a:latin typeface="Cambria Math" panose="02040503050406030204" pitchFamily="18" charset="0"/>
                              </a:rPr>
                              <m:t>Θ</m:t>
                            </m:r>
                          </m:e>
                          <m:sup>
                            <m:r>
                              <a:rPr lang="en-US" b="0" i="1" smtClean="0">
                                <a:latin typeface="Cambria Math" panose="02040503050406030204" pitchFamily="18" charset="0"/>
                              </a:rPr>
                              <m:t>∗</m:t>
                            </m:r>
                          </m:sup>
                        </m:sSup>
                        <m:r>
                          <a:rPr lang="en-US" b="0" i="1" smtClean="0">
                            <a:latin typeface="Cambria Math" panose="02040503050406030204" pitchFamily="18" charset="0"/>
                          </a:rPr>
                          <m:t> </m:t>
                        </m:r>
                        <m:r>
                          <m:rPr>
                            <m:sty m:val="p"/>
                          </m:rPr>
                          <a:rPr lang="el-GR" b="0" i="1" smtClean="0">
                            <a:latin typeface="Cambria Math" panose="02040503050406030204" pitchFamily="18" charset="0"/>
                          </a:rPr>
                          <m:t>Θ</m:t>
                        </m:r>
                        <m:r>
                          <a:rPr lang="en-US" b="0" i="1" smtClean="0">
                            <a:latin typeface="Cambria Math" panose="02040503050406030204" pitchFamily="18" charset="0"/>
                          </a:rPr>
                          <m:t>𝑑</m:t>
                        </m:r>
                        <m:r>
                          <m:rPr>
                            <m:sty m:val="p"/>
                          </m:rPr>
                          <a:rPr lang="el-GR" b="0" i="1" smtClean="0">
                            <a:latin typeface="Cambria Math" panose="02040503050406030204" pitchFamily="18" charset="0"/>
                          </a:rPr>
                          <m:t>τ</m:t>
                        </m:r>
                      </m:e>
                    </m:nary>
                  </m:oMath>
                </a14:m>
                <a:r>
                  <a:rPr lang="en-US" dirty="0" smtClean="0"/>
                  <a:t> in Dirac notation is </a:t>
                </a:r>
                <a14:m>
                  <m:oMath xmlns:m="http://schemas.openxmlformats.org/officeDocument/2006/math">
                    <m:d>
                      <m:dPr>
                        <m:begChr m:val="⟨"/>
                        <m:endChr m:val="⟩"/>
                        <m:ctrlPr>
                          <a:rPr lang="en-US" i="1" smtClean="0">
                            <a:latin typeface="Cambria Math" panose="02040503050406030204" pitchFamily="18" charset="0"/>
                          </a:rPr>
                        </m:ctrlPr>
                      </m:dPr>
                      <m:e>
                        <m:sSup>
                          <m:sSupPr>
                            <m:ctrlPr>
                              <a:rPr lang="en-US" b="0" i="1" smtClean="0">
                                <a:latin typeface="Cambria Math" panose="02040503050406030204" pitchFamily="18" charset="0"/>
                              </a:rPr>
                            </m:ctrlPr>
                          </m:sSupPr>
                          <m:e>
                            <m:r>
                              <m:rPr>
                                <m:sty m:val="p"/>
                              </m:rPr>
                              <a:rPr lang="el-GR" i="1">
                                <a:latin typeface="Cambria Math" panose="02040503050406030204" pitchFamily="18" charset="0"/>
                              </a:rPr>
                              <m:t>Θ</m:t>
                            </m:r>
                          </m:e>
                          <m:sup>
                            <m:r>
                              <a:rPr lang="en-US" b="0" i="1" smtClean="0">
                                <a:latin typeface="Cambria Math" panose="02040503050406030204" pitchFamily="18" charset="0"/>
                              </a:rPr>
                              <m:t>∗</m:t>
                            </m:r>
                          </m:sup>
                        </m:sSup>
                      </m:e>
                      <m:e>
                        <m:r>
                          <m:rPr>
                            <m:sty m:val="p"/>
                          </m:rPr>
                          <a:rPr lang="el-GR" b="0" i="1" smtClean="0">
                            <a:latin typeface="Cambria Math" panose="02040503050406030204" pitchFamily="18" charset="0"/>
                          </a:rPr>
                          <m:t>Θ</m:t>
                        </m:r>
                      </m:e>
                    </m:d>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889" t="-1361" r="-63" b="-11395"/>
                </a:stretch>
              </a:blipFill>
            </p:spPr>
            <p:txBody>
              <a:bodyPr/>
              <a:lstStyle/>
              <a:p>
                <a:r>
                  <a:rPr lang="en-US">
                    <a:noFill/>
                  </a:rPr>
                  <a:t> </a:t>
                </a:r>
              </a:p>
            </p:txBody>
          </p:sp>
        </mc:Fallback>
      </mc:AlternateContent>
    </p:spTree>
    <p:extLst>
      <p:ext uri="{BB962C8B-B14F-4D97-AF65-F5344CB8AC3E}">
        <p14:creationId xmlns:p14="http://schemas.microsoft.com/office/powerpoint/2010/main" val="19909720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Energy Value Example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Let’s return to the 1D box example, we know that the wavefunction for that is </a:t>
                </a:r>
                <a14:m>
                  <m:oMath xmlns:m="http://schemas.openxmlformats.org/officeDocument/2006/math">
                    <m:r>
                      <m:rPr>
                        <m:sty m:val="p"/>
                      </m:rPr>
                      <a:rPr lang="el-GR" i="1" smtClean="0">
                        <a:latin typeface="Cambria Math" panose="02040503050406030204" pitchFamily="18" charset="0"/>
                      </a:rPr>
                      <m:t>Ψ</m:t>
                    </m:r>
                    <m:r>
                      <a:rPr lang="en-US" b="0" i="1" smtClean="0">
                        <a:latin typeface="Cambria Math" panose="02040503050406030204" pitchFamily="18" charset="0"/>
                      </a:rPr>
                      <m:t>=</m:t>
                    </m:r>
                    <m:rad>
                      <m:radPr>
                        <m:degHide m:val="on"/>
                        <m:ctrlPr>
                          <a:rPr lang="en-US" i="1" smtClean="0">
                            <a:latin typeface="Cambria Math" panose="02040503050406030204" pitchFamily="18" charset="0"/>
                          </a:rPr>
                        </m:ctrlPr>
                      </m:radPr>
                      <m:deg/>
                      <m:e>
                        <m:f>
                          <m:fPr>
                            <m:ctrlPr>
                              <a:rPr lang="en-US" i="1">
                                <a:latin typeface="Cambria Math" panose="02040503050406030204" pitchFamily="18" charset="0"/>
                              </a:rPr>
                            </m:ctrlPr>
                          </m:fPr>
                          <m:num>
                            <m:r>
                              <a:rPr lang="en-US" i="1">
                                <a:latin typeface="Cambria Math" panose="02040503050406030204" pitchFamily="18" charset="0"/>
                              </a:rPr>
                              <m:t>2</m:t>
                            </m:r>
                          </m:num>
                          <m:den>
                            <m:r>
                              <a:rPr lang="en-US" i="1">
                                <a:latin typeface="Cambria Math" panose="02040503050406030204" pitchFamily="18" charset="0"/>
                              </a:rPr>
                              <m:t>𝐿</m:t>
                            </m:r>
                          </m:den>
                        </m:f>
                      </m:e>
                    </m:rad>
                    <m:r>
                      <m:rPr>
                        <m:sty m:val="p"/>
                      </m:rPr>
                      <a:rPr lang="en-US">
                        <a:latin typeface="Cambria Math" panose="02040503050406030204" pitchFamily="18" charset="0"/>
                      </a:rPr>
                      <m:t>sin</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𝜋</m:t>
                        </m:r>
                        <m:r>
                          <a:rPr lang="en-US" i="1">
                            <a:latin typeface="Cambria Math" panose="02040503050406030204" pitchFamily="18" charset="0"/>
                          </a:rPr>
                          <m:t>𝑛</m:t>
                        </m:r>
                      </m:num>
                      <m:den>
                        <m:r>
                          <a:rPr lang="en-US" i="1">
                            <a:latin typeface="Cambria Math" panose="02040503050406030204" pitchFamily="18" charset="0"/>
                          </a:rPr>
                          <m:t>𝐿</m:t>
                        </m:r>
                      </m:den>
                    </m:f>
                    <m:r>
                      <a:rPr lang="en-US" i="1">
                        <a:latin typeface="Cambria Math" panose="02040503050406030204" pitchFamily="18" charset="0"/>
                      </a:rPr>
                      <m:t>𝑥</m:t>
                    </m:r>
                    <m:r>
                      <a:rPr lang="en-US" i="1">
                        <a:latin typeface="Cambria Math" panose="02040503050406030204" pitchFamily="18" charset="0"/>
                      </a:rPr>
                      <m:t>)</m:t>
                    </m:r>
                  </m:oMath>
                </a14:m>
                <a:endParaRPr lang="en-US" dirty="0" smtClean="0"/>
              </a:p>
              <a:p>
                <a:r>
                  <a:rPr lang="en-US" dirty="0" smtClean="0"/>
                  <a:t>One of the things we know about that is that at x = 0 or x = L, the wavefunction evaluates to 0. So lets design a function that does the same thing. </a:t>
                </a:r>
              </a:p>
              <a:p>
                <a14:m>
                  <m:oMath xmlns:m="http://schemas.openxmlformats.org/officeDocument/2006/math">
                    <m:r>
                      <m:rPr>
                        <m:sty m:val="p"/>
                      </m:rPr>
                      <a:rPr lang="el-GR" i="1" smtClean="0">
                        <a:latin typeface="Cambria Math" panose="02040503050406030204" pitchFamily="18" charset="0"/>
                      </a:rPr>
                      <m:t>Θ</m:t>
                    </m:r>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𝐿</m:t>
                        </m:r>
                      </m:e>
                    </m:d>
                    <m:r>
                      <a:rPr lang="en-US" b="0" i="1" smtClean="0">
                        <a:latin typeface="Cambria Math" panose="02040503050406030204" pitchFamily="18" charset="0"/>
                      </a:rPr>
                      <m:t>=</m:t>
                    </m:r>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𝐿𝑥</m:t>
                        </m:r>
                      </m:e>
                    </m:d>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𝐿𝑥</m:t>
                    </m:r>
                    <m:r>
                      <a:rPr lang="en-US" b="0" i="1" smtClean="0">
                        <a:latin typeface="Cambria Math" panose="02040503050406030204" pitchFamily="18" charset="0"/>
                      </a:rPr>
                      <m:t> </m:t>
                    </m:r>
                  </m:oMath>
                </a14:m>
                <a:endParaRPr lang="en-US" dirty="0" smtClean="0"/>
              </a:p>
              <a:p>
                <a14:m>
                  <m:oMath xmlns:m="http://schemas.openxmlformats.org/officeDocument/2006/math">
                    <m:d>
                      <m:dPr>
                        <m:begChr m:val="⟨"/>
                        <m:endChr m:val="⟩"/>
                        <m:ctrlPr>
                          <a:rPr lang="en-US" i="1" smtClean="0">
                            <a:latin typeface="Cambria Math" panose="02040503050406030204" pitchFamily="18" charset="0"/>
                          </a:rPr>
                        </m:ctrlPr>
                      </m:dPr>
                      <m:e>
                        <m:r>
                          <a:rPr lang="en-US" b="0" i="1" smtClean="0">
                            <a:latin typeface="Cambria Math" panose="02040503050406030204" pitchFamily="18" charset="0"/>
                          </a:rPr>
                          <m:t>𝐸</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nary>
                          <m:naryPr>
                            <m:limLoc m:val="undOvr"/>
                            <m:subHide m:val="on"/>
                            <m:supHide m:val="on"/>
                            <m:ctrlPr>
                              <a:rPr lang="en-US" b="0"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m:rPr>
                                    <m:sty m:val="p"/>
                                  </m:rPr>
                                  <a:rPr lang="el-GR" i="1">
                                    <a:latin typeface="Cambria Math" panose="02040503050406030204" pitchFamily="18" charset="0"/>
                                  </a:rPr>
                                  <m:t>Θ</m:t>
                                </m:r>
                              </m:e>
                              <m:sup>
                                <m:r>
                                  <a:rPr lang="en-US" b="0" i="1" smtClean="0">
                                    <a:latin typeface="Cambria Math" panose="02040503050406030204" pitchFamily="18" charset="0"/>
                                  </a:rPr>
                                  <m:t>∗</m:t>
                                </m:r>
                              </m:sup>
                            </m:sSup>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𝐻</m:t>
                                </m:r>
                              </m:e>
                            </m:acc>
                            <m:r>
                              <a:rPr lang="en-US" b="0" i="1" smtClean="0">
                                <a:latin typeface="Cambria Math" panose="02040503050406030204" pitchFamily="18" charset="0"/>
                              </a:rPr>
                              <m:t> </m:t>
                            </m:r>
                            <m:r>
                              <m:rPr>
                                <m:sty m:val="p"/>
                              </m:rPr>
                              <a:rPr lang="el-GR" b="0" i="1" smtClean="0">
                                <a:latin typeface="Cambria Math" panose="02040503050406030204" pitchFamily="18" charset="0"/>
                              </a:rPr>
                              <m:t>Θ</m:t>
                            </m:r>
                            <m:r>
                              <a:rPr lang="en-US" b="0" i="1" smtClean="0">
                                <a:latin typeface="Cambria Math" panose="02040503050406030204" pitchFamily="18" charset="0"/>
                              </a:rPr>
                              <m:t>𝑑</m:t>
                            </m:r>
                            <m:r>
                              <m:rPr>
                                <m:sty m:val="p"/>
                              </m:rPr>
                              <a:rPr lang="el-GR" b="0" i="1" smtClean="0">
                                <a:latin typeface="Cambria Math" panose="02040503050406030204" pitchFamily="18" charset="0"/>
                              </a:rPr>
                              <m:t>τ</m:t>
                            </m:r>
                          </m:e>
                        </m:nary>
                      </m:num>
                      <m:den>
                        <m:nary>
                          <m:naryPr>
                            <m:limLoc m:val="undOvr"/>
                            <m:subHide m:val="on"/>
                            <m:supHide m:val="on"/>
                            <m:ctrlPr>
                              <a:rPr lang="en-US" b="0"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m:rPr>
                                    <m:sty m:val="p"/>
                                  </m:rPr>
                                  <a:rPr lang="el-GR" i="1">
                                    <a:latin typeface="Cambria Math" panose="02040503050406030204" pitchFamily="18" charset="0"/>
                                  </a:rPr>
                                  <m:t>Θ</m:t>
                                </m:r>
                              </m:e>
                              <m:sup>
                                <m:r>
                                  <a:rPr lang="en-US" b="0" i="1" smtClean="0">
                                    <a:latin typeface="Cambria Math" panose="02040503050406030204" pitchFamily="18" charset="0"/>
                                  </a:rPr>
                                  <m:t>∗</m:t>
                                </m:r>
                              </m:sup>
                            </m:sSup>
                            <m:r>
                              <a:rPr lang="en-US" b="0" i="1" smtClean="0">
                                <a:latin typeface="Cambria Math" panose="02040503050406030204" pitchFamily="18" charset="0"/>
                              </a:rPr>
                              <m:t> </m:t>
                            </m:r>
                            <m:r>
                              <m:rPr>
                                <m:sty m:val="p"/>
                              </m:rPr>
                              <a:rPr lang="el-GR" b="0" i="1" smtClean="0">
                                <a:latin typeface="Cambria Math" panose="02040503050406030204" pitchFamily="18" charset="0"/>
                              </a:rPr>
                              <m:t>Θ</m:t>
                            </m:r>
                            <m:r>
                              <a:rPr lang="en-US" b="0" i="1" smtClean="0">
                                <a:latin typeface="Cambria Math" panose="02040503050406030204" pitchFamily="18" charset="0"/>
                              </a:rPr>
                              <m:t>𝑑</m:t>
                            </m:r>
                            <m:r>
                              <m:rPr>
                                <m:sty m:val="p"/>
                              </m:rPr>
                              <a:rPr lang="el-GR" b="0" i="1" smtClean="0">
                                <a:latin typeface="Cambria Math" panose="02040503050406030204" pitchFamily="18" charset="0"/>
                              </a:rPr>
                              <m:t>τ</m:t>
                            </m:r>
                          </m:e>
                        </m:nary>
                      </m:den>
                    </m:f>
                  </m:oMath>
                </a14:m>
                <a:r>
                  <a:rPr lang="en-US" dirty="0" smtClean="0"/>
                  <a:t> </a:t>
                </a:r>
              </a:p>
              <a:p>
                <a:endParaRPr lang="en-US" dirty="0" smtClean="0"/>
              </a:p>
              <a:p>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361"/>
                </a:stretch>
              </a:blipFill>
            </p:spPr>
            <p:txBody>
              <a:bodyPr/>
              <a:lstStyle/>
              <a:p>
                <a:r>
                  <a:rPr lang="en-US">
                    <a:noFill/>
                  </a:rPr>
                  <a:t> </a:t>
                </a:r>
              </a:p>
            </p:txBody>
          </p:sp>
        </mc:Fallback>
      </mc:AlternateContent>
    </p:spTree>
    <p:extLst>
      <p:ext uri="{BB962C8B-B14F-4D97-AF65-F5344CB8AC3E}">
        <p14:creationId xmlns:p14="http://schemas.microsoft.com/office/powerpoint/2010/main" val="785600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Energy Value Example Cont. </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10000"/>
              </a:bodyPr>
              <a:lstStyle/>
              <a:p>
                <a14:m>
                  <m:oMath xmlns:m="http://schemas.openxmlformats.org/officeDocument/2006/math">
                    <m:d>
                      <m:dPr>
                        <m:begChr m:val="⟨"/>
                        <m:endChr m:val="⟩"/>
                        <m:ctrlPr>
                          <a:rPr lang="en-US" i="1" smtClean="0">
                            <a:latin typeface="Cambria Math" panose="02040503050406030204" pitchFamily="18" charset="0"/>
                          </a:rPr>
                        </m:ctrlPr>
                      </m:dPr>
                      <m:e>
                        <m:r>
                          <a:rPr lang="en-US" b="0" i="1" smtClean="0">
                            <a:latin typeface="Cambria Math" panose="02040503050406030204" pitchFamily="18" charset="0"/>
                          </a:rPr>
                          <m:t>𝐸</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nary>
                          <m:naryPr>
                            <m:limLoc m:val="undOvr"/>
                            <m:subHide m:val="on"/>
                            <m:supHide m:val="on"/>
                            <m:ctrlPr>
                              <a:rPr lang="en-US" b="0"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m:rPr>
                                    <m:sty m:val="p"/>
                                  </m:rPr>
                                  <a:rPr lang="el-GR" i="1">
                                    <a:latin typeface="Cambria Math" panose="02040503050406030204" pitchFamily="18" charset="0"/>
                                  </a:rPr>
                                  <m:t>Θ</m:t>
                                </m:r>
                              </m:e>
                              <m:sup>
                                <m:r>
                                  <a:rPr lang="en-US" b="0" i="1" smtClean="0">
                                    <a:latin typeface="Cambria Math" panose="02040503050406030204" pitchFamily="18" charset="0"/>
                                  </a:rPr>
                                  <m:t>∗</m:t>
                                </m:r>
                              </m:sup>
                            </m:sSup>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𝐻</m:t>
                                </m:r>
                              </m:e>
                            </m:acc>
                            <m:r>
                              <a:rPr lang="en-US" b="0" i="1" smtClean="0">
                                <a:latin typeface="Cambria Math" panose="02040503050406030204" pitchFamily="18" charset="0"/>
                              </a:rPr>
                              <m:t> </m:t>
                            </m:r>
                            <m:r>
                              <m:rPr>
                                <m:sty m:val="p"/>
                              </m:rPr>
                              <a:rPr lang="el-GR" b="0" i="1" smtClean="0">
                                <a:latin typeface="Cambria Math" panose="02040503050406030204" pitchFamily="18" charset="0"/>
                              </a:rPr>
                              <m:t>Θ</m:t>
                            </m:r>
                            <m:r>
                              <a:rPr lang="en-US" b="0" i="1" smtClean="0">
                                <a:latin typeface="Cambria Math" panose="02040503050406030204" pitchFamily="18" charset="0"/>
                              </a:rPr>
                              <m:t>𝑑</m:t>
                            </m:r>
                            <m:r>
                              <m:rPr>
                                <m:sty m:val="p"/>
                              </m:rPr>
                              <a:rPr lang="el-GR" b="0" i="1" smtClean="0">
                                <a:latin typeface="Cambria Math" panose="02040503050406030204" pitchFamily="18" charset="0"/>
                              </a:rPr>
                              <m:t>τ</m:t>
                            </m:r>
                          </m:e>
                        </m:nary>
                      </m:num>
                      <m:den>
                        <m:nary>
                          <m:naryPr>
                            <m:limLoc m:val="undOvr"/>
                            <m:subHide m:val="on"/>
                            <m:supHide m:val="on"/>
                            <m:ctrlPr>
                              <a:rPr lang="en-US" b="0" i="1" smtClean="0">
                                <a:latin typeface="Cambria Math" panose="02040503050406030204" pitchFamily="18" charset="0"/>
                              </a:rPr>
                            </m:ctrlPr>
                          </m:naryPr>
                          <m:sub/>
                          <m:sup/>
                          <m:e>
                            <m:sSup>
                              <m:sSupPr>
                                <m:ctrlPr>
                                  <a:rPr lang="en-US" b="0" i="1" smtClean="0">
                                    <a:latin typeface="Cambria Math" panose="02040503050406030204" pitchFamily="18" charset="0"/>
                                  </a:rPr>
                                </m:ctrlPr>
                              </m:sSupPr>
                              <m:e>
                                <m:r>
                                  <m:rPr>
                                    <m:sty m:val="p"/>
                                  </m:rPr>
                                  <a:rPr lang="el-GR" i="1">
                                    <a:latin typeface="Cambria Math" panose="02040503050406030204" pitchFamily="18" charset="0"/>
                                  </a:rPr>
                                  <m:t>Θ</m:t>
                                </m:r>
                              </m:e>
                              <m:sup>
                                <m:r>
                                  <a:rPr lang="en-US" b="0" i="1" smtClean="0">
                                    <a:latin typeface="Cambria Math" panose="02040503050406030204" pitchFamily="18" charset="0"/>
                                  </a:rPr>
                                  <m:t>∗</m:t>
                                </m:r>
                              </m:sup>
                            </m:sSup>
                            <m:r>
                              <a:rPr lang="en-US" b="0" i="1" smtClean="0">
                                <a:latin typeface="Cambria Math" panose="02040503050406030204" pitchFamily="18" charset="0"/>
                              </a:rPr>
                              <m:t> </m:t>
                            </m:r>
                            <m:r>
                              <m:rPr>
                                <m:sty m:val="p"/>
                              </m:rPr>
                              <a:rPr lang="el-GR" b="0" i="1" smtClean="0">
                                <a:latin typeface="Cambria Math" panose="02040503050406030204" pitchFamily="18" charset="0"/>
                              </a:rPr>
                              <m:t>Θ</m:t>
                            </m:r>
                            <m:r>
                              <a:rPr lang="en-US" b="0" i="1" smtClean="0">
                                <a:latin typeface="Cambria Math" panose="02040503050406030204" pitchFamily="18" charset="0"/>
                              </a:rPr>
                              <m:t>𝑑</m:t>
                            </m:r>
                            <m:r>
                              <m:rPr>
                                <m:sty m:val="p"/>
                              </m:rPr>
                              <a:rPr lang="el-GR" b="0" i="1" smtClean="0">
                                <a:latin typeface="Cambria Math" panose="02040503050406030204" pitchFamily="18" charset="0"/>
                              </a:rPr>
                              <m:t>τ</m:t>
                            </m:r>
                          </m:e>
                        </m:nary>
                      </m:den>
                    </m:f>
                  </m:oMath>
                </a14:m>
                <a:r>
                  <a:rPr lang="en-US" dirty="0" smtClean="0"/>
                  <a:t> </a:t>
                </a:r>
              </a:p>
              <a:p>
                <a14:m>
                  <m:oMath xmlns:m="http://schemas.openxmlformats.org/officeDocument/2006/math">
                    <m:r>
                      <m:rPr>
                        <m:sty m:val="p"/>
                      </m:rPr>
                      <a:rPr lang="el-GR" i="1" smtClean="0">
                        <a:latin typeface="Cambria Math" panose="02040503050406030204" pitchFamily="18" charset="0"/>
                      </a:rPr>
                      <m:t>Θ</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𝐿𝑥</m:t>
                    </m:r>
                    <m:r>
                      <a:rPr lang="en-US" b="0" i="1" smtClean="0">
                        <a:latin typeface="Cambria Math" panose="02040503050406030204" pitchFamily="18" charset="0"/>
                      </a:rPr>
                      <m:t> </m:t>
                    </m:r>
                  </m:oMath>
                </a14:m>
                <a:endParaRPr lang="en-US" dirty="0" smtClean="0"/>
              </a:p>
              <a:p>
                <a14:m>
                  <m:oMath xmlns:m="http://schemas.openxmlformats.org/officeDocument/2006/math">
                    <m:d>
                      <m:dPr>
                        <m:begChr m:val="⟨"/>
                        <m:endChr m:val="⟩"/>
                        <m:ctrlPr>
                          <a:rPr lang="en-US" i="1" smtClean="0">
                            <a:latin typeface="Cambria Math" panose="02040503050406030204" pitchFamily="18" charset="0"/>
                          </a:rPr>
                        </m:ctrlPr>
                      </m:dPr>
                      <m:e>
                        <m:r>
                          <a:rPr lang="en-US" b="0" i="1" smtClean="0">
                            <a:latin typeface="Cambria Math" panose="02040503050406030204" pitchFamily="18" charset="0"/>
                          </a:rPr>
                          <m:t>𝐸</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nary>
                          <m:naryPr>
                            <m:limLoc m:val="undOvr"/>
                            <m:ctrlPr>
                              <a:rPr lang="en-US" b="0" i="1" smtClean="0">
                                <a:latin typeface="Cambria Math" panose="02040503050406030204" pitchFamily="18" charset="0"/>
                              </a:rPr>
                            </m:ctrlPr>
                          </m:naryPr>
                          <m:sub>
                            <m:r>
                              <m:rPr>
                                <m:brk m:alnAt="24"/>
                              </m:rPr>
                              <a:rPr lang="en-US" b="0" i="1" smtClean="0">
                                <a:latin typeface="Cambria Math" panose="02040503050406030204" pitchFamily="18" charset="0"/>
                              </a:rPr>
                              <m:t>0</m:t>
                            </m:r>
                          </m:sub>
                          <m:sup>
                            <m:r>
                              <a:rPr lang="en-US" b="0" i="1" smtClean="0">
                                <a:latin typeface="Cambria Math" panose="02040503050406030204" pitchFamily="18" charset="0"/>
                              </a:rPr>
                              <m:t>𝐿</m:t>
                            </m:r>
                          </m:sup>
                          <m:e>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𝐿𝑥</m:t>
                            </m:r>
                            <m:r>
                              <a:rPr lang="en-US" b="0" i="1" smtClean="0">
                                <a:latin typeface="Cambria Math" panose="02040503050406030204" pitchFamily="18" charset="0"/>
                              </a:rPr>
                              <m:t> ∗</m:t>
                            </m:r>
                            <m:d>
                              <m:dPr>
                                <m:ctrlPr>
                                  <a:rPr lang="en-US" b="0" i="1" smtClean="0">
                                    <a:latin typeface="Cambria Math" panose="02040503050406030204" pitchFamily="18" charset="0"/>
                                  </a:rPr>
                                </m:ctrlPr>
                              </m:dPr>
                              <m:e>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𝑚</m:t>
                                    </m:r>
                                  </m:den>
                                </m:f>
                              </m:e>
                            </m:d>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𝑑</m:t>
                                    </m:r>
                                  </m:e>
                                  <m:sup>
                                    <m:r>
                                      <a:rPr lang="en-US" b="0" i="1" smtClean="0">
                                        <a:latin typeface="Cambria Math" panose="02040503050406030204" pitchFamily="18" charset="0"/>
                                      </a:rPr>
                                      <m:t>2</m:t>
                                    </m:r>
                                  </m:sup>
                                </m:sSup>
                              </m:num>
                              <m:den>
                                <m:r>
                                  <a:rPr lang="en-US" b="0" i="1" smtClean="0">
                                    <a:latin typeface="Cambria Math" panose="02040503050406030204" pitchFamily="18" charset="0"/>
                                  </a:rPr>
                                  <m:t>𝑑</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den>
                            </m:f>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𝐿𝑥</m:t>
                                </m:r>
                              </m:e>
                            </m:d>
                            <m:r>
                              <a:rPr lang="en-US" b="0" i="1" smtClean="0">
                                <a:latin typeface="Cambria Math" panose="02040503050406030204" pitchFamily="18" charset="0"/>
                              </a:rPr>
                              <m:t>𝑑𝑥</m:t>
                            </m:r>
                          </m:e>
                        </m:nary>
                      </m:num>
                      <m:den>
                        <m:nary>
                          <m:naryPr>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0</m:t>
                            </m:r>
                          </m:sub>
                          <m:sup>
                            <m:r>
                              <a:rPr lang="en-US" b="0" i="1" smtClean="0">
                                <a:latin typeface="Cambria Math" panose="02040503050406030204" pitchFamily="18" charset="0"/>
                              </a:rPr>
                              <m:t>𝐿</m:t>
                            </m:r>
                          </m:sup>
                          <m:e>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𝐿𝑥</m:t>
                                </m:r>
                              </m:e>
                            </m:d>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𝐿𝑥</m:t>
                                </m:r>
                              </m:e>
                            </m:d>
                            <m:r>
                              <a:rPr lang="en-US" b="0" i="1" smtClean="0">
                                <a:latin typeface="Cambria Math" panose="02040503050406030204" pitchFamily="18" charset="0"/>
                              </a:rPr>
                              <m:t>𝑑𝑥</m:t>
                            </m:r>
                          </m:e>
                        </m:nary>
                      </m:den>
                    </m:f>
                  </m:oMath>
                </a14:m>
                <a:r>
                  <a:rPr lang="en-US" dirty="0" smtClean="0"/>
                  <a:t> </a:t>
                </a:r>
              </a:p>
              <a:p>
                <a14:m>
                  <m:oMath xmlns:m="http://schemas.openxmlformats.org/officeDocument/2006/math">
                    <m:d>
                      <m:dPr>
                        <m:begChr m:val="⟨"/>
                        <m:endChr m:val="⟩"/>
                        <m:ctrlPr>
                          <a:rPr lang="en-US" i="1" smtClean="0">
                            <a:latin typeface="Cambria Math" panose="02040503050406030204" pitchFamily="18" charset="0"/>
                          </a:rPr>
                        </m:ctrlPr>
                      </m:dPr>
                      <m:e>
                        <m:r>
                          <a:rPr lang="en-US" b="0" i="1" smtClean="0">
                            <a:latin typeface="Cambria Math" panose="02040503050406030204" pitchFamily="18" charset="0"/>
                          </a:rPr>
                          <m:t>𝐸</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𝑚</m:t>
                        </m:r>
                      </m:den>
                    </m:f>
                    <m:r>
                      <a:rPr lang="en-US" b="0" i="1" smtClean="0">
                        <a:latin typeface="Cambria Math" panose="02040503050406030204" pitchFamily="18" charset="0"/>
                      </a:rPr>
                      <m:t> ∗ </m:t>
                    </m:r>
                    <m:f>
                      <m:fPr>
                        <m:ctrlPr>
                          <a:rPr lang="en-US" b="0" i="1" smtClean="0">
                            <a:latin typeface="Cambria Math" panose="02040503050406030204" pitchFamily="18" charset="0"/>
                          </a:rPr>
                        </m:ctrlPr>
                      </m:fPr>
                      <m:num>
                        <m:nary>
                          <m:naryPr>
                            <m:ctrlPr>
                              <a:rPr lang="en-US" b="0" i="1" smtClean="0">
                                <a:latin typeface="Cambria Math" panose="02040503050406030204" pitchFamily="18" charset="0"/>
                              </a:rPr>
                            </m:ctrlPr>
                          </m:naryPr>
                          <m:sub>
                            <m:r>
                              <m:rPr>
                                <m:brk m:alnAt="23"/>
                              </m:rPr>
                              <a:rPr lang="en-US" b="0" i="1" smtClean="0">
                                <a:latin typeface="Cambria Math" panose="02040503050406030204" pitchFamily="18" charset="0"/>
                              </a:rPr>
                              <m:t>0</m:t>
                            </m:r>
                          </m:sub>
                          <m:sup>
                            <m:r>
                              <a:rPr lang="en-US" b="0" i="1" smtClean="0">
                                <a:latin typeface="Cambria Math" panose="02040503050406030204" pitchFamily="18" charset="0"/>
                              </a:rPr>
                              <m:t>𝐿</m:t>
                            </m:r>
                          </m:sup>
                          <m:e>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𝐿𝑥</m:t>
                            </m:r>
                            <m:r>
                              <a:rPr lang="en-US" b="0" i="1" smtClean="0">
                                <a:latin typeface="Cambria Math" panose="02040503050406030204" pitchFamily="18" charset="0"/>
                              </a:rPr>
                              <m:t>∗2</m:t>
                            </m:r>
                            <m:r>
                              <a:rPr lang="en-US" b="0" i="1" smtClean="0">
                                <a:latin typeface="Cambria Math" panose="02040503050406030204" pitchFamily="18" charset="0"/>
                              </a:rPr>
                              <m:t>𝑑𝑥</m:t>
                            </m:r>
                          </m:e>
                        </m:nary>
                      </m:num>
                      <m:den>
                        <m:nary>
                          <m:naryPr>
                            <m:limLoc m:val="undOvr"/>
                            <m:ctrlPr>
                              <a:rPr lang="en-US" b="0" i="1" smtClean="0">
                                <a:latin typeface="Cambria Math" panose="02040503050406030204" pitchFamily="18" charset="0"/>
                              </a:rPr>
                            </m:ctrlPr>
                          </m:naryPr>
                          <m:sub>
                            <m:r>
                              <m:rPr>
                                <m:brk m:alnAt="24"/>
                              </m:rPr>
                              <a:rPr lang="en-US" b="0" i="1" smtClean="0">
                                <a:latin typeface="Cambria Math" panose="02040503050406030204" pitchFamily="18" charset="0"/>
                              </a:rPr>
                              <m:t>0</m:t>
                            </m:r>
                          </m:sub>
                          <m:sup>
                            <m:r>
                              <a:rPr lang="en-US" b="0" i="1" smtClean="0">
                                <a:latin typeface="Cambria Math" panose="02040503050406030204" pitchFamily="18" charset="0"/>
                              </a:rPr>
                              <m:t>𝐿</m:t>
                            </m:r>
                          </m:sup>
                          <m:e>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𝐿𝑥</m:t>
                                    </m:r>
                                  </m:e>
                                </m:d>
                              </m:e>
                              <m:sup>
                                <m:r>
                                  <a:rPr lang="en-US" b="0" i="1" smtClean="0">
                                    <a:latin typeface="Cambria Math" panose="02040503050406030204" pitchFamily="18" charset="0"/>
                                  </a:rPr>
                                  <m:t>2</m:t>
                                </m:r>
                              </m:sup>
                            </m:sSup>
                            <m:r>
                              <a:rPr lang="en-US" b="0" i="1" smtClean="0">
                                <a:latin typeface="Cambria Math" panose="02040503050406030204" pitchFamily="18" charset="0"/>
                              </a:rPr>
                              <m:t>𝑑𝑥</m:t>
                            </m:r>
                          </m:e>
                        </m:nary>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𝑚</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𝐿</m:t>
                                </m:r>
                              </m:e>
                              <m:sup>
                                <m:r>
                                  <a:rPr lang="en-US" b="0" i="1" smtClean="0">
                                    <a:latin typeface="Cambria Math" panose="02040503050406030204" pitchFamily="18" charset="0"/>
                                  </a:rPr>
                                  <m:t>3</m:t>
                                </m:r>
                              </m:sup>
                            </m:sSup>
                          </m:num>
                          <m:den>
                            <m:r>
                              <a:rPr lang="en-US" b="0" i="1" smtClean="0">
                                <a:latin typeface="Cambria Math" panose="02040503050406030204" pitchFamily="18" charset="0"/>
                              </a:rPr>
                              <m:t>3</m:t>
                            </m:r>
                          </m:den>
                        </m:f>
                      </m:num>
                      <m:den>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𝐿</m:t>
                                </m:r>
                              </m:e>
                              <m:sup>
                                <m:r>
                                  <a:rPr lang="en-US" b="0" i="1" smtClean="0">
                                    <a:latin typeface="Cambria Math" panose="02040503050406030204" pitchFamily="18" charset="0"/>
                                  </a:rPr>
                                  <m:t>5</m:t>
                                </m:r>
                              </m:sup>
                            </m:sSup>
                          </m:num>
                          <m:den>
                            <m:r>
                              <a:rPr lang="en-US" b="0" i="1" smtClean="0">
                                <a:latin typeface="Cambria Math" panose="02040503050406030204" pitchFamily="18" charset="0"/>
                              </a:rPr>
                              <m:t>30</m:t>
                            </m:r>
                          </m:den>
                        </m:f>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𝑚</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10</m:t>
                        </m: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𝐿</m:t>
                            </m:r>
                          </m:e>
                          <m:sup>
                            <m:r>
                              <a:rPr lang="en-US" b="0" i="1" smtClean="0">
                                <a:latin typeface="Cambria Math" panose="02040503050406030204" pitchFamily="18" charset="0"/>
                              </a:rPr>
                              <m:t>2</m:t>
                            </m:r>
                          </m:sup>
                        </m:sSup>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5</m:t>
                        </m:r>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𝐿</m:t>
                            </m:r>
                          </m:e>
                          <m:sup>
                            <m:r>
                              <a:rPr lang="en-US" b="0" i="1" smtClean="0">
                                <a:latin typeface="Cambria Math" panose="02040503050406030204" pitchFamily="18" charset="0"/>
                              </a:rPr>
                              <m:t>2</m:t>
                            </m:r>
                          </m:sup>
                        </m:sSup>
                        <m:r>
                          <a:rPr lang="en-US" b="0" i="1" smtClean="0">
                            <a:latin typeface="Cambria Math" panose="02040503050406030204" pitchFamily="18" charset="0"/>
                          </a:rPr>
                          <m:t>𝑚</m:t>
                        </m:r>
                      </m:den>
                    </m:f>
                  </m:oMath>
                </a14:m>
                <a:endParaRPr lang="en-US" dirty="0" smtClean="0"/>
              </a:p>
              <a:p>
                <a:r>
                  <a:rPr lang="en-US" dirty="0" smtClean="0"/>
                  <a:t>Compared to </a:t>
                </a:r>
                <a14:m>
                  <m:oMath xmlns:m="http://schemas.openxmlformats.org/officeDocument/2006/math">
                    <m:f>
                      <m:fPr>
                        <m:ctrlPr>
                          <a:rPr lang="en-US" i="1" smtClean="0">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h</m:t>
                            </m:r>
                          </m:e>
                          <m:sup>
                            <m:r>
                              <a:rPr lang="en-US" i="1">
                                <a:latin typeface="Cambria Math" panose="02040503050406030204" pitchFamily="18" charset="0"/>
                              </a:rPr>
                              <m:t>2</m:t>
                            </m:r>
                          </m:sup>
                        </m:sSup>
                        <m:sSup>
                          <m:sSupPr>
                            <m:ctrlPr>
                              <a:rPr lang="en-US" i="1">
                                <a:latin typeface="Cambria Math" panose="02040503050406030204" pitchFamily="18" charset="0"/>
                              </a:rPr>
                            </m:ctrlPr>
                          </m:sSupPr>
                          <m:e>
                            <m:r>
                              <a:rPr lang="en-US" i="1">
                                <a:latin typeface="Cambria Math" panose="02040503050406030204" pitchFamily="18" charset="0"/>
                              </a:rPr>
                              <m:t>𝑛</m:t>
                            </m:r>
                          </m:e>
                          <m:sup>
                            <m:r>
                              <a:rPr lang="en-US" i="1">
                                <a:latin typeface="Cambria Math" panose="02040503050406030204" pitchFamily="18" charset="0"/>
                              </a:rPr>
                              <m:t>2</m:t>
                            </m:r>
                          </m:sup>
                        </m:sSup>
                      </m:num>
                      <m:den>
                        <m:r>
                          <a:rPr lang="en-US" i="1">
                            <a:latin typeface="Cambria Math" panose="02040503050406030204" pitchFamily="18" charset="0"/>
                          </a:rPr>
                          <m:t>8</m:t>
                        </m:r>
                        <m:r>
                          <a:rPr lang="en-US" i="1">
                            <a:latin typeface="Cambria Math" panose="02040503050406030204" pitchFamily="18" charset="0"/>
                          </a:rPr>
                          <m:t>𝑚</m:t>
                        </m:r>
                        <m:sSup>
                          <m:sSupPr>
                            <m:ctrlPr>
                              <a:rPr lang="en-US" i="1">
                                <a:latin typeface="Cambria Math" panose="02040503050406030204" pitchFamily="18" charset="0"/>
                              </a:rPr>
                            </m:ctrlPr>
                          </m:sSupPr>
                          <m:e>
                            <m:r>
                              <a:rPr lang="en-US" i="1">
                                <a:latin typeface="Cambria Math" panose="02040503050406030204" pitchFamily="18" charset="0"/>
                              </a:rPr>
                              <m:t>𝐿</m:t>
                            </m:r>
                          </m:e>
                          <m:sup>
                            <m:r>
                              <a:rPr lang="en-US" i="1">
                                <a:latin typeface="Cambria Math" panose="02040503050406030204" pitchFamily="18" charset="0"/>
                              </a:rPr>
                              <m:t>2</m:t>
                            </m:r>
                          </m:sup>
                        </m:sSup>
                      </m:den>
                    </m:f>
                  </m:oMath>
                </a14:m>
                <a:r>
                  <a:rPr lang="en-US" dirty="0" smtClean="0"/>
                  <a:t> for the actual solution</a:t>
                </a:r>
              </a:p>
              <a:p>
                <a:r>
                  <a:rPr lang="en-US" dirty="0" smtClean="0"/>
                  <a:t>Variation method problems are the same except you would put an adjustable parameter, k and take the derivative of the expected energy expression and find where it is equal to 0. </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317"/>
                </a:stretch>
              </a:blipFill>
            </p:spPr>
            <p:txBody>
              <a:bodyPr/>
              <a:lstStyle/>
              <a:p>
                <a:r>
                  <a:rPr lang="en-US">
                    <a:noFill/>
                  </a:rPr>
                  <a:t> </a:t>
                </a:r>
              </a:p>
            </p:txBody>
          </p:sp>
        </mc:Fallback>
      </mc:AlternateContent>
    </p:spTree>
    <p:extLst>
      <p:ext uri="{BB962C8B-B14F-4D97-AF65-F5344CB8AC3E}">
        <p14:creationId xmlns:p14="http://schemas.microsoft.com/office/powerpoint/2010/main" val="1756541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Stratification of Energy Levels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89114" y="1690688"/>
            <a:ext cx="5562109" cy="4445116"/>
          </a:xfrm>
          <a:prstGeom prst="rect">
            <a:avLst/>
          </a:prstGeom>
        </p:spPr>
      </p:pic>
    </p:spTree>
    <p:extLst>
      <p:ext uri="{BB962C8B-B14F-4D97-AF65-F5344CB8AC3E}">
        <p14:creationId xmlns:p14="http://schemas.microsoft.com/office/powerpoint/2010/main" val="655657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Particle in a Box</a:t>
            </a:r>
            <a:endParaRPr lang="en-US" dirty="0"/>
          </a:p>
        </p:txBody>
      </p:sp>
      <p:sp>
        <p:nvSpPr>
          <p:cNvPr id="3" name="Content Placeholder 2"/>
          <p:cNvSpPr>
            <a:spLocks noGrp="1"/>
          </p:cNvSpPr>
          <p:nvPr>
            <p:ph idx="1"/>
          </p:nvPr>
        </p:nvSpPr>
        <p:spPr>
          <a:xfrm>
            <a:off x="838200" y="1572126"/>
            <a:ext cx="10515600" cy="4604837"/>
          </a:xfrm>
        </p:spPr>
        <p:txBody>
          <a:bodyPr/>
          <a:lstStyle/>
          <a:p>
            <a:r>
              <a:rPr lang="en-US" dirty="0" smtClean="0"/>
              <a:t>This model gives information about translational motion of a particle confined to a given space. </a:t>
            </a:r>
          </a:p>
          <a:p>
            <a:r>
              <a:rPr lang="en-US" dirty="0" smtClean="0"/>
              <a:t>Once you have the solution in 1 dimension, you can just combine several of them to get higher dimension solution. But with higher dimensional systems, make sure to be wary of degeneracy. </a:t>
            </a:r>
          </a:p>
          <a:p>
            <a:r>
              <a:rPr lang="en-US" dirty="0" smtClean="0"/>
              <a:t>How do you determine if you have degeneracy?</a:t>
            </a:r>
          </a:p>
          <a:p>
            <a:pPr lvl="1"/>
            <a:r>
              <a:rPr lang="en-US" dirty="0" smtClean="0"/>
              <a:t>Symmetry = higher degree of degeneracy.</a:t>
            </a:r>
          </a:p>
          <a:p>
            <a:pPr lvl="2"/>
            <a:r>
              <a:rPr lang="en-US" dirty="0" smtClean="0"/>
              <a:t>In 2 dimensions, a rectangle has no degeneracy, but a square has a lot of degeneracy. </a:t>
            </a:r>
          </a:p>
          <a:p>
            <a:pPr lvl="2"/>
            <a:r>
              <a:rPr lang="en-US" dirty="0" smtClean="0"/>
              <a:t>In 3 dimensions, a cube has more degeneracy than a rectangular prism, etc.</a:t>
            </a:r>
          </a:p>
          <a:p>
            <a:pPr lvl="1"/>
            <a:endParaRPr lang="en-US" dirty="0" smtClean="0"/>
          </a:p>
          <a:p>
            <a:endParaRPr lang="en-US" dirty="0"/>
          </a:p>
        </p:txBody>
      </p:sp>
    </p:spTree>
    <p:extLst>
      <p:ext uri="{BB962C8B-B14F-4D97-AF65-F5344CB8AC3E}">
        <p14:creationId xmlns:p14="http://schemas.microsoft.com/office/powerpoint/2010/main" val="2239721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Picture for Particle in a Box</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849838757"/>
              </p:ext>
            </p:extLst>
          </p:nvPr>
        </p:nvGraphicFramePr>
        <p:xfrm>
          <a:off x="1638067" y="1690688"/>
          <a:ext cx="8915866" cy="4594475"/>
        </p:xfrm>
        <a:graphic>
          <a:graphicData uri="http://schemas.openxmlformats.org/presentationml/2006/ole">
            <mc:AlternateContent xmlns:mc="http://schemas.openxmlformats.org/markup-compatibility/2006">
              <mc:Choice xmlns:v="urn:schemas-microsoft-com:vml" Requires="v">
                <p:oleObj spid="_x0000_s1037" name="CS ChemDraw Drawing" r:id="rId3" imgW="6789605" imgH="3499277" progId="ChemDraw.Document.6.0">
                  <p:embed/>
                </p:oleObj>
              </mc:Choice>
              <mc:Fallback>
                <p:oleObj name="CS ChemDraw Drawing" r:id="rId3" imgW="6789605" imgH="3499277" progId="ChemDraw.Document.6.0">
                  <p:embed/>
                  <p:pic>
                    <p:nvPicPr>
                      <p:cNvPr id="0" name=""/>
                      <p:cNvPicPr/>
                      <p:nvPr/>
                    </p:nvPicPr>
                    <p:blipFill>
                      <a:blip r:embed="rId4"/>
                      <a:stretch>
                        <a:fillRect/>
                      </a:stretch>
                    </p:blipFill>
                    <p:spPr>
                      <a:xfrm>
                        <a:off x="1638067" y="1690688"/>
                        <a:ext cx="8915866" cy="4594475"/>
                      </a:xfrm>
                      <a:prstGeom prst="rect">
                        <a:avLst/>
                      </a:prstGeom>
                    </p:spPr>
                  </p:pic>
                </p:oleObj>
              </mc:Fallback>
            </mc:AlternateContent>
          </a:graphicData>
        </a:graphic>
      </p:graphicFrame>
    </p:spTree>
    <p:extLst>
      <p:ext uri="{BB962C8B-B14F-4D97-AF65-F5344CB8AC3E}">
        <p14:creationId xmlns:p14="http://schemas.microsoft.com/office/powerpoint/2010/main" val="1024427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Equations for Particle in a Box</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For 1 dimension:</a:t>
                </a:r>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1</m:t>
                        </m:r>
                        <m:r>
                          <a:rPr lang="en-US" i="1">
                            <a:latin typeface="Cambria Math" panose="02040503050406030204" pitchFamily="18" charset="0"/>
                          </a:rPr>
                          <m:t>𝐷𝑏𝑜𝑥</m:t>
                        </m:r>
                      </m:sub>
                    </m:sSub>
                    <m:r>
                      <a:rPr lang="en-US" i="1">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h</m:t>
                            </m:r>
                          </m:e>
                          <m:sup>
                            <m:r>
                              <a:rPr lang="en-US" i="1">
                                <a:latin typeface="Cambria Math" panose="02040503050406030204" pitchFamily="18" charset="0"/>
                              </a:rPr>
                              <m:t>2</m:t>
                            </m:r>
                          </m:sup>
                        </m:sSup>
                        <m:sSup>
                          <m:sSupPr>
                            <m:ctrlPr>
                              <a:rPr lang="en-US" i="1">
                                <a:latin typeface="Cambria Math" panose="02040503050406030204" pitchFamily="18" charset="0"/>
                              </a:rPr>
                            </m:ctrlPr>
                          </m:sSupPr>
                          <m:e>
                            <m:r>
                              <a:rPr lang="en-US" i="1">
                                <a:latin typeface="Cambria Math" panose="02040503050406030204" pitchFamily="18" charset="0"/>
                              </a:rPr>
                              <m:t>𝑛</m:t>
                            </m:r>
                          </m:e>
                          <m:sup>
                            <m:r>
                              <a:rPr lang="en-US" i="1">
                                <a:latin typeface="Cambria Math" panose="02040503050406030204" pitchFamily="18" charset="0"/>
                              </a:rPr>
                              <m:t>2</m:t>
                            </m:r>
                          </m:sup>
                        </m:sSup>
                      </m:num>
                      <m:den>
                        <m:r>
                          <a:rPr lang="en-US" i="1">
                            <a:latin typeface="Cambria Math" panose="02040503050406030204" pitchFamily="18" charset="0"/>
                          </a:rPr>
                          <m:t>8</m:t>
                        </m:r>
                        <m:r>
                          <a:rPr lang="en-US" i="1">
                            <a:latin typeface="Cambria Math" panose="02040503050406030204" pitchFamily="18" charset="0"/>
                          </a:rPr>
                          <m:t>𝑚</m:t>
                        </m:r>
                        <m:sSup>
                          <m:sSupPr>
                            <m:ctrlPr>
                              <a:rPr lang="en-US" i="1">
                                <a:latin typeface="Cambria Math" panose="02040503050406030204" pitchFamily="18" charset="0"/>
                              </a:rPr>
                            </m:ctrlPr>
                          </m:sSupPr>
                          <m:e>
                            <m:r>
                              <a:rPr lang="en-US" i="1">
                                <a:latin typeface="Cambria Math" panose="02040503050406030204" pitchFamily="18" charset="0"/>
                              </a:rPr>
                              <m:t>𝐿</m:t>
                            </m:r>
                          </m:e>
                          <m:sup>
                            <m:r>
                              <a:rPr lang="en-US" i="1">
                                <a:latin typeface="Cambria Math" panose="02040503050406030204" pitchFamily="18" charset="0"/>
                              </a:rPr>
                              <m:t>2</m:t>
                            </m:r>
                          </m:sup>
                        </m:sSup>
                      </m:den>
                    </m:f>
                    <m:r>
                      <a:rPr lang="en-US" i="1">
                        <a:latin typeface="Cambria Math" panose="02040503050406030204" pitchFamily="18" charset="0"/>
                      </a:rPr>
                      <m:t>, </m:t>
                    </m:r>
                    <m:r>
                      <a:rPr lang="en-US" i="1">
                        <a:latin typeface="Cambria Math" panose="02040503050406030204" pitchFamily="18" charset="0"/>
                      </a:rPr>
                      <m:t>𝑛</m:t>
                    </m:r>
                    <m:r>
                      <a:rPr lang="en-US" i="1">
                        <a:latin typeface="Cambria Math" panose="02040503050406030204" pitchFamily="18" charset="0"/>
                      </a:rPr>
                      <m:t>&gt;0 </m:t>
                    </m:r>
                  </m:oMath>
                </a14:m>
                <a:endParaRPr lang="en-US" dirty="0"/>
              </a:p>
              <a:p>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𝛹</m:t>
                        </m:r>
                      </m:e>
                      <m:sub>
                        <m:r>
                          <a:rPr lang="en-US" i="1">
                            <a:latin typeface="Cambria Math" panose="02040503050406030204" pitchFamily="18" charset="0"/>
                          </a:rPr>
                          <m:t>1</m:t>
                        </m:r>
                        <m:r>
                          <a:rPr lang="en-US" i="1">
                            <a:latin typeface="Cambria Math" panose="02040503050406030204" pitchFamily="18" charset="0"/>
                          </a:rPr>
                          <m:t>𝐷𝑏𝑜𝑥</m:t>
                        </m:r>
                      </m:sub>
                    </m:sSub>
                    <m:r>
                      <a:rPr lang="en-US" i="1">
                        <a:latin typeface="Cambria Math" panose="02040503050406030204" pitchFamily="18" charset="0"/>
                      </a:rPr>
                      <m:t>= </m:t>
                    </m:r>
                    <m:rad>
                      <m:radPr>
                        <m:degHide m:val="on"/>
                        <m:ctrlPr>
                          <a:rPr lang="en-US" i="1">
                            <a:latin typeface="Cambria Math" panose="02040503050406030204" pitchFamily="18" charset="0"/>
                          </a:rPr>
                        </m:ctrlPr>
                      </m:radPr>
                      <m:deg/>
                      <m:e>
                        <m:f>
                          <m:fPr>
                            <m:ctrlPr>
                              <a:rPr lang="en-US" i="1">
                                <a:latin typeface="Cambria Math" panose="02040503050406030204" pitchFamily="18" charset="0"/>
                              </a:rPr>
                            </m:ctrlPr>
                          </m:fPr>
                          <m:num>
                            <m:r>
                              <a:rPr lang="en-US" i="1">
                                <a:latin typeface="Cambria Math" panose="02040503050406030204" pitchFamily="18" charset="0"/>
                              </a:rPr>
                              <m:t>2</m:t>
                            </m:r>
                          </m:num>
                          <m:den>
                            <m:r>
                              <a:rPr lang="en-US" i="1">
                                <a:latin typeface="Cambria Math" panose="02040503050406030204" pitchFamily="18" charset="0"/>
                              </a:rPr>
                              <m:t>𝐿</m:t>
                            </m:r>
                          </m:den>
                        </m:f>
                      </m:e>
                    </m:rad>
                    <m:r>
                      <m:rPr>
                        <m:sty m:val="p"/>
                      </m:rPr>
                      <a:rPr lang="en-US">
                        <a:latin typeface="Cambria Math" panose="02040503050406030204" pitchFamily="18" charset="0"/>
                      </a:rPr>
                      <m:t>sin</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𝜋</m:t>
                        </m:r>
                        <m:r>
                          <a:rPr lang="en-US" i="1">
                            <a:latin typeface="Cambria Math" panose="02040503050406030204" pitchFamily="18" charset="0"/>
                          </a:rPr>
                          <m:t>𝑛</m:t>
                        </m:r>
                      </m:num>
                      <m:den>
                        <m:r>
                          <a:rPr lang="en-US" i="1">
                            <a:latin typeface="Cambria Math" panose="02040503050406030204" pitchFamily="18" charset="0"/>
                          </a:rPr>
                          <m:t>𝐿</m:t>
                        </m:r>
                      </m:den>
                    </m:f>
                    <m:r>
                      <a:rPr lang="en-US" i="1">
                        <a:latin typeface="Cambria Math" panose="02040503050406030204" pitchFamily="18" charset="0"/>
                      </a:rPr>
                      <m:t>𝑥</m:t>
                    </m:r>
                    <m:r>
                      <a:rPr lang="en-US" i="1">
                        <a:latin typeface="Cambria Math" panose="02040503050406030204" pitchFamily="18" charset="0"/>
                      </a:rPr>
                      <m:t>)</m:t>
                    </m:r>
                  </m:oMath>
                </a14:m>
                <a:endParaRPr lang="en-US" dirty="0" smtClean="0"/>
              </a:p>
              <a:p>
                <a:r>
                  <a:rPr lang="en-US" dirty="0" smtClean="0"/>
                  <a:t>For more than 1 dimension:</a:t>
                </a:r>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𝑛𝐷𝑏𝑜𝑥</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𝑥</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𝑦</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𝑧</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𝑛𝑡h𝑑𝑖𝑚𝑒𝑛𝑠𝑖𝑜𝑛</m:t>
                        </m:r>
                      </m:sub>
                    </m:sSub>
                  </m:oMath>
                </a14:m>
                <a:endParaRPr lang="en-US" dirty="0" smtClean="0"/>
              </a:p>
              <a:p>
                <a14:m>
                  <m:oMath xmlns:m="http://schemas.openxmlformats.org/officeDocument/2006/math">
                    <m:sSub>
                      <m:sSubPr>
                        <m:ctrlPr>
                          <a:rPr lang="en-US" b="0" i="1" smtClean="0">
                            <a:latin typeface="Cambria Math" panose="02040503050406030204" pitchFamily="18" charset="0"/>
                          </a:rPr>
                        </m:ctrlPr>
                      </m:sSubPr>
                      <m:e>
                        <m:r>
                          <m:rPr>
                            <m:sty m:val="p"/>
                          </m:rPr>
                          <a:rPr lang="el-GR" i="1" smtClean="0">
                            <a:latin typeface="Cambria Math" panose="02040503050406030204" pitchFamily="18" charset="0"/>
                          </a:rPr>
                          <m:t>Ψ</m:t>
                        </m:r>
                      </m:e>
                      <m:sub>
                        <m:r>
                          <a:rPr lang="en-US" b="0" i="1" smtClean="0">
                            <a:latin typeface="Cambria Math" panose="02040503050406030204" pitchFamily="18" charset="0"/>
                          </a:rPr>
                          <m:t>𝑛𝐷𝑏𝑜𝑥</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m:rPr>
                            <m:sty m:val="p"/>
                          </m:rPr>
                          <a:rPr lang="el-GR" b="0" i="1" smtClean="0">
                            <a:latin typeface="Cambria Math" panose="02040503050406030204" pitchFamily="18" charset="0"/>
                          </a:rPr>
                          <m:t>Ψ</m:t>
                        </m:r>
                      </m:e>
                      <m:sub>
                        <m:r>
                          <a:rPr lang="en-US" b="0" i="1" smtClean="0">
                            <a:latin typeface="Cambria Math" panose="02040503050406030204" pitchFamily="18" charset="0"/>
                          </a:rPr>
                          <m:t>𝑥</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m:rPr>
                            <m:sty m:val="p"/>
                          </m:rPr>
                          <a:rPr lang="el-GR" b="0" i="1" smtClean="0">
                            <a:latin typeface="Cambria Math" panose="02040503050406030204" pitchFamily="18" charset="0"/>
                          </a:rPr>
                          <m:t>Ψ</m:t>
                        </m:r>
                      </m:e>
                      <m:sub>
                        <m:r>
                          <a:rPr lang="en-US" b="0" i="1" smtClean="0">
                            <a:latin typeface="Cambria Math" panose="02040503050406030204" pitchFamily="18" charset="0"/>
                          </a:rPr>
                          <m:t>𝑦</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m:rPr>
                            <m:sty m:val="p"/>
                          </m:rPr>
                          <a:rPr lang="el-GR" b="0" i="1" smtClean="0">
                            <a:latin typeface="Cambria Math" panose="02040503050406030204" pitchFamily="18" charset="0"/>
                          </a:rPr>
                          <m:t>Ψ</m:t>
                        </m:r>
                      </m:e>
                      <m:sub>
                        <m:r>
                          <a:rPr lang="en-US" b="0" i="1" smtClean="0">
                            <a:latin typeface="Cambria Math" panose="02040503050406030204" pitchFamily="18" charset="0"/>
                          </a:rPr>
                          <m:t>𝑧</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m:rPr>
                            <m:sty m:val="p"/>
                          </m:rPr>
                          <a:rPr lang="el-GR" b="0" i="1" smtClean="0">
                            <a:latin typeface="Cambria Math" panose="02040503050406030204" pitchFamily="18" charset="0"/>
                          </a:rPr>
                          <m:t>Ψ</m:t>
                        </m:r>
                      </m:e>
                      <m:sub>
                        <m:r>
                          <a:rPr lang="en-US" b="0" i="1" smtClean="0">
                            <a:latin typeface="Cambria Math" panose="02040503050406030204" pitchFamily="18" charset="0"/>
                          </a:rPr>
                          <m:t>𝑛𝑡h𝑑𝑖𝑚𝑒𝑛𝑠𝑖𝑜𝑛</m:t>
                        </m:r>
                      </m:sub>
                    </m:sSub>
                  </m:oMath>
                </a14:m>
                <a:endParaRPr lang="en-US" dirty="0" smtClean="0"/>
              </a:p>
              <a:p>
                <a:endParaRPr lang="en-US" dirty="0" smtClean="0"/>
              </a:p>
              <a:p>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t="-1361"/>
                </a:stretch>
              </a:blipFill>
            </p:spPr>
            <p:txBody>
              <a:bodyPr/>
              <a:lstStyle/>
              <a:p>
                <a:r>
                  <a:rPr lang="en-US">
                    <a:noFill/>
                  </a:rPr>
                  <a:t> </a:t>
                </a:r>
              </a:p>
            </p:txBody>
          </p:sp>
        </mc:Fallback>
      </mc:AlternateContent>
    </p:spTree>
    <p:extLst>
      <p:ext uri="{BB962C8B-B14F-4D97-AF65-F5344CB8AC3E}">
        <p14:creationId xmlns:p14="http://schemas.microsoft.com/office/powerpoint/2010/main" val="1017233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Uses for Particle in a Box</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77500" lnSpcReduction="20000"/>
              </a:bodyPr>
              <a:lstStyle/>
              <a:p>
                <a:r>
                  <a:rPr lang="en-US" dirty="0" smtClean="0"/>
                  <a:t>To determine the HOMO-LUMO transition for conjugated alkenes. </a:t>
                </a:r>
              </a:p>
              <a:p>
                <a:r>
                  <a:rPr lang="en-US" dirty="0" smtClean="0"/>
                  <a:t>Example: find the HOMO-LUMO transition wavelength for 1,3-butadiene</a:t>
                </a:r>
              </a:p>
              <a:p>
                <a:r>
                  <a:rPr lang="en-US" dirty="0" smtClean="0"/>
                  <a:t>Example: find the HOMO-LUMO transition wavelength for 1,3,5-hexatriene </a:t>
                </a:r>
              </a:p>
              <a:p>
                <a:r>
                  <a:rPr lang="en-US" dirty="0" smtClean="0"/>
                  <a:t>Compare your answers to the known values</a:t>
                </a:r>
              </a:p>
              <a:p>
                <a:r>
                  <a:rPr lang="en-US" dirty="0" smtClean="0"/>
                  <a:t>Whenever you do any of these problems always:</a:t>
                </a:r>
              </a:p>
              <a:p>
                <a:pPr lvl="1"/>
                <a:r>
                  <a:rPr lang="en-US" dirty="0" smtClean="0"/>
                  <a:t>1. draw the energy ladder taking into consideration all degenerate states</a:t>
                </a:r>
              </a:p>
              <a:p>
                <a:pPr lvl="1"/>
                <a:r>
                  <a:rPr lang="en-US" dirty="0" smtClean="0"/>
                  <a:t>2. find the number of particles that you are working with</a:t>
                </a:r>
              </a:p>
              <a:p>
                <a:pPr lvl="1"/>
                <a:r>
                  <a:rPr lang="en-US" dirty="0" smtClean="0"/>
                  <a:t>3. label each level on the energy diagram with its corresponding n value</a:t>
                </a:r>
              </a:p>
              <a:p>
                <a:pPr lvl="1"/>
                <a:r>
                  <a:rPr lang="en-US" dirty="0"/>
                  <a:t>4</a:t>
                </a:r>
                <a:r>
                  <a:rPr lang="en-US" dirty="0" smtClean="0"/>
                  <a:t>. find the equation for energies in this system </a:t>
                </a:r>
              </a:p>
              <a:p>
                <a:pPr lvl="1"/>
                <a:r>
                  <a:rPr lang="en-US" dirty="0"/>
                  <a:t>5</a:t>
                </a:r>
                <a:r>
                  <a:rPr lang="en-US" dirty="0" smtClean="0"/>
                  <a:t>. find the difference in energies and set it equal to the energy of a photon: </a:t>
                </a:r>
              </a:p>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𝐸</m:t>
                        </m:r>
                      </m:e>
                      <m:sub>
                        <m:r>
                          <a:rPr lang="en-US" b="0" i="1" smtClean="0">
                            <a:latin typeface="Cambria Math" panose="02040503050406030204" pitchFamily="18" charset="0"/>
                          </a:rPr>
                          <m:t>𝑝h𝑜𝑡𝑜𝑛</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h𝑐</m:t>
                        </m:r>
                      </m:num>
                      <m:den>
                        <m:r>
                          <m:rPr>
                            <m:sty m:val="p"/>
                          </m:rPr>
                          <a:rPr lang="el-GR" b="0" i="1" smtClean="0">
                            <a:latin typeface="Cambria Math" panose="02040503050406030204" pitchFamily="18" charset="0"/>
                          </a:rPr>
                          <m:t>λ</m:t>
                        </m:r>
                      </m:den>
                    </m:f>
                  </m:oMath>
                </a14:m>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254" t="-2211"/>
                </a:stretch>
              </a:blipFill>
            </p:spPr>
            <p:txBody>
              <a:bodyPr/>
              <a:lstStyle/>
              <a:p>
                <a:r>
                  <a:rPr lang="en-US">
                    <a:noFill/>
                  </a:rPr>
                  <a:t> </a:t>
                </a:r>
              </a:p>
            </p:txBody>
          </p:sp>
        </mc:Fallback>
      </mc:AlternateContent>
    </p:spTree>
    <p:extLst>
      <p:ext uri="{BB962C8B-B14F-4D97-AF65-F5344CB8AC3E}">
        <p14:creationId xmlns:p14="http://schemas.microsoft.com/office/powerpoint/2010/main" val="1936940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Rigid Rotor</a:t>
            </a:r>
            <a:endParaRPr lang="en-US" dirty="0"/>
          </a:p>
        </p:txBody>
      </p:sp>
      <p:sp>
        <p:nvSpPr>
          <p:cNvPr id="3" name="Content Placeholder 2"/>
          <p:cNvSpPr>
            <a:spLocks noGrp="1"/>
          </p:cNvSpPr>
          <p:nvPr>
            <p:ph idx="1"/>
          </p:nvPr>
        </p:nvSpPr>
        <p:spPr/>
        <p:txBody>
          <a:bodyPr/>
          <a:lstStyle/>
          <a:p>
            <a:r>
              <a:rPr lang="en-US" dirty="0" smtClean="0"/>
              <a:t>This system gives information about rotational energy levels and their corresponding absolute energies. </a:t>
            </a:r>
          </a:p>
          <a:p>
            <a:r>
              <a:rPr lang="en-US" dirty="0" smtClean="0"/>
              <a:t>Refers usually to electrons rotating around the nucleus of the atom. </a:t>
            </a:r>
          </a:p>
          <a:p>
            <a:r>
              <a:rPr lang="en-US" dirty="0" smtClean="0"/>
              <a:t>The potential energy of the particle is constant and because of this, the potential can be designated as the zero. </a:t>
            </a:r>
          </a:p>
          <a:p>
            <a:endParaRPr lang="en-US" dirty="0" smtClean="0"/>
          </a:p>
          <a:p>
            <a:endParaRPr lang="en-US" dirty="0" smtClean="0"/>
          </a:p>
          <a:p>
            <a:endParaRPr lang="en-US" dirty="0"/>
          </a:p>
        </p:txBody>
      </p:sp>
    </p:spTree>
    <p:extLst>
      <p:ext uri="{BB962C8B-B14F-4D97-AF65-F5344CB8AC3E}">
        <p14:creationId xmlns:p14="http://schemas.microsoft.com/office/powerpoint/2010/main" val="3156942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Equations for Rigid Rotor</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14:m>
                  <m:oMath xmlns:m="http://schemas.openxmlformats.org/officeDocument/2006/math">
                    <m:r>
                      <a:rPr lang="en-US" b="0" i="1" smtClean="0">
                        <a:latin typeface="Cambria Math" panose="02040503050406030204" pitchFamily="18" charset="0"/>
                      </a:rPr>
                      <m:t>𝐸</m:t>
                    </m:r>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𝐽</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𝑚</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2</m:t>
                            </m:r>
                          </m:sup>
                        </m:sSup>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𝐽</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𝐼</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𝑙</m:t>
                        </m:r>
                        <m:d>
                          <m:dPr>
                            <m:ctrlPr>
                              <a:rPr lang="en-US" b="0" i="1" smtClean="0">
                                <a:latin typeface="Cambria Math" panose="02040503050406030204" pitchFamily="18" charset="0"/>
                              </a:rPr>
                            </m:ctrlPr>
                          </m:dPr>
                          <m:e>
                            <m:r>
                              <a:rPr lang="en-US" b="0" i="1" smtClean="0">
                                <a:latin typeface="Cambria Math" panose="02040503050406030204" pitchFamily="18" charset="0"/>
                              </a:rPr>
                              <m:t>𝑙</m:t>
                            </m:r>
                            <m:r>
                              <a:rPr lang="en-US" b="0" i="1" smtClean="0">
                                <a:latin typeface="Cambria Math" panose="02040503050406030204" pitchFamily="18" charset="0"/>
                              </a:rPr>
                              <m:t>+1</m:t>
                            </m:r>
                          </m:e>
                        </m:d>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num>
                      <m:den>
                        <m:r>
                          <a:rPr lang="en-US" b="0" i="1" smtClean="0">
                            <a:latin typeface="Cambria Math" panose="02040503050406030204" pitchFamily="18" charset="0"/>
                          </a:rPr>
                          <m:t>2</m:t>
                        </m:r>
                        <m:r>
                          <a:rPr lang="en-US" b="0" i="1" smtClean="0">
                            <a:latin typeface="Cambria Math" panose="02040503050406030204" pitchFamily="18" charset="0"/>
                          </a:rPr>
                          <m:t>𝐼</m:t>
                        </m:r>
                      </m:den>
                    </m:f>
                    <m:r>
                      <a:rPr lang="en-US" b="0" i="1" smtClean="0">
                        <a:latin typeface="Cambria Math" panose="02040503050406030204" pitchFamily="18" charset="0"/>
                      </a:rPr>
                      <m:t>, </m:t>
                    </m:r>
                    <m:r>
                      <a:rPr lang="en-US" b="0" i="1" smtClean="0">
                        <a:latin typeface="Cambria Math" panose="02040503050406030204" pitchFamily="18" charset="0"/>
                      </a:rPr>
                      <m:t>𝑙</m:t>
                    </m:r>
                    <m:r>
                      <a:rPr lang="en-US" b="0" i="1" smtClean="0">
                        <a:latin typeface="Cambria Math" panose="02040503050406030204" pitchFamily="18" charset="0"/>
                      </a:rPr>
                      <m:t>≥0</m:t>
                    </m:r>
                  </m:oMath>
                </a14:m>
                <a:endParaRPr lang="en-US" dirty="0" smtClean="0"/>
              </a:p>
              <a:p>
                <a:r>
                  <a:rPr lang="en-US" dirty="0" smtClean="0"/>
                  <a:t>In 3 dimensions, there are two parameters that define the position of the particle as it rotates, the azimuthal angle,</a:t>
                </a:r>
                <a14:m>
                  <m:oMath xmlns:m="http://schemas.openxmlformats.org/officeDocument/2006/math">
                    <m:r>
                      <a:rPr lang="en-US" b="0" i="0" smtClean="0">
                        <a:latin typeface="Cambria Math" panose="02040503050406030204" pitchFamily="18" charset="0"/>
                        <a:ea typeface="Cambria Math" panose="02040503050406030204" pitchFamily="18" charset="0"/>
                      </a:rPr>
                      <m:t>   </m:t>
                    </m:r>
                    <m:r>
                      <a:rPr lang="en-US" i="1" smtClean="0">
                        <a:latin typeface="Cambria Math" panose="02040503050406030204" pitchFamily="18" charset="0"/>
                        <a:ea typeface="Cambria Math" panose="02040503050406030204" pitchFamily="18" charset="0"/>
                      </a:rPr>
                      <m:t>𝜑</m:t>
                    </m:r>
                  </m:oMath>
                </a14:m>
                <a:r>
                  <a:rPr lang="en-US" dirty="0" smtClean="0"/>
                  <a:t>, (how far around equatorially the particle is) and the </a:t>
                </a:r>
                <a:r>
                  <a:rPr lang="en-US" dirty="0" err="1" smtClean="0"/>
                  <a:t>colatitudal</a:t>
                </a:r>
                <a:r>
                  <a:rPr lang="en-US" dirty="0" smtClean="0"/>
                  <a:t> angle, </a:t>
                </a:r>
                <a14:m>
                  <m:oMath xmlns:m="http://schemas.openxmlformats.org/officeDocument/2006/math">
                    <m:r>
                      <a:rPr lang="en-US" i="1" smtClean="0">
                        <a:latin typeface="Cambria Math" panose="02040503050406030204" pitchFamily="18" charset="0"/>
                        <a:ea typeface="Cambria Math" panose="02040503050406030204" pitchFamily="18" charset="0"/>
                      </a:rPr>
                      <m:t>𝜃</m:t>
                    </m:r>
                  </m:oMath>
                </a14:m>
                <a:r>
                  <a:rPr lang="en-US" dirty="0" smtClean="0"/>
                  <a:t>, (how far around axially the particle is). </a:t>
                </a:r>
              </a:p>
              <a:p>
                <a:r>
                  <a:rPr lang="en-US" dirty="0" smtClean="0"/>
                  <a:t>There is </a:t>
                </a:r>
                <a14:m>
                  <m:oMath xmlns:m="http://schemas.openxmlformats.org/officeDocument/2006/math">
                    <m:r>
                      <a:rPr lang="en-US" b="0" i="1" smtClean="0">
                        <a:latin typeface="Cambria Math" panose="02040503050406030204" pitchFamily="18" charset="0"/>
                      </a:rPr>
                      <m:t>2</m:t>
                    </m:r>
                    <m:r>
                      <a:rPr lang="en-US" b="0" i="1" smtClean="0">
                        <a:latin typeface="Cambria Math" panose="02040503050406030204" pitchFamily="18" charset="0"/>
                      </a:rPr>
                      <m:t>𝑙</m:t>
                    </m:r>
                    <m:r>
                      <a:rPr lang="en-US" b="0" i="1" smtClean="0">
                        <a:latin typeface="Cambria Math" panose="02040503050406030204" pitchFamily="18" charset="0"/>
                      </a:rPr>
                      <m:t>+1</m:t>
                    </m:r>
                  </m:oMath>
                </a14:m>
                <a:r>
                  <a:rPr lang="en-US" dirty="0" smtClean="0"/>
                  <a:t> degenerate states in this model depending upon the </a:t>
                </a:r>
                <a14:m>
                  <m:oMath xmlns:m="http://schemas.openxmlformats.org/officeDocument/2006/math">
                    <m:r>
                      <a:rPr lang="en-US" i="1" dirty="0" smtClean="0">
                        <a:latin typeface="Cambria Math" panose="02040503050406030204" pitchFamily="18" charset="0"/>
                      </a:rPr>
                      <m:t>𝑙</m:t>
                    </m:r>
                  </m:oMath>
                </a14:m>
                <a:r>
                  <a:rPr lang="en-US" dirty="0" smtClean="0"/>
                  <a:t> quantum #. </a:t>
                </a:r>
              </a:p>
              <a:p>
                <a14:m>
                  <m:oMath xmlns:m="http://schemas.openxmlformats.org/officeDocument/2006/math">
                    <m:r>
                      <a:rPr lang="en-US" b="0" i="1" smtClean="0">
                        <a:latin typeface="Cambria Math" panose="02040503050406030204" pitchFamily="18" charset="0"/>
                      </a:rPr>
                      <m:t>𝐽</m:t>
                    </m:r>
                    <m:r>
                      <a:rPr lang="en-US" b="0" i="1" smtClean="0">
                        <a:latin typeface="Cambria Math" panose="02040503050406030204" pitchFamily="18" charset="0"/>
                      </a:rPr>
                      <m:t>= </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𝑙</m:t>
                        </m:r>
                        <m:d>
                          <m:dPr>
                            <m:ctrlPr>
                              <a:rPr lang="en-US" b="0" i="1" smtClean="0">
                                <a:latin typeface="Cambria Math" panose="02040503050406030204" pitchFamily="18" charset="0"/>
                              </a:rPr>
                            </m:ctrlPr>
                          </m:dPr>
                          <m:e>
                            <m:r>
                              <a:rPr lang="en-US" b="0" i="1" smtClean="0">
                                <a:latin typeface="Cambria Math" panose="02040503050406030204" pitchFamily="18" charset="0"/>
                              </a:rPr>
                              <m:t>𝑙</m:t>
                            </m:r>
                            <m:r>
                              <a:rPr lang="en-US" b="0" i="1" smtClean="0">
                                <a:latin typeface="Cambria Math" panose="02040503050406030204" pitchFamily="18" charset="0"/>
                              </a:rPr>
                              <m:t>+1</m:t>
                            </m:r>
                          </m:e>
                        </m:d>
                        <m:sSup>
                          <m:sSupPr>
                            <m:ctrlPr>
                              <a:rPr lang="en-US" b="0" i="1" smtClean="0">
                                <a:latin typeface="Cambria Math" panose="02040503050406030204" pitchFamily="18" charset="0"/>
                              </a:rPr>
                            </m:ctrlPr>
                          </m:sSupPr>
                          <m:e>
                            <m:r>
                              <a:rPr lang="en-US" b="0" i="1" smtClean="0">
                                <a:latin typeface="Cambria Math" panose="02040503050406030204" pitchFamily="18" charset="0"/>
                              </a:rPr>
                              <m:t>ħ</m:t>
                            </m:r>
                          </m:e>
                          <m:sup>
                            <m:r>
                              <a:rPr lang="en-US" b="0" i="1" smtClean="0">
                                <a:latin typeface="Cambria Math" panose="02040503050406030204" pitchFamily="18" charset="0"/>
                              </a:rPr>
                              <m:t>2</m:t>
                            </m:r>
                          </m:sup>
                        </m:sSup>
                      </m:e>
                    </m:rad>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71" r="-635"/>
                </a:stretch>
              </a:blipFill>
            </p:spPr>
            <p:txBody>
              <a:bodyPr/>
              <a:lstStyle/>
              <a:p>
                <a:r>
                  <a:rPr lang="en-US">
                    <a:noFill/>
                  </a:rPr>
                  <a:t> </a:t>
                </a:r>
              </a:p>
            </p:txBody>
          </p:sp>
        </mc:Fallback>
      </mc:AlternateContent>
    </p:spTree>
    <p:extLst>
      <p:ext uri="{BB962C8B-B14F-4D97-AF65-F5344CB8AC3E}">
        <p14:creationId xmlns:p14="http://schemas.microsoft.com/office/powerpoint/2010/main" val="34010071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256</TotalTime>
  <Words>948</Words>
  <Application>Microsoft Office PowerPoint</Application>
  <PresentationFormat>Widescreen</PresentationFormat>
  <Paragraphs>121</Paragraphs>
  <Slides>24</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8" baseType="lpstr">
      <vt:lpstr>Cambria Math</vt:lpstr>
      <vt:lpstr>Franklin Gothic Book</vt:lpstr>
      <vt:lpstr>Crop</vt:lpstr>
      <vt:lpstr>CS ChemDraw Drawing</vt:lpstr>
      <vt:lpstr>Foundations of Physical Chemistry Chapter 7: More Advanced Systems in Quantum </vt:lpstr>
      <vt:lpstr>Expectation Value in Quantum Mechanics</vt:lpstr>
      <vt:lpstr>Stratification of Energy Levels </vt:lpstr>
      <vt:lpstr>Particle in a Box</vt:lpstr>
      <vt:lpstr>Picture for Particle in a Box</vt:lpstr>
      <vt:lpstr>Equations for Particle in a Box</vt:lpstr>
      <vt:lpstr>Common Uses for Particle in a Box</vt:lpstr>
      <vt:lpstr>Rigid Rotor</vt:lpstr>
      <vt:lpstr>Equations for Rigid Rotor</vt:lpstr>
      <vt:lpstr>Quantum Harmonic Oscillator </vt:lpstr>
      <vt:lpstr>Equations for Quantum Harmonic Oscillator</vt:lpstr>
      <vt:lpstr>Hydrogen Atom Wavefunction</vt:lpstr>
      <vt:lpstr>Hydrogen Wavefunction Separation</vt:lpstr>
      <vt:lpstr>Hydrogen Wavefunction Separated Cont. </vt:lpstr>
      <vt:lpstr>Equations for Hydrogen/Hydrogen-like Atom Wavefunction</vt:lpstr>
      <vt:lpstr>Many-Electron Atoms</vt:lpstr>
      <vt:lpstr>Pauli Principle</vt:lpstr>
      <vt:lpstr>Aufbau Principle</vt:lpstr>
      <vt:lpstr>Hund’s Rule</vt:lpstr>
      <vt:lpstr>Approximations for many-electron atoms</vt:lpstr>
      <vt:lpstr>Expected Energy Values and Dirac Notation</vt:lpstr>
      <vt:lpstr>Expected Energy Values and Dirac Notation Cont. </vt:lpstr>
      <vt:lpstr>Expected Energy Value Example</vt:lpstr>
      <vt:lpstr>Expected Energy Value Example Cont.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Physical Chemistry Chapter 7: More Advanced Systems in Quantum</dc:title>
  <dc:creator>Windows User</dc:creator>
  <cp:lastModifiedBy>Windows User</cp:lastModifiedBy>
  <cp:revision>25</cp:revision>
  <dcterms:created xsi:type="dcterms:W3CDTF">2020-03-14T19:40:13Z</dcterms:created>
  <dcterms:modified xsi:type="dcterms:W3CDTF">2020-08-12T18:39:29Z</dcterms:modified>
</cp:coreProperties>
</file>