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58"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6"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C1EEA290-1F65-4952-BB9D-3681AFD15351}" type="datetimeFigureOut">
              <a:rPr lang="en-US" smtClean="0"/>
              <a:t>8/12/2020</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8B09C9BB-FE8F-4A21-8ABB-BD959B3D28F7}"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29632350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1EEA290-1F65-4952-BB9D-3681AFD15351}" type="datetimeFigureOut">
              <a:rPr lang="en-US" smtClean="0"/>
              <a:t>8/12/2020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9C9BB-FE8F-4A21-8ABB-BD959B3D28F7}" type="slidenum">
              <a:rPr lang="en-US" smtClean="0"/>
              <a:t>‹#›</a:t>
            </a:fld>
            <a:endParaRPr lang="en-US"/>
          </a:p>
        </p:txBody>
      </p:sp>
    </p:spTree>
    <p:extLst>
      <p:ext uri="{BB962C8B-B14F-4D97-AF65-F5344CB8AC3E}">
        <p14:creationId xmlns:p14="http://schemas.microsoft.com/office/powerpoint/2010/main" val="1248521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1EEA290-1F65-4952-BB9D-3681AFD15351}" type="datetimeFigureOut">
              <a:rPr lang="en-US" smtClean="0"/>
              <a:t>8/12/2020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9C9BB-FE8F-4A21-8ABB-BD959B3D28F7}" type="slidenum">
              <a:rPr lang="en-US" smtClean="0"/>
              <a:t>‹#›</a:t>
            </a:fld>
            <a:endParaRPr lang="en-US"/>
          </a:p>
        </p:txBody>
      </p:sp>
    </p:spTree>
    <p:extLst>
      <p:ext uri="{BB962C8B-B14F-4D97-AF65-F5344CB8AC3E}">
        <p14:creationId xmlns:p14="http://schemas.microsoft.com/office/powerpoint/2010/main" val="3351788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1EEA290-1F65-4952-BB9D-3681AFD15351}" type="datetimeFigureOut">
              <a:rPr lang="en-US" smtClean="0"/>
              <a:t>8/12/2020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9C9BB-FE8F-4A21-8ABB-BD959B3D28F7}" type="slidenum">
              <a:rPr lang="en-US" smtClean="0"/>
              <a:t>‹#›</a:t>
            </a:fld>
            <a:endParaRPr lang="en-US"/>
          </a:p>
        </p:txBody>
      </p:sp>
    </p:spTree>
    <p:extLst>
      <p:ext uri="{BB962C8B-B14F-4D97-AF65-F5344CB8AC3E}">
        <p14:creationId xmlns:p14="http://schemas.microsoft.com/office/powerpoint/2010/main" val="137955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C1EEA290-1F65-4952-BB9D-3681AFD15351}" type="datetimeFigureOut">
              <a:rPr lang="en-US" smtClean="0"/>
              <a:t>8/12/2020</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8B09C9BB-FE8F-4A21-8ABB-BD959B3D28F7}"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09154375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1EEA290-1F65-4952-BB9D-3681AFD15351}" type="datetimeFigureOut">
              <a:rPr lang="en-US" smtClean="0"/>
              <a:t>8/12/2020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09C9BB-FE8F-4A21-8ABB-BD959B3D28F7}" type="slidenum">
              <a:rPr lang="en-US" smtClean="0"/>
              <a:t>‹#›</a:t>
            </a:fld>
            <a:endParaRPr lang="en-US"/>
          </a:p>
        </p:txBody>
      </p:sp>
    </p:spTree>
    <p:extLst>
      <p:ext uri="{BB962C8B-B14F-4D97-AF65-F5344CB8AC3E}">
        <p14:creationId xmlns:p14="http://schemas.microsoft.com/office/powerpoint/2010/main" val="24140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1EEA290-1F65-4952-BB9D-3681AFD15351}" type="datetimeFigureOut">
              <a:rPr lang="en-US" smtClean="0"/>
              <a:t>8/12/2020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09C9BB-FE8F-4A21-8ABB-BD959B3D28F7}" type="slidenum">
              <a:rPr lang="en-US" smtClean="0"/>
              <a:t>‹#›</a:t>
            </a:fld>
            <a:endParaRPr lang="en-US"/>
          </a:p>
        </p:txBody>
      </p:sp>
    </p:spTree>
    <p:extLst>
      <p:ext uri="{BB962C8B-B14F-4D97-AF65-F5344CB8AC3E}">
        <p14:creationId xmlns:p14="http://schemas.microsoft.com/office/powerpoint/2010/main" val="3329348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1EEA290-1F65-4952-BB9D-3681AFD15351}" type="datetimeFigureOut">
              <a:rPr lang="en-US" smtClean="0"/>
              <a:t>8/12/2020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09C9BB-FE8F-4A21-8ABB-BD959B3D28F7}" type="slidenum">
              <a:rPr lang="en-US" smtClean="0"/>
              <a:t>‹#›</a:t>
            </a:fld>
            <a:endParaRPr lang="en-US"/>
          </a:p>
        </p:txBody>
      </p:sp>
    </p:spTree>
    <p:extLst>
      <p:ext uri="{BB962C8B-B14F-4D97-AF65-F5344CB8AC3E}">
        <p14:creationId xmlns:p14="http://schemas.microsoft.com/office/powerpoint/2010/main" val="2989643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EEA290-1F65-4952-BB9D-3681AFD15351}" type="datetimeFigureOut">
              <a:rPr lang="en-US" smtClean="0"/>
              <a:t>8/12/2020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09C9BB-FE8F-4A21-8ABB-BD959B3D28F7}" type="slidenum">
              <a:rPr lang="en-US" smtClean="0"/>
              <a:t>‹#›</a:t>
            </a:fld>
            <a:endParaRPr lang="en-US"/>
          </a:p>
        </p:txBody>
      </p:sp>
    </p:spTree>
    <p:extLst>
      <p:ext uri="{BB962C8B-B14F-4D97-AF65-F5344CB8AC3E}">
        <p14:creationId xmlns:p14="http://schemas.microsoft.com/office/powerpoint/2010/main" val="485734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C1EEA290-1F65-4952-BB9D-3681AFD15351}" type="datetimeFigureOut">
              <a:rPr lang="en-US" smtClean="0"/>
              <a:t>8/12/2020</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8B09C9BB-FE8F-4A21-8ABB-BD959B3D28F7}"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6832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C1EEA290-1F65-4952-BB9D-3681AFD15351}" type="datetimeFigureOut">
              <a:rPr lang="en-US" smtClean="0"/>
              <a:t>8/12/2020</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8B09C9BB-FE8F-4A21-8ABB-BD959B3D28F7}"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75688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C1EEA290-1F65-4952-BB9D-3681AFD15351}" type="datetimeFigureOut">
              <a:rPr lang="en-US" smtClean="0"/>
              <a:t>8/12/2020</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8B09C9BB-FE8F-4A21-8ABB-BD959B3D28F7}"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560071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2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4.emf"/></Relationships>
</file>

<file path=ppt/slides/_rels/slide2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205042"/>
            <a:ext cx="9144000" cy="4441778"/>
          </a:xfrm>
        </p:spPr>
        <p:txBody>
          <a:bodyPr>
            <a:normAutofit fontScale="90000"/>
          </a:bodyPr>
          <a:lstStyle/>
          <a:p>
            <a:r>
              <a:rPr lang="en-US" dirty="0" smtClean="0"/>
              <a:t>Foundations of Physical Chemistry Chapter 6: Introduction to Quantum </a:t>
            </a:r>
            <a:endParaRPr lang="en-US" dirty="0"/>
          </a:p>
        </p:txBody>
      </p:sp>
      <p:sp>
        <p:nvSpPr>
          <p:cNvPr id="3" name="Subtitle 2"/>
          <p:cNvSpPr>
            <a:spLocks noGrp="1"/>
          </p:cNvSpPr>
          <p:nvPr>
            <p:ph type="subTitle" idx="1"/>
          </p:nvPr>
        </p:nvSpPr>
        <p:spPr>
          <a:xfrm>
            <a:off x="1524000" y="5646820"/>
            <a:ext cx="9144000" cy="424531"/>
          </a:xfrm>
        </p:spPr>
        <p:txBody>
          <a:bodyPr>
            <a:normAutofit fontScale="92500" lnSpcReduction="10000"/>
          </a:bodyPr>
          <a:lstStyle/>
          <a:p>
            <a:r>
              <a:rPr lang="en-US" smtClean="0"/>
              <a:t>NeighborhoodGeeks</a:t>
            </a:r>
            <a:endParaRPr lang="en-US" dirty="0"/>
          </a:p>
        </p:txBody>
      </p:sp>
    </p:spTree>
    <p:extLst>
      <p:ext uri="{BB962C8B-B14F-4D97-AF65-F5344CB8AC3E}">
        <p14:creationId xmlns:p14="http://schemas.microsoft.com/office/powerpoint/2010/main" val="678857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Particle on a Circular Wire Cont. </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lnSpcReduction="10000"/>
              </a:bodyPr>
              <a:lstStyle/>
              <a:p>
                <a14:m>
                  <m:oMath xmlns:m="http://schemas.openxmlformats.org/officeDocument/2006/math">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𝑑</m:t>
                            </m:r>
                          </m:e>
                          <m:sup>
                            <m:r>
                              <a:rPr lang="en-US" b="0" i="1" smtClean="0">
                                <a:latin typeface="Cambria Math" panose="02040503050406030204" pitchFamily="18" charset="0"/>
                              </a:rPr>
                              <m:t>2</m:t>
                            </m:r>
                          </m:sup>
                        </m:sSup>
                        <m:r>
                          <m:rPr>
                            <m:sty m:val="p"/>
                          </m:rPr>
                          <a:rPr lang="el-GR" b="0" i="1" smtClean="0">
                            <a:latin typeface="Cambria Math" panose="02040503050406030204" pitchFamily="18" charset="0"/>
                          </a:rPr>
                          <m:t>Ψ</m:t>
                        </m:r>
                      </m:num>
                      <m:den>
                        <m:r>
                          <a:rPr lang="en-US" b="0" i="1" smtClean="0">
                            <a:latin typeface="Cambria Math" panose="02040503050406030204" pitchFamily="18" charset="0"/>
                          </a:rPr>
                          <m:t>𝑑</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𝜑</m:t>
                            </m:r>
                          </m:e>
                          <m:sup>
                            <m:r>
                              <a:rPr lang="en-US" b="0" i="1" smtClean="0">
                                <a:latin typeface="Cambria Math" panose="02040503050406030204" pitchFamily="18" charset="0"/>
                                <a:ea typeface="Cambria Math" panose="02040503050406030204" pitchFamily="18" charset="0"/>
                              </a:rPr>
                              <m:t>2</m:t>
                            </m:r>
                          </m:sup>
                        </m:sSup>
                      </m:den>
                    </m:f>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𝐼𝐸</m:t>
                        </m:r>
                      </m:num>
                      <m:den>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ħ</m:t>
                            </m:r>
                          </m:e>
                          <m:sup>
                            <m:r>
                              <a:rPr lang="en-US" b="0" i="1" smtClean="0">
                                <a:latin typeface="Cambria Math" panose="02040503050406030204" pitchFamily="18" charset="0"/>
                                <a:ea typeface="Cambria Math" panose="02040503050406030204" pitchFamily="18" charset="0"/>
                              </a:rPr>
                              <m:t>2</m:t>
                            </m:r>
                          </m:sup>
                        </m:sSup>
                      </m:den>
                    </m:f>
                    <m:r>
                      <m:rPr>
                        <m:sty m:val="p"/>
                      </m:rPr>
                      <a:rPr lang="el-GR" b="0" i="1" smtClean="0">
                        <a:latin typeface="Cambria Math" panose="02040503050406030204" pitchFamily="18" charset="0"/>
                        <a:ea typeface="Cambria Math" panose="02040503050406030204" pitchFamily="18" charset="0"/>
                      </a:rPr>
                      <m:t>Ψ</m:t>
                    </m:r>
                  </m:oMath>
                </a14:m>
                <a:r>
                  <a:rPr lang="en-US" dirty="0" smtClean="0"/>
                  <a:t>  </a:t>
                </a:r>
              </a:p>
              <a:p>
                <a:r>
                  <a:rPr lang="en-US" dirty="0" smtClean="0"/>
                  <a:t>We are looking for a function that when the second derivative is taken, it returns a constant and the original function:</a:t>
                </a:r>
              </a:p>
              <a:p>
                <a:pPr lvl="1"/>
                <a:r>
                  <a:rPr lang="en-US" dirty="0" smtClean="0"/>
                  <a:t>There are two options:</a:t>
                </a:r>
              </a:p>
              <a:p>
                <a:pPr lvl="2"/>
                <a:r>
                  <a:rPr lang="en-US" dirty="0" err="1" smtClean="0"/>
                  <a:t>e^x</a:t>
                </a:r>
                <a:endParaRPr lang="en-US" dirty="0" smtClean="0"/>
              </a:p>
              <a:p>
                <a:pPr lvl="2"/>
                <a:r>
                  <a:rPr lang="en-US" dirty="0" smtClean="0"/>
                  <a:t>Cos or sin</a:t>
                </a:r>
              </a:p>
              <a:p>
                <a:r>
                  <a:rPr lang="en-US" dirty="0" smtClean="0"/>
                  <a:t>Let’s test the exponential function first to avoid negatives</a:t>
                </a:r>
              </a:p>
              <a:p>
                <a:r>
                  <a:rPr lang="en-US" dirty="0" smtClean="0"/>
                  <a:t>Want to make the most generalized exponential function: </a:t>
                </a:r>
              </a:p>
              <a:p>
                <a:r>
                  <a:rPr lang="en-US" dirty="0" smtClean="0"/>
                  <a:t>Let’s suppose that </a:t>
                </a:r>
                <a14:m>
                  <m:oMath xmlns:m="http://schemas.openxmlformats.org/officeDocument/2006/math">
                    <m:r>
                      <m:rPr>
                        <m:sty m:val="p"/>
                      </m:rPr>
                      <a:rPr lang="el-GR" i="1" smtClean="0">
                        <a:latin typeface="Cambria Math" panose="02040503050406030204" pitchFamily="18" charset="0"/>
                      </a:rPr>
                      <m:t>Ψ</m:t>
                    </m:r>
                    <m:r>
                      <a:rPr lang="en-US" b="0" i="1" smtClean="0">
                        <a:latin typeface="Cambria Math" panose="02040503050406030204" pitchFamily="18" charset="0"/>
                      </a:rPr>
                      <m:t>=</m:t>
                    </m:r>
                    <m:r>
                      <a:rPr lang="en-US" b="0" i="1" smtClean="0">
                        <a:latin typeface="Cambria Math" panose="02040503050406030204" pitchFamily="18" charset="0"/>
                      </a:rPr>
                      <m:t>𝐴</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𝑒</m:t>
                        </m:r>
                      </m:e>
                      <m:sup>
                        <m:r>
                          <a:rPr lang="en-US" b="0" i="1" smtClean="0">
                            <a:latin typeface="Cambria Math" panose="02040503050406030204" pitchFamily="18" charset="0"/>
                          </a:rPr>
                          <m:t>𝑘</m:t>
                        </m:r>
                        <m:r>
                          <a:rPr lang="en-US" b="0" i="1" smtClean="0">
                            <a:latin typeface="Cambria Math" panose="02040503050406030204" pitchFamily="18" charset="0"/>
                            <a:ea typeface="Cambria Math" panose="02040503050406030204" pitchFamily="18" charset="0"/>
                          </a:rPr>
                          <m:t>𝜑</m:t>
                        </m:r>
                      </m:sup>
                    </m:sSup>
                  </m:oMath>
                </a14:m>
                <a:endParaRPr lang="en-US" dirty="0"/>
              </a:p>
              <a:p>
                <a:pPr lvl="2"/>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571"/>
                </a:stretch>
              </a:blipFill>
            </p:spPr>
            <p:txBody>
              <a:bodyPr/>
              <a:lstStyle/>
              <a:p>
                <a:r>
                  <a:rPr lang="en-US">
                    <a:noFill/>
                  </a:rPr>
                  <a:t> </a:t>
                </a:r>
              </a:p>
            </p:txBody>
          </p:sp>
        </mc:Fallback>
      </mc:AlternateContent>
    </p:spTree>
    <p:extLst>
      <p:ext uri="{BB962C8B-B14F-4D97-AF65-F5344CB8AC3E}">
        <p14:creationId xmlns:p14="http://schemas.microsoft.com/office/powerpoint/2010/main" val="3561573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the Exponential Solution</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14:m>
                  <m:oMath xmlns:m="http://schemas.openxmlformats.org/officeDocument/2006/math">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𝑑</m:t>
                            </m:r>
                          </m:e>
                          <m:sup>
                            <m:r>
                              <a:rPr lang="en-US" b="0" i="1" smtClean="0">
                                <a:latin typeface="Cambria Math" panose="02040503050406030204" pitchFamily="18" charset="0"/>
                              </a:rPr>
                              <m:t>2</m:t>
                            </m:r>
                          </m:sup>
                        </m:sSup>
                        <m:r>
                          <m:rPr>
                            <m:sty m:val="p"/>
                          </m:rPr>
                          <a:rPr lang="el-GR" b="0" i="1" smtClean="0">
                            <a:latin typeface="Cambria Math" panose="02040503050406030204" pitchFamily="18" charset="0"/>
                          </a:rPr>
                          <m:t>Ψ</m:t>
                        </m:r>
                      </m:num>
                      <m:den>
                        <m:r>
                          <a:rPr lang="en-US" b="0" i="1" smtClean="0">
                            <a:latin typeface="Cambria Math" panose="02040503050406030204" pitchFamily="18" charset="0"/>
                          </a:rPr>
                          <m:t>𝑑</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𝜑</m:t>
                            </m:r>
                          </m:e>
                          <m:sup>
                            <m:r>
                              <a:rPr lang="en-US" b="0" i="1" smtClean="0">
                                <a:latin typeface="Cambria Math" panose="02040503050406030204" pitchFamily="18" charset="0"/>
                                <a:ea typeface="Cambria Math" panose="02040503050406030204" pitchFamily="18" charset="0"/>
                              </a:rPr>
                              <m:t>2</m:t>
                            </m:r>
                          </m:sup>
                        </m:sSup>
                      </m:den>
                    </m:f>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𝐼𝐸</m:t>
                        </m:r>
                      </m:num>
                      <m:den>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ħ</m:t>
                            </m:r>
                          </m:e>
                          <m:sup>
                            <m:r>
                              <a:rPr lang="en-US" b="0" i="1" smtClean="0">
                                <a:latin typeface="Cambria Math" panose="02040503050406030204" pitchFamily="18" charset="0"/>
                                <a:ea typeface="Cambria Math" panose="02040503050406030204" pitchFamily="18" charset="0"/>
                              </a:rPr>
                              <m:t>2</m:t>
                            </m:r>
                          </m:sup>
                        </m:sSup>
                      </m:den>
                    </m:f>
                    <m:r>
                      <m:rPr>
                        <m:sty m:val="p"/>
                      </m:rPr>
                      <a:rPr lang="el-GR" b="0" i="1" smtClean="0">
                        <a:latin typeface="Cambria Math" panose="02040503050406030204" pitchFamily="18" charset="0"/>
                        <a:ea typeface="Cambria Math" panose="02040503050406030204" pitchFamily="18" charset="0"/>
                      </a:rPr>
                      <m:t>Ψ</m:t>
                    </m:r>
                  </m:oMath>
                </a14:m>
                <a:endParaRPr lang="en-US" b="0" dirty="0" smtClean="0">
                  <a:ea typeface="Cambria Math" panose="02040503050406030204" pitchFamily="18" charset="0"/>
                </a:endParaRPr>
              </a:p>
              <a:p>
                <a14:m>
                  <m:oMath xmlns:m="http://schemas.openxmlformats.org/officeDocument/2006/math">
                    <m:r>
                      <m:rPr>
                        <m:sty m:val="p"/>
                      </m:rPr>
                      <a:rPr lang="el-GR" i="1" smtClean="0">
                        <a:latin typeface="Cambria Math" panose="02040503050406030204" pitchFamily="18" charset="0"/>
                      </a:rPr>
                      <m:t>Ψ</m:t>
                    </m:r>
                    <m:r>
                      <a:rPr lang="en-US" b="0" i="1" smtClean="0">
                        <a:latin typeface="Cambria Math" panose="02040503050406030204" pitchFamily="18" charset="0"/>
                      </a:rPr>
                      <m:t>=</m:t>
                    </m:r>
                    <m:r>
                      <a:rPr lang="en-US" b="0" i="1" smtClean="0">
                        <a:latin typeface="Cambria Math" panose="02040503050406030204" pitchFamily="18" charset="0"/>
                      </a:rPr>
                      <m:t>𝐴</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𝑒</m:t>
                        </m:r>
                      </m:e>
                      <m:sup>
                        <m:r>
                          <a:rPr lang="en-US" b="0" i="1" smtClean="0">
                            <a:latin typeface="Cambria Math" panose="02040503050406030204" pitchFamily="18" charset="0"/>
                          </a:rPr>
                          <m:t>𝑘</m:t>
                        </m:r>
                        <m:r>
                          <a:rPr lang="en-US" b="0" i="1" smtClean="0">
                            <a:latin typeface="Cambria Math" panose="02040503050406030204" pitchFamily="18" charset="0"/>
                            <a:ea typeface="Cambria Math" panose="02040503050406030204" pitchFamily="18" charset="0"/>
                          </a:rPr>
                          <m:t>𝜑</m:t>
                        </m:r>
                      </m:sup>
                    </m:sSup>
                  </m:oMath>
                </a14:m>
                <a:endParaRPr lang="en-US" dirty="0" smtClean="0"/>
              </a:p>
              <a:p>
                <a14:m>
                  <m:oMath xmlns:m="http://schemas.openxmlformats.org/officeDocument/2006/math">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𝑑</m:t>
                            </m:r>
                          </m:e>
                          <m:sup>
                            <m:r>
                              <a:rPr lang="en-US" b="0" i="1" smtClean="0">
                                <a:latin typeface="Cambria Math" panose="02040503050406030204" pitchFamily="18" charset="0"/>
                              </a:rPr>
                              <m:t>2</m:t>
                            </m:r>
                          </m:sup>
                        </m:sSup>
                        <m:r>
                          <m:rPr>
                            <m:sty m:val="p"/>
                          </m:rPr>
                          <a:rPr lang="el-GR" b="0" i="1" smtClean="0">
                            <a:latin typeface="Cambria Math" panose="02040503050406030204" pitchFamily="18" charset="0"/>
                          </a:rPr>
                          <m:t>Ψ</m:t>
                        </m:r>
                      </m:num>
                      <m:den>
                        <m:r>
                          <a:rPr lang="en-US" b="0" i="1" smtClean="0">
                            <a:latin typeface="Cambria Math" panose="02040503050406030204" pitchFamily="18" charset="0"/>
                          </a:rPr>
                          <m:t>𝑑</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𝜑</m:t>
                            </m:r>
                          </m:e>
                          <m:sup>
                            <m:r>
                              <a:rPr lang="en-US" b="0" i="1" smtClean="0">
                                <a:latin typeface="Cambria Math" panose="02040503050406030204" pitchFamily="18" charset="0"/>
                                <a:ea typeface="Cambria Math" panose="02040503050406030204" pitchFamily="18" charset="0"/>
                              </a:rPr>
                              <m:t>2</m:t>
                            </m:r>
                          </m:sup>
                        </m:sSup>
                      </m:den>
                    </m:f>
                    <m:r>
                      <a:rPr lang="en-US" b="0" i="1" smtClean="0">
                        <a:latin typeface="Cambria Math" panose="02040503050406030204" pitchFamily="18" charset="0"/>
                        <a:ea typeface="Cambria Math" panose="02040503050406030204" pitchFamily="18" charset="0"/>
                      </a:rPr>
                      <m:t>=</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𝑘</m:t>
                        </m:r>
                      </m:e>
                      <m:sup>
                        <m:r>
                          <a:rPr lang="en-US" b="0" i="1" smtClean="0">
                            <a:latin typeface="Cambria Math" panose="02040503050406030204" pitchFamily="18" charset="0"/>
                            <a:ea typeface="Cambria Math" panose="02040503050406030204" pitchFamily="18" charset="0"/>
                          </a:rPr>
                          <m:t>2</m:t>
                        </m:r>
                      </m:sup>
                    </m:sSup>
                    <m:r>
                      <a:rPr lang="en-US" b="0" i="1" smtClean="0">
                        <a:latin typeface="Cambria Math" panose="02040503050406030204" pitchFamily="18" charset="0"/>
                        <a:ea typeface="Cambria Math" panose="02040503050406030204" pitchFamily="18" charset="0"/>
                      </a:rPr>
                      <m:t>𝐴</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𝑒</m:t>
                        </m:r>
                      </m:e>
                      <m:sup>
                        <m:r>
                          <a:rPr lang="en-US" b="0" i="1" smtClean="0">
                            <a:latin typeface="Cambria Math" panose="02040503050406030204" pitchFamily="18" charset="0"/>
                            <a:ea typeface="Cambria Math" panose="02040503050406030204" pitchFamily="18" charset="0"/>
                          </a:rPr>
                          <m:t>𝑘</m:t>
                        </m:r>
                        <m:r>
                          <a:rPr lang="en-US" b="0" i="1" smtClean="0">
                            <a:latin typeface="Cambria Math" panose="02040503050406030204" pitchFamily="18" charset="0"/>
                            <a:ea typeface="Cambria Math" panose="02040503050406030204" pitchFamily="18" charset="0"/>
                          </a:rPr>
                          <m:t>𝜑</m:t>
                        </m:r>
                      </m:sup>
                    </m:sSup>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𝐼𝐸</m:t>
                        </m:r>
                      </m:num>
                      <m:den>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ħ</m:t>
                            </m:r>
                          </m:e>
                          <m:sup>
                            <m:r>
                              <a:rPr lang="en-US" b="0" i="1" smtClean="0">
                                <a:latin typeface="Cambria Math" panose="02040503050406030204" pitchFamily="18" charset="0"/>
                                <a:ea typeface="Cambria Math" panose="02040503050406030204" pitchFamily="18" charset="0"/>
                              </a:rPr>
                              <m:t>2</m:t>
                            </m:r>
                          </m:sup>
                        </m:sSup>
                      </m:den>
                    </m:f>
                    <m:r>
                      <m:rPr>
                        <m:sty m:val="p"/>
                      </m:rPr>
                      <a:rPr lang="el-GR" b="0" i="1" smtClean="0">
                        <a:latin typeface="Cambria Math" panose="02040503050406030204" pitchFamily="18" charset="0"/>
                        <a:ea typeface="Cambria Math" panose="02040503050406030204" pitchFamily="18" charset="0"/>
                      </a:rPr>
                      <m:t>Ψ</m:t>
                    </m:r>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𝐼𝐸</m:t>
                        </m:r>
                      </m:num>
                      <m:den>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ħ</m:t>
                            </m:r>
                          </m:e>
                          <m:sup>
                            <m:r>
                              <a:rPr lang="en-US" b="0" i="1" smtClean="0">
                                <a:latin typeface="Cambria Math" panose="02040503050406030204" pitchFamily="18" charset="0"/>
                                <a:ea typeface="Cambria Math" panose="02040503050406030204" pitchFamily="18" charset="0"/>
                              </a:rPr>
                              <m:t>2</m:t>
                            </m:r>
                          </m:sup>
                        </m:sSup>
                      </m:den>
                    </m:f>
                    <m:r>
                      <a:rPr lang="en-US" b="0" i="1" smtClean="0">
                        <a:latin typeface="Cambria Math" panose="02040503050406030204" pitchFamily="18" charset="0"/>
                        <a:ea typeface="Cambria Math" panose="02040503050406030204" pitchFamily="18" charset="0"/>
                      </a:rPr>
                      <m:t>𝐴</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𝑒</m:t>
                        </m:r>
                      </m:e>
                      <m:sup>
                        <m:r>
                          <a:rPr lang="en-US" b="0" i="1" smtClean="0">
                            <a:latin typeface="Cambria Math" panose="02040503050406030204" pitchFamily="18" charset="0"/>
                            <a:ea typeface="Cambria Math" panose="02040503050406030204" pitchFamily="18" charset="0"/>
                          </a:rPr>
                          <m:t>𝑘</m:t>
                        </m:r>
                        <m:r>
                          <a:rPr lang="en-US" b="0" i="1" smtClean="0">
                            <a:latin typeface="Cambria Math" panose="02040503050406030204" pitchFamily="18" charset="0"/>
                            <a:ea typeface="Cambria Math" panose="02040503050406030204" pitchFamily="18" charset="0"/>
                          </a:rPr>
                          <m:t>𝜑</m:t>
                        </m:r>
                      </m:sup>
                    </m:sSup>
                  </m:oMath>
                </a14:m>
                <a:endParaRPr lang="en-US" dirty="0" smtClean="0"/>
              </a:p>
              <a:p>
                <a:r>
                  <a:rPr lang="en-US" dirty="0" smtClean="0"/>
                  <a:t>Isolate k to find more information about our wavefunction</a:t>
                </a:r>
              </a:p>
              <a:p>
                <a14:m>
                  <m:oMath xmlns:m="http://schemas.openxmlformats.org/officeDocument/2006/math">
                    <m:r>
                      <a:rPr lang="en-US" b="0" i="1" smtClean="0">
                        <a:latin typeface="Cambria Math" panose="02040503050406030204" pitchFamily="18" charset="0"/>
                      </a:rPr>
                      <m:t>𝑘</m:t>
                    </m:r>
                    <m:r>
                      <a:rPr lang="en-US" b="0" i="1" smtClean="0">
                        <a:latin typeface="Cambria Math" panose="02040503050406030204" pitchFamily="18" charset="0"/>
                      </a:rPr>
                      <m:t>= </m:t>
                    </m:r>
                    <m:rad>
                      <m:radPr>
                        <m:degHide m:val="on"/>
                        <m:ctrlPr>
                          <a:rPr lang="en-US" b="0" i="1" smtClean="0">
                            <a:latin typeface="Cambria Math" panose="02040503050406030204" pitchFamily="18" charset="0"/>
                          </a:rPr>
                        </m:ctrlPr>
                      </m:radPr>
                      <m:deg/>
                      <m:e>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2</m:t>
                            </m:r>
                            <m:r>
                              <a:rPr lang="en-US" b="0" i="1" smtClean="0">
                                <a:latin typeface="Cambria Math" panose="02040503050406030204" pitchFamily="18" charset="0"/>
                              </a:rPr>
                              <m:t>𝐼𝐸</m:t>
                            </m:r>
                          </m:num>
                          <m:den>
                            <m:sSup>
                              <m:sSupPr>
                                <m:ctrlPr>
                                  <a:rPr lang="en-US" b="0" i="1" smtClean="0">
                                    <a:latin typeface="Cambria Math" panose="02040503050406030204" pitchFamily="18" charset="0"/>
                                  </a:rPr>
                                </m:ctrlPr>
                              </m:sSupPr>
                              <m:e>
                                <m:r>
                                  <a:rPr lang="en-US" b="0" i="1" smtClean="0">
                                    <a:latin typeface="Cambria Math" panose="02040503050406030204" pitchFamily="18" charset="0"/>
                                  </a:rPr>
                                  <m:t>ħ</m:t>
                                </m:r>
                              </m:e>
                              <m:sup>
                                <m:r>
                                  <a:rPr lang="en-US" b="0" i="1" smtClean="0">
                                    <a:latin typeface="Cambria Math" panose="02040503050406030204" pitchFamily="18" charset="0"/>
                                  </a:rPr>
                                  <m:t>2</m:t>
                                </m:r>
                              </m:sup>
                            </m:sSup>
                          </m:den>
                        </m:f>
                      </m:e>
                    </m:rad>
                    <m:r>
                      <a:rPr lang="en-US" b="0" i="1" smtClean="0">
                        <a:latin typeface="Cambria Math" panose="02040503050406030204" pitchFamily="18" charset="0"/>
                      </a:rPr>
                      <m:t>=</m:t>
                    </m:r>
                    <m:r>
                      <a:rPr lang="en-US" b="0" i="1" smtClean="0">
                        <a:latin typeface="Cambria Math" panose="02040503050406030204" pitchFamily="18" charset="0"/>
                      </a:rPr>
                      <m:t>𝑖</m:t>
                    </m:r>
                    <m:r>
                      <a:rPr lang="en-US" b="0" i="1" smtClean="0">
                        <a:latin typeface="Cambria Math" panose="02040503050406030204" pitchFamily="18" charset="0"/>
                      </a:rPr>
                      <m:t> </m:t>
                    </m:r>
                    <m:rad>
                      <m:radPr>
                        <m:degHide m:val="on"/>
                        <m:ctrlPr>
                          <a:rPr lang="en-US" b="0" i="1" smtClean="0">
                            <a:latin typeface="Cambria Math" panose="02040503050406030204" pitchFamily="18" charset="0"/>
                          </a:rPr>
                        </m:ctrlPr>
                      </m:radPr>
                      <m:deg/>
                      <m:e>
                        <m:f>
                          <m:fPr>
                            <m:ctrlPr>
                              <a:rPr lang="en-US" b="0" i="1" smtClean="0">
                                <a:latin typeface="Cambria Math" panose="02040503050406030204" pitchFamily="18" charset="0"/>
                              </a:rPr>
                            </m:ctrlPr>
                          </m:fPr>
                          <m:num>
                            <m:r>
                              <a:rPr lang="en-US" b="0" i="1" smtClean="0">
                                <a:latin typeface="Cambria Math" panose="02040503050406030204" pitchFamily="18" charset="0"/>
                              </a:rPr>
                              <m:t>2</m:t>
                            </m:r>
                            <m:r>
                              <a:rPr lang="en-US" b="0" i="1" smtClean="0">
                                <a:latin typeface="Cambria Math" panose="02040503050406030204" pitchFamily="18" charset="0"/>
                              </a:rPr>
                              <m:t>𝐼𝐸</m:t>
                            </m:r>
                          </m:num>
                          <m:den>
                            <m:sSup>
                              <m:sSupPr>
                                <m:ctrlPr>
                                  <a:rPr lang="en-US" b="0" i="1" smtClean="0">
                                    <a:latin typeface="Cambria Math" panose="02040503050406030204" pitchFamily="18" charset="0"/>
                                  </a:rPr>
                                </m:ctrlPr>
                              </m:sSupPr>
                              <m:e>
                                <m:r>
                                  <a:rPr lang="en-US" b="0" i="1" smtClean="0">
                                    <a:latin typeface="Cambria Math" panose="02040503050406030204" pitchFamily="18" charset="0"/>
                                  </a:rPr>
                                  <m:t>ħ</m:t>
                                </m:r>
                              </m:e>
                              <m:sup>
                                <m:r>
                                  <a:rPr lang="en-US" b="0" i="1" smtClean="0">
                                    <a:latin typeface="Cambria Math" panose="02040503050406030204" pitchFamily="18" charset="0"/>
                                  </a:rPr>
                                  <m:t>2</m:t>
                                </m:r>
                              </m:sup>
                            </m:sSup>
                          </m:den>
                        </m:f>
                      </m:e>
                    </m:rad>
                  </m:oMath>
                </a14:m>
                <a:endParaRPr lang="en-US" dirty="0" smtClean="0"/>
              </a:p>
              <a:p>
                <a14:m>
                  <m:oMath xmlns:m="http://schemas.openxmlformats.org/officeDocument/2006/math">
                    <m:r>
                      <m:rPr>
                        <m:sty m:val="p"/>
                      </m:rPr>
                      <a:rPr lang="el-GR" i="1" smtClean="0">
                        <a:latin typeface="Cambria Math" panose="02040503050406030204" pitchFamily="18" charset="0"/>
                      </a:rPr>
                      <m:t>Ψ</m:t>
                    </m:r>
                    <m:r>
                      <a:rPr lang="en-US" b="0" i="1" smtClean="0">
                        <a:latin typeface="Cambria Math" panose="02040503050406030204" pitchFamily="18" charset="0"/>
                      </a:rPr>
                      <m:t>=</m:t>
                    </m:r>
                    <m:r>
                      <a:rPr lang="en-US" b="0" i="1" smtClean="0">
                        <a:latin typeface="Cambria Math" panose="02040503050406030204" pitchFamily="18" charset="0"/>
                      </a:rPr>
                      <m:t>𝐴</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𝑒</m:t>
                        </m:r>
                      </m:e>
                      <m:sup>
                        <m:r>
                          <a:rPr lang="en-US" b="0" i="1" smtClean="0">
                            <a:latin typeface="Cambria Math" panose="02040503050406030204" pitchFamily="18" charset="0"/>
                          </a:rPr>
                          <m:t>𝑖</m:t>
                        </m:r>
                        <m:r>
                          <a:rPr lang="en-US" b="0" i="1" smtClean="0">
                            <a:latin typeface="Cambria Math" panose="02040503050406030204" pitchFamily="18" charset="0"/>
                          </a:rPr>
                          <m:t> </m:t>
                        </m:r>
                        <m:rad>
                          <m:radPr>
                            <m:degHide m:val="on"/>
                            <m:ctrlPr>
                              <a:rPr lang="en-US" b="0" i="1" smtClean="0">
                                <a:latin typeface="Cambria Math" panose="02040503050406030204" pitchFamily="18" charset="0"/>
                              </a:rPr>
                            </m:ctrlPr>
                          </m:radPr>
                          <m:deg/>
                          <m:e>
                            <m:f>
                              <m:fPr>
                                <m:ctrlPr>
                                  <a:rPr lang="en-US" b="0" i="1" smtClean="0">
                                    <a:latin typeface="Cambria Math" panose="02040503050406030204" pitchFamily="18" charset="0"/>
                                  </a:rPr>
                                </m:ctrlPr>
                              </m:fPr>
                              <m:num>
                                <m:r>
                                  <a:rPr lang="en-US" b="0" i="1" smtClean="0">
                                    <a:latin typeface="Cambria Math" panose="02040503050406030204" pitchFamily="18" charset="0"/>
                                  </a:rPr>
                                  <m:t>2</m:t>
                                </m:r>
                                <m:r>
                                  <a:rPr lang="en-US" b="0" i="1" smtClean="0">
                                    <a:latin typeface="Cambria Math" panose="02040503050406030204" pitchFamily="18" charset="0"/>
                                  </a:rPr>
                                  <m:t>𝐼𝐸</m:t>
                                </m:r>
                              </m:num>
                              <m:den>
                                <m:sSup>
                                  <m:sSupPr>
                                    <m:ctrlPr>
                                      <a:rPr lang="en-US" b="0" i="1" smtClean="0">
                                        <a:latin typeface="Cambria Math" panose="02040503050406030204" pitchFamily="18" charset="0"/>
                                      </a:rPr>
                                    </m:ctrlPr>
                                  </m:sSupPr>
                                  <m:e>
                                    <m:r>
                                      <a:rPr lang="en-US" b="0" i="1" smtClean="0">
                                        <a:latin typeface="Cambria Math" panose="02040503050406030204" pitchFamily="18" charset="0"/>
                                      </a:rPr>
                                      <m:t>ħ</m:t>
                                    </m:r>
                                  </m:e>
                                  <m:sup>
                                    <m:r>
                                      <a:rPr lang="en-US" b="0" i="1" smtClean="0">
                                        <a:latin typeface="Cambria Math" panose="02040503050406030204" pitchFamily="18" charset="0"/>
                                      </a:rPr>
                                      <m:t>2</m:t>
                                    </m:r>
                                  </m:sup>
                                </m:sSup>
                              </m:den>
                            </m:f>
                          </m:e>
                        </m:rad>
                        <m:r>
                          <a:rPr lang="en-US" b="0" i="1" smtClean="0">
                            <a:latin typeface="Cambria Math" panose="02040503050406030204" pitchFamily="18" charset="0"/>
                            <a:ea typeface="Cambria Math" panose="02040503050406030204" pitchFamily="18" charset="0"/>
                          </a:rPr>
                          <m:t>𝜑</m:t>
                        </m:r>
                      </m:sup>
                    </m:sSup>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571"/>
                </a:stretch>
              </a:blipFill>
            </p:spPr>
            <p:txBody>
              <a:bodyPr/>
              <a:lstStyle/>
              <a:p>
                <a:r>
                  <a:rPr lang="en-US">
                    <a:noFill/>
                  </a:rPr>
                  <a:t> </a:t>
                </a:r>
              </a:p>
            </p:txBody>
          </p:sp>
        </mc:Fallback>
      </mc:AlternateContent>
    </p:spTree>
    <p:extLst>
      <p:ext uri="{BB962C8B-B14F-4D97-AF65-F5344CB8AC3E}">
        <p14:creationId xmlns:p14="http://schemas.microsoft.com/office/powerpoint/2010/main" val="443696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Endpoints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371600" y="1907971"/>
                <a:ext cx="9601200" cy="4186646"/>
              </a:xfrm>
            </p:spPr>
            <p:txBody>
              <a:bodyPr/>
              <a:lstStyle/>
              <a:p>
                <a14:m>
                  <m:oMath xmlns:m="http://schemas.openxmlformats.org/officeDocument/2006/math">
                    <m:r>
                      <a:rPr lang="en-US" i="1" smtClean="0">
                        <a:latin typeface="Cambria Math" panose="02040503050406030204" pitchFamily="18" charset="0"/>
                        <a:ea typeface="Cambria Math" panose="02040503050406030204" pitchFamily="18" charset="0"/>
                      </a:rPr>
                      <m:t>𝜑</m:t>
                    </m:r>
                  </m:oMath>
                </a14:m>
                <a:r>
                  <a:rPr lang="en-US" dirty="0" smtClean="0"/>
                  <a:t> is the angle measure from the center of the circle to the particle along the circular path, therefore </a:t>
                </a:r>
                <a14:m>
                  <m:oMath xmlns:m="http://schemas.openxmlformats.org/officeDocument/2006/math">
                    <m:r>
                      <a:rPr lang="en-US" i="1" smtClean="0">
                        <a:latin typeface="Cambria Math" panose="02040503050406030204" pitchFamily="18" charset="0"/>
                        <a:ea typeface="Cambria Math" panose="02040503050406030204" pitchFamily="18" charset="0"/>
                      </a:rPr>
                      <m:t>𝜑</m:t>
                    </m:r>
                    <m:r>
                      <a:rPr lang="en-US" b="0" i="1" smtClean="0">
                        <a:latin typeface="Cambria Math" panose="02040503050406030204" pitchFamily="18" charset="0"/>
                        <a:ea typeface="Cambria Math" panose="02040503050406030204" pitchFamily="18" charset="0"/>
                      </a:rPr>
                      <m:t>=0 </m:t>
                    </m:r>
                    <m:r>
                      <a:rPr lang="en-US" b="0" i="1" smtClean="0">
                        <a:latin typeface="Cambria Math" panose="02040503050406030204" pitchFamily="18" charset="0"/>
                        <a:ea typeface="Cambria Math" panose="02040503050406030204" pitchFamily="18" charset="0"/>
                      </a:rPr>
                      <m:t>𝑎𝑛𝑑</m:t>
                    </m:r>
                    <m:r>
                      <a:rPr lang="en-US" b="0" i="1" smtClean="0">
                        <a:latin typeface="Cambria Math" panose="02040503050406030204" pitchFamily="18" charset="0"/>
                        <a:ea typeface="Cambria Math" panose="02040503050406030204" pitchFamily="18" charset="0"/>
                      </a:rPr>
                      <m:t> </m:t>
                    </m:r>
                    <m:r>
                      <a:rPr lang="en-US" b="0" i="1" smtClean="0">
                        <a:latin typeface="Cambria Math" panose="02040503050406030204" pitchFamily="18" charset="0"/>
                        <a:ea typeface="Cambria Math" panose="02040503050406030204" pitchFamily="18" charset="0"/>
                      </a:rPr>
                      <m:t>𝜑</m:t>
                    </m:r>
                    <m:r>
                      <a:rPr lang="en-US" b="0" i="1" smtClean="0">
                        <a:latin typeface="Cambria Math" panose="02040503050406030204" pitchFamily="18" charset="0"/>
                        <a:ea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𝜋</m:t>
                    </m:r>
                  </m:oMath>
                </a14:m>
                <a:r>
                  <a:rPr lang="en-US" dirty="0" smtClean="0"/>
                  <a:t> are the same position. </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dirty="0" smtClean="0"/>
                  <a:t>Therefore the value of </a:t>
                </a:r>
                <a14:m>
                  <m:oMath xmlns:m="http://schemas.openxmlformats.org/officeDocument/2006/math">
                    <m:r>
                      <m:rPr>
                        <m:sty m:val="p"/>
                      </m:rPr>
                      <a:rPr lang="el-GR" i="1" smtClean="0">
                        <a:latin typeface="Cambria Math" panose="02040503050406030204" pitchFamily="18" charset="0"/>
                      </a:rPr>
                      <m:t>Ψ</m:t>
                    </m:r>
                    <m:d>
                      <m:dPr>
                        <m:ctrlPr>
                          <a:rPr lang="en-US" b="0" i="1" smtClean="0">
                            <a:latin typeface="Cambria Math" panose="02040503050406030204" pitchFamily="18" charset="0"/>
                          </a:rPr>
                        </m:ctrlPr>
                      </m:dPr>
                      <m:e>
                        <m:r>
                          <a:rPr lang="en-US" b="0" i="1" smtClean="0">
                            <a:latin typeface="Cambria Math" panose="02040503050406030204" pitchFamily="18" charset="0"/>
                          </a:rPr>
                          <m:t>0</m:t>
                        </m:r>
                      </m:e>
                    </m:d>
                    <m:r>
                      <a:rPr lang="en-US" b="0" i="1" smtClean="0">
                        <a:latin typeface="Cambria Math" panose="02040503050406030204" pitchFamily="18" charset="0"/>
                      </a:rPr>
                      <m:t>= </m:t>
                    </m:r>
                    <m:r>
                      <m:rPr>
                        <m:sty m:val="p"/>
                      </m:rPr>
                      <a:rPr lang="el-GR" b="0" i="1" smtClean="0">
                        <a:latin typeface="Cambria Math" panose="02040503050406030204" pitchFamily="18" charset="0"/>
                      </a:rPr>
                      <m:t>Ψ</m:t>
                    </m:r>
                    <m:d>
                      <m:dPr>
                        <m:ctrlPr>
                          <a:rPr lang="en-US" b="0" i="1" smtClean="0">
                            <a:latin typeface="Cambria Math" panose="02040503050406030204" pitchFamily="18" charset="0"/>
                          </a:rPr>
                        </m:ctrlPr>
                      </m:dPr>
                      <m:e>
                        <m:r>
                          <a:rPr lang="en-US" b="0" i="1" smtClean="0">
                            <a:latin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𝜋</m:t>
                        </m:r>
                      </m:e>
                    </m:d>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371600" y="1907971"/>
                <a:ext cx="9601200" cy="4186646"/>
              </a:xfrm>
              <a:blipFill>
                <a:blip r:embed="rId3"/>
                <a:stretch>
                  <a:fillRect l="-571" t="-1310" r="-698" b="-2329"/>
                </a:stretch>
              </a:blipFill>
            </p:spPr>
            <p:txBody>
              <a:bodyPr/>
              <a:lstStyle/>
              <a:p>
                <a:r>
                  <a:rPr lang="en-US">
                    <a:noFill/>
                  </a:rPr>
                  <a:t> </a:t>
                </a:r>
              </a:p>
            </p:txBody>
          </p:sp>
        </mc:Fallback>
      </mc:AlternateContent>
      <p:graphicFrame>
        <p:nvGraphicFramePr>
          <p:cNvPr id="4" name="Object 3"/>
          <p:cNvGraphicFramePr>
            <a:graphicFrameLocks noChangeAspect="1"/>
          </p:cNvGraphicFramePr>
          <p:nvPr>
            <p:extLst>
              <p:ext uri="{D42A27DB-BD31-4B8C-83A1-F6EECF244321}">
                <p14:modId xmlns:p14="http://schemas.microsoft.com/office/powerpoint/2010/main" val="2327751691"/>
              </p:ext>
            </p:extLst>
          </p:nvPr>
        </p:nvGraphicFramePr>
        <p:xfrm>
          <a:off x="4324350" y="2613025"/>
          <a:ext cx="2916238" cy="2776538"/>
        </p:xfrm>
        <a:graphic>
          <a:graphicData uri="http://schemas.openxmlformats.org/presentationml/2006/ole">
            <mc:AlternateContent xmlns:mc="http://schemas.openxmlformats.org/markup-compatibility/2006">
              <mc:Choice xmlns:v="urn:schemas-microsoft-com:vml" Requires="v">
                <p:oleObj spid="_x0000_s2058" name="CS ChemDraw Drawing" r:id="rId4" imgW="2916777" imgH="2776854" progId="ChemDraw.Document.6.0">
                  <p:embed/>
                </p:oleObj>
              </mc:Choice>
              <mc:Fallback>
                <p:oleObj name="CS ChemDraw Drawing" r:id="rId4" imgW="2916777" imgH="2776854" progId="ChemDraw.Document.6.0">
                  <p:embed/>
                  <p:pic>
                    <p:nvPicPr>
                      <p:cNvPr id="0" name=""/>
                      <p:cNvPicPr/>
                      <p:nvPr/>
                    </p:nvPicPr>
                    <p:blipFill>
                      <a:blip r:embed="rId5"/>
                      <a:stretch>
                        <a:fillRect/>
                      </a:stretch>
                    </p:blipFill>
                    <p:spPr>
                      <a:xfrm>
                        <a:off x="4324350" y="2613025"/>
                        <a:ext cx="2916238" cy="2776538"/>
                      </a:xfrm>
                      <a:prstGeom prst="rect">
                        <a:avLst/>
                      </a:prstGeom>
                    </p:spPr>
                  </p:pic>
                </p:oleObj>
              </mc:Fallback>
            </mc:AlternateContent>
          </a:graphicData>
        </a:graphic>
      </p:graphicFrame>
    </p:spTree>
    <p:extLst>
      <p:ext uri="{BB962C8B-B14F-4D97-AF65-F5344CB8AC3E}">
        <p14:creationId xmlns:p14="http://schemas.microsoft.com/office/powerpoint/2010/main" val="39829636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Endpoints Cont. </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lnSpcReduction="10000"/>
              </a:bodyPr>
              <a:lstStyle/>
              <a:p>
                <a14:m>
                  <m:oMath xmlns:m="http://schemas.openxmlformats.org/officeDocument/2006/math">
                    <m:r>
                      <m:rPr>
                        <m:sty m:val="p"/>
                      </m:rPr>
                      <a:rPr lang="el-GR" i="1" smtClean="0">
                        <a:latin typeface="Cambria Math" panose="02040503050406030204" pitchFamily="18" charset="0"/>
                      </a:rPr>
                      <m:t>Ψ</m:t>
                    </m:r>
                    <m:r>
                      <a:rPr lang="en-US" b="0" i="1" smtClean="0">
                        <a:latin typeface="Cambria Math" panose="02040503050406030204" pitchFamily="18" charset="0"/>
                      </a:rPr>
                      <m:t>=</m:t>
                    </m:r>
                    <m:r>
                      <a:rPr lang="en-US" b="0" i="1" smtClean="0">
                        <a:latin typeface="Cambria Math" panose="02040503050406030204" pitchFamily="18" charset="0"/>
                      </a:rPr>
                      <m:t>𝐴</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𝑒</m:t>
                        </m:r>
                      </m:e>
                      <m:sup>
                        <m:r>
                          <a:rPr lang="en-US" b="0" i="1" smtClean="0">
                            <a:latin typeface="Cambria Math" panose="02040503050406030204" pitchFamily="18" charset="0"/>
                          </a:rPr>
                          <m:t>𝑖</m:t>
                        </m:r>
                        <m:r>
                          <a:rPr lang="en-US" b="0" i="1" smtClean="0">
                            <a:latin typeface="Cambria Math" panose="02040503050406030204" pitchFamily="18" charset="0"/>
                          </a:rPr>
                          <m:t> </m:t>
                        </m:r>
                        <m:rad>
                          <m:radPr>
                            <m:degHide m:val="on"/>
                            <m:ctrlPr>
                              <a:rPr lang="en-US" b="0" i="1" smtClean="0">
                                <a:latin typeface="Cambria Math" panose="02040503050406030204" pitchFamily="18" charset="0"/>
                              </a:rPr>
                            </m:ctrlPr>
                          </m:radPr>
                          <m:deg/>
                          <m:e>
                            <m:f>
                              <m:fPr>
                                <m:ctrlPr>
                                  <a:rPr lang="en-US" b="0" i="1" smtClean="0">
                                    <a:latin typeface="Cambria Math" panose="02040503050406030204" pitchFamily="18" charset="0"/>
                                  </a:rPr>
                                </m:ctrlPr>
                              </m:fPr>
                              <m:num>
                                <m:r>
                                  <a:rPr lang="en-US" b="0" i="1" smtClean="0">
                                    <a:latin typeface="Cambria Math" panose="02040503050406030204" pitchFamily="18" charset="0"/>
                                  </a:rPr>
                                  <m:t>2</m:t>
                                </m:r>
                                <m:r>
                                  <a:rPr lang="en-US" b="0" i="1" smtClean="0">
                                    <a:latin typeface="Cambria Math" panose="02040503050406030204" pitchFamily="18" charset="0"/>
                                  </a:rPr>
                                  <m:t>𝐼𝐸</m:t>
                                </m:r>
                              </m:num>
                              <m:den>
                                <m:sSup>
                                  <m:sSupPr>
                                    <m:ctrlPr>
                                      <a:rPr lang="en-US" b="0" i="1" smtClean="0">
                                        <a:latin typeface="Cambria Math" panose="02040503050406030204" pitchFamily="18" charset="0"/>
                                      </a:rPr>
                                    </m:ctrlPr>
                                  </m:sSupPr>
                                  <m:e>
                                    <m:r>
                                      <a:rPr lang="en-US" b="0" i="1" smtClean="0">
                                        <a:latin typeface="Cambria Math" panose="02040503050406030204" pitchFamily="18" charset="0"/>
                                      </a:rPr>
                                      <m:t>ħ</m:t>
                                    </m:r>
                                  </m:e>
                                  <m:sup>
                                    <m:r>
                                      <a:rPr lang="en-US" b="0" i="1" smtClean="0">
                                        <a:latin typeface="Cambria Math" panose="02040503050406030204" pitchFamily="18" charset="0"/>
                                      </a:rPr>
                                      <m:t>2</m:t>
                                    </m:r>
                                  </m:sup>
                                </m:sSup>
                              </m:den>
                            </m:f>
                          </m:e>
                        </m:rad>
                        <m:r>
                          <a:rPr lang="en-US" b="0" i="1" smtClean="0">
                            <a:latin typeface="Cambria Math" panose="02040503050406030204" pitchFamily="18" charset="0"/>
                            <a:ea typeface="Cambria Math" panose="02040503050406030204" pitchFamily="18" charset="0"/>
                          </a:rPr>
                          <m:t>𝜑</m:t>
                        </m:r>
                      </m:sup>
                    </m:sSup>
                  </m:oMath>
                </a14:m>
                <a:endParaRPr lang="en-US" dirty="0" smtClean="0"/>
              </a:p>
              <a:p>
                <a:r>
                  <a:rPr lang="en-US" dirty="0" smtClean="0"/>
                  <a:t>Recall the Euler’s Identity </a:t>
                </a:r>
                <a14:m>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𝑒</m:t>
                        </m:r>
                      </m:e>
                      <m:sup>
                        <m:r>
                          <a:rPr lang="en-US" b="0" i="1" smtClean="0">
                            <a:latin typeface="Cambria Math" panose="02040503050406030204" pitchFamily="18" charset="0"/>
                          </a:rPr>
                          <m:t>𝑖𝑥</m:t>
                        </m:r>
                      </m:sup>
                    </m:sSup>
                    <m:r>
                      <a:rPr lang="en-US" b="0" i="1" smtClean="0">
                        <a:latin typeface="Cambria Math" panose="02040503050406030204" pitchFamily="18" charset="0"/>
                      </a:rPr>
                      <m:t>=</m:t>
                    </m:r>
                    <m:func>
                      <m:funcPr>
                        <m:ctrlPr>
                          <a:rPr lang="en-US" b="0" i="1" smtClean="0">
                            <a:latin typeface="Cambria Math" panose="02040503050406030204" pitchFamily="18" charset="0"/>
                          </a:rPr>
                        </m:ctrlPr>
                      </m:funcPr>
                      <m:fName>
                        <m:r>
                          <m:rPr>
                            <m:sty m:val="p"/>
                          </m:rPr>
                          <a:rPr lang="en-US" b="0" i="0" smtClean="0">
                            <a:latin typeface="Cambria Math" panose="02040503050406030204" pitchFamily="18" charset="0"/>
                          </a:rPr>
                          <m:t>cos</m:t>
                        </m:r>
                      </m:fName>
                      <m:e>
                        <m:d>
                          <m:dPr>
                            <m:ctrlPr>
                              <a:rPr lang="en-US" b="0" i="1" smtClean="0">
                                <a:latin typeface="Cambria Math" panose="02040503050406030204" pitchFamily="18" charset="0"/>
                              </a:rPr>
                            </m:ctrlPr>
                          </m:dPr>
                          <m:e>
                            <m:r>
                              <a:rPr lang="en-US" b="0" i="1" smtClean="0">
                                <a:latin typeface="Cambria Math" panose="02040503050406030204" pitchFamily="18" charset="0"/>
                              </a:rPr>
                              <m:t>𝑥</m:t>
                            </m:r>
                          </m:e>
                        </m:d>
                      </m:e>
                    </m:func>
                    <m:r>
                      <a:rPr lang="en-US" b="0" i="1" smtClean="0">
                        <a:latin typeface="Cambria Math" panose="02040503050406030204" pitchFamily="18" charset="0"/>
                      </a:rPr>
                      <m:t>+</m:t>
                    </m:r>
                    <m:r>
                      <a:rPr lang="en-US" b="0" i="1" smtClean="0">
                        <a:latin typeface="Cambria Math" panose="02040503050406030204" pitchFamily="18" charset="0"/>
                      </a:rPr>
                      <m:t>𝑖𝑠𝑖𝑛</m:t>
                    </m:r>
                    <m:d>
                      <m:dPr>
                        <m:ctrlPr>
                          <a:rPr lang="en-US" b="0" i="1" smtClean="0">
                            <a:latin typeface="Cambria Math" panose="02040503050406030204" pitchFamily="18" charset="0"/>
                          </a:rPr>
                        </m:ctrlPr>
                      </m:dPr>
                      <m:e>
                        <m:r>
                          <a:rPr lang="en-US" b="0" i="1" smtClean="0">
                            <a:latin typeface="Cambria Math" panose="02040503050406030204" pitchFamily="18" charset="0"/>
                          </a:rPr>
                          <m:t>𝑥</m:t>
                        </m:r>
                      </m:e>
                    </m:d>
                  </m:oMath>
                </a14:m>
                <a:endParaRPr lang="en-US" b="0" dirty="0" smtClean="0"/>
              </a:p>
              <a:p>
                <a14:m>
                  <m:oMath xmlns:m="http://schemas.openxmlformats.org/officeDocument/2006/math">
                    <m:r>
                      <m:rPr>
                        <m:sty m:val="p"/>
                      </m:rPr>
                      <a:rPr lang="el-GR" i="1" smtClean="0">
                        <a:latin typeface="Cambria Math" panose="02040503050406030204" pitchFamily="18" charset="0"/>
                      </a:rPr>
                      <m:t>Ψ</m:t>
                    </m:r>
                    <m:d>
                      <m:dPr>
                        <m:ctrlPr>
                          <a:rPr lang="en-US" b="0" i="1" smtClean="0">
                            <a:latin typeface="Cambria Math" panose="02040503050406030204" pitchFamily="18" charset="0"/>
                          </a:rPr>
                        </m:ctrlPr>
                      </m:dPr>
                      <m:e>
                        <m:r>
                          <a:rPr lang="en-US" b="0" i="1" smtClean="0">
                            <a:latin typeface="Cambria Math" panose="02040503050406030204" pitchFamily="18" charset="0"/>
                          </a:rPr>
                          <m:t>0</m:t>
                        </m:r>
                      </m:e>
                    </m:d>
                    <m:r>
                      <a:rPr lang="en-US" b="0" i="1" smtClean="0">
                        <a:latin typeface="Cambria Math" panose="02040503050406030204" pitchFamily="18" charset="0"/>
                      </a:rPr>
                      <m:t>=</m:t>
                    </m:r>
                    <m:r>
                      <a:rPr lang="en-US" b="0" i="1" smtClean="0">
                        <a:latin typeface="Cambria Math" panose="02040503050406030204" pitchFamily="18" charset="0"/>
                      </a:rPr>
                      <m:t>𝐴𝑐𝑜𝑠</m:t>
                    </m:r>
                    <m:d>
                      <m:dPr>
                        <m:ctrlPr>
                          <a:rPr lang="en-US" b="0" i="1" smtClean="0">
                            <a:latin typeface="Cambria Math" panose="02040503050406030204" pitchFamily="18" charset="0"/>
                          </a:rPr>
                        </m:ctrlPr>
                      </m:dPr>
                      <m:e>
                        <m:rad>
                          <m:radPr>
                            <m:degHide m:val="on"/>
                            <m:ctrlPr>
                              <a:rPr lang="en-US" b="0" i="1" smtClean="0">
                                <a:latin typeface="Cambria Math" panose="02040503050406030204" pitchFamily="18" charset="0"/>
                              </a:rPr>
                            </m:ctrlPr>
                          </m:radPr>
                          <m:deg/>
                          <m:e>
                            <m:f>
                              <m:fPr>
                                <m:ctrlPr>
                                  <a:rPr lang="en-US" b="0" i="1" smtClean="0">
                                    <a:latin typeface="Cambria Math" panose="02040503050406030204" pitchFamily="18" charset="0"/>
                                  </a:rPr>
                                </m:ctrlPr>
                              </m:fPr>
                              <m:num>
                                <m:r>
                                  <a:rPr lang="en-US" b="0" i="1" smtClean="0">
                                    <a:latin typeface="Cambria Math" panose="02040503050406030204" pitchFamily="18" charset="0"/>
                                  </a:rPr>
                                  <m:t>2</m:t>
                                </m:r>
                                <m:r>
                                  <a:rPr lang="en-US" b="0" i="1" smtClean="0">
                                    <a:latin typeface="Cambria Math" panose="02040503050406030204" pitchFamily="18" charset="0"/>
                                  </a:rPr>
                                  <m:t>𝐼𝐸</m:t>
                                </m:r>
                              </m:num>
                              <m:den>
                                <m:sSup>
                                  <m:sSupPr>
                                    <m:ctrlPr>
                                      <a:rPr lang="en-US" b="0" i="1" smtClean="0">
                                        <a:latin typeface="Cambria Math" panose="02040503050406030204" pitchFamily="18" charset="0"/>
                                      </a:rPr>
                                    </m:ctrlPr>
                                  </m:sSupPr>
                                  <m:e>
                                    <m:r>
                                      <a:rPr lang="en-US" b="0" i="1" smtClean="0">
                                        <a:latin typeface="Cambria Math" panose="02040503050406030204" pitchFamily="18" charset="0"/>
                                      </a:rPr>
                                      <m:t>ħ</m:t>
                                    </m:r>
                                  </m:e>
                                  <m:sup>
                                    <m:r>
                                      <a:rPr lang="en-US" b="0" i="1" smtClean="0">
                                        <a:latin typeface="Cambria Math" panose="02040503050406030204" pitchFamily="18" charset="0"/>
                                      </a:rPr>
                                      <m:t>2</m:t>
                                    </m:r>
                                  </m:sup>
                                </m:sSup>
                              </m:den>
                            </m:f>
                          </m:e>
                        </m:rad>
                        <m:d>
                          <m:dPr>
                            <m:ctrlPr>
                              <a:rPr lang="en-US" b="0" i="1" smtClean="0">
                                <a:latin typeface="Cambria Math" panose="02040503050406030204" pitchFamily="18" charset="0"/>
                              </a:rPr>
                            </m:ctrlPr>
                          </m:dPr>
                          <m:e>
                            <m:r>
                              <a:rPr lang="en-US" b="0" i="1" smtClean="0">
                                <a:latin typeface="Cambria Math" panose="02040503050406030204" pitchFamily="18" charset="0"/>
                              </a:rPr>
                              <m:t>0</m:t>
                            </m:r>
                          </m:e>
                        </m:d>
                      </m:e>
                    </m:d>
                    <m:r>
                      <a:rPr lang="en-US" b="0" i="1" smtClean="0">
                        <a:latin typeface="Cambria Math" panose="02040503050406030204" pitchFamily="18" charset="0"/>
                      </a:rPr>
                      <m:t>+</m:t>
                    </m:r>
                    <m:r>
                      <a:rPr lang="en-US" b="0" i="1" smtClean="0">
                        <a:latin typeface="Cambria Math" panose="02040503050406030204" pitchFamily="18" charset="0"/>
                      </a:rPr>
                      <m:t>𝐴𝑖𝑠𝑖𝑛</m:t>
                    </m:r>
                    <m:d>
                      <m:dPr>
                        <m:ctrlPr>
                          <a:rPr lang="en-US" b="0" i="1" smtClean="0">
                            <a:latin typeface="Cambria Math" panose="02040503050406030204" pitchFamily="18" charset="0"/>
                          </a:rPr>
                        </m:ctrlPr>
                      </m:dPr>
                      <m:e>
                        <m:rad>
                          <m:radPr>
                            <m:degHide m:val="on"/>
                            <m:ctrlPr>
                              <a:rPr lang="en-US" b="0" i="1" smtClean="0">
                                <a:latin typeface="Cambria Math" panose="02040503050406030204" pitchFamily="18" charset="0"/>
                              </a:rPr>
                            </m:ctrlPr>
                          </m:radPr>
                          <m:deg/>
                          <m:e>
                            <m:f>
                              <m:fPr>
                                <m:ctrlPr>
                                  <a:rPr lang="en-US" b="0" i="1" smtClean="0">
                                    <a:latin typeface="Cambria Math" panose="02040503050406030204" pitchFamily="18" charset="0"/>
                                  </a:rPr>
                                </m:ctrlPr>
                              </m:fPr>
                              <m:num>
                                <m:r>
                                  <a:rPr lang="en-US" b="0" i="1" smtClean="0">
                                    <a:latin typeface="Cambria Math" panose="02040503050406030204" pitchFamily="18" charset="0"/>
                                  </a:rPr>
                                  <m:t>2</m:t>
                                </m:r>
                                <m:r>
                                  <a:rPr lang="en-US" b="0" i="1" smtClean="0">
                                    <a:latin typeface="Cambria Math" panose="02040503050406030204" pitchFamily="18" charset="0"/>
                                  </a:rPr>
                                  <m:t>𝐼𝐸</m:t>
                                </m:r>
                              </m:num>
                              <m:den>
                                <m:sSup>
                                  <m:sSupPr>
                                    <m:ctrlPr>
                                      <a:rPr lang="en-US" b="0" i="1" smtClean="0">
                                        <a:latin typeface="Cambria Math" panose="02040503050406030204" pitchFamily="18" charset="0"/>
                                      </a:rPr>
                                    </m:ctrlPr>
                                  </m:sSupPr>
                                  <m:e>
                                    <m:r>
                                      <a:rPr lang="en-US" b="0" i="1" smtClean="0">
                                        <a:latin typeface="Cambria Math" panose="02040503050406030204" pitchFamily="18" charset="0"/>
                                      </a:rPr>
                                      <m:t>ħ</m:t>
                                    </m:r>
                                  </m:e>
                                  <m:sup>
                                    <m:r>
                                      <a:rPr lang="en-US" b="0" i="1" smtClean="0">
                                        <a:latin typeface="Cambria Math" panose="02040503050406030204" pitchFamily="18" charset="0"/>
                                      </a:rPr>
                                      <m:t>2</m:t>
                                    </m:r>
                                  </m:sup>
                                </m:sSup>
                              </m:den>
                            </m:f>
                          </m:e>
                        </m:rad>
                        <m:d>
                          <m:dPr>
                            <m:ctrlPr>
                              <a:rPr lang="en-US" b="0" i="1" smtClean="0">
                                <a:latin typeface="Cambria Math" panose="02040503050406030204" pitchFamily="18" charset="0"/>
                              </a:rPr>
                            </m:ctrlPr>
                          </m:dPr>
                          <m:e>
                            <m:r>
                              <a:rPr lang="en-US" b="0" i="1" smtClean="0">
                                <a:latin typeface="Cambria Math" panose="02040503050406030204" pitchFamily="18" charset="0"/>
                              </a:rPr>
                              <m:t>0</m:t>
                            </m:r>
                          </m:e>
                        </m:d>
                      </m:e>
                    </m:d>
                    <m:r>
                      <a:rPr lang="en-US" b="0" i="1" smtClean="0">
                        <a:latin typeface="Cambria Math" panose="02040503050406030204" pitchFamily="18" charset="0"/>
                      </a:rPr>
                      <m:t>=</m:t>
                    </m:r>
                    <m:r>
                      <a:rPr lang="en-US" b="0" i="1" smtClean="0">
                        <a:latin typeface="Cambria Math" panose="02040503050406030204" pitchFamily="18" charset="0"/>
                      </a:rPr>
                      <m:t>𝐴𝑐𝑜𝑠</m:t>
                    </m:r>
                    <m:d>
                      <m:dPr>
                        <m:ctrlPr>
                          <a:rPr lang="en-US" b="0" i="1" smtClean="0">
                            <a:latin typeface="Cambria Math" panose="02040503050406030204" pitchFamily="18" charset="0"/>
                          </a:rPr>
                        </m:ctrlPr>
                      </m:dPr>
                      <m:e>
                        <m:r>
                          <a:rPr lang="en-US" b="0" i="1" smtClean="0">
                            <a:latin typeface="Cambria Math" panose="02040503050406030204" pitchFamily="18" charset="0"/>
                          </a:rPr>
                          <m:t>0</m:t>
                        </m:r>
                      </m:e>
                    </m:d>
                    <m:r>
                      <a:rPr lang="en-US" b="0" i="1" smtClean="0">
                        <a:latin typeface="Cambria Math" panose="02040503050406030204" pitchFamily="18" charset="0"/>
                      </a:rPr>
                      <m:t>+</m:t>
                    </m:r>
                    <m:r>
                      <a:rPr lang="en-US" b="0" i="1" smtClean="0">
                        <a:latin typeface="Cambria Math" panose="02040503050406030204" pitchFamily="18" charset="0"/>
                      </a:rPr>
                      <m:t>𝐴𝑖𝑠𝑖𝑛</m:t>
                    </m:r>
                    <m:d>
                      <m:dPr>
                        <m:ctrlPr>
                          <a:rPr lang="en-US" b="0" i="1" smtClean="0">
                            <a:latin typeface="Cambria Math" panose="02040503050406030204" pitchFamily="18" charset="0"/>
                          </a:rPr>
                        </m:ctrlPr>
                      </m:dPr>
                      <m:e>
                        <m:r>
                          <a:rPr lang="en-US" b="0" i="1" smtClean="0">
                            <a:latin typeface="Cambria Math" panose="02040503050406030204" pitchFamily="18" charset="0"/>
                          </a:rPr>
                          <m:t>0</m:t>
                        </m:r>
                      </m:e>
                    </m:d>
                    <m:r>
                      <a:rPr lang="en-US" b="0" i="1" smtClean="0">
                        <a:latin typeface="Cambria Math" panose="02040503050406030204" pitchFamily="18" charset="0"/>
                      </a:rPr>
                      <m:t>=</m:t>
                    </m:r>
                    <m:r>
                      <a:rPr lang="en-US" b="0" i="1" smtClean="0">
                        <a:latin typeface="Cambria Math" panose="02040503050406030204" pitchFamily="18" charset="0"/>
                      </a:rPr>
                      <m:t>𝐴</m:t>
                    </m:r>
                    <m:r>
                      <a:rPr lang="en-US" b="0" i="1" smtClean="0">
                        <a:latin typeface="Cambria Math" panose="02040503050406030204" pitchFamily="18" charset="0"/>
                      </a:rPr>
                      <m:t>+0</m:t>
                    </m:r>
                  </m:oMath>
                </a14:m>
                <a:endParaRPr lang="en-US" dirty="0" smtClean="0"/>
              </a:p>
              <a:p>
                <a14:m>
                  <m:oMath xmlns:m="http://schemas.openxmlformats.org/officeDocument/2006/math">
                    <m:r>
                      <m:rPr>
                        <m:sty m:val="p"/>
                      </m:rPr>
                      <a:rPr lang="el-GR" i="1" smtClean="0">
                        <a:latin typeface="Cambria Math" panose="02040503050406030204" pitchFamily="18" charset="0"/>
                      </a:rPr>
                      <m:t>Ψ</m:t>
                    </m:r>
                    <m:d>
                      <m:dPr>
                        <m:ctrlPr>
                          <a:rPr lang="en-US" b="0" i="1" smtClean="0">
                            <a:latin typeface="Cambria Math" panose="02040503050406030204" pitchFamily="18" charset="0"/>
                          </a:rPr>
                        </m:ctrlPr>
                      </m:dPr>
                      <m:e>
                        <m:r>
                          <a:rPr lang="en-US" b="0" i="1" smtClean="0">
                            <a:latin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𝜋</m:t>
                        </m:r>
                      </m:e>
                    </m:d>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rPr>
                      <m:t>𝐴𝑐𝑜𝑠</m:t>
                    </m:r>
                    <m:d>
                      <m:dPr>
                        <m:ctrlPr>
                          <a:rPr lang="en-US" b="0" i="1" smtClean="0">
                            <a:latin typeface="Cambria Math" panose="02040503050406030204" pitchFamily="18" charset="0"/>
                          </a:rPr>
                        </m:ctrlPr>
                      </m:dPr>
                      <m:e>
                        <m:rad>
                          <m:radPr>
                            <m:degHide m:val="on"/>
                            <m:ctrlPr>
                              <a:rPr lang="en-US" b="0" i="1" smtClean="0">
                                <a:latin typeface="Cambria Math" panose="02040503050406030204" pitchFamily="18" charset="0"/>
                              </a:rPr>
                            </m:ctrlPr>
                          </m:radPr>
                          <m:deg/>
                          <m:e>
                            <m:f>
                              <m:fPr>
                                <m:ctrlPr>
                                  <a:rPr lang="en-US" b="0" i="1" smtClean="0">
                                    <a:latin typeface="Cambria Math" panose="02040503050406030204" pitchFamily="18" charset="0"/>
                                  </a:rPr>
                                </m:ctrlPr>
                              </m:fPr>
                              <m:num>
                                <m:r>
                                  <a:rPr lang="en-US" b="0" i="1" smtClean="0">
                                    <a:latin typeface="Cambria Math" panose="02040503050406030204" pitchFamily="18" charset="0"/>
                                  </a:rPr>
                                  <m:t>2</m:t>
                                </m:r>
                                <m:r>
                                  <a:rPr lang="en-US" b="0" i="1" smtClean="0">
                                    <a:latin typeface="Cambria Math" panose="02040503050406030204" pitchFamily="18" charset="0"/>
                                  </a:rPr>
                                  <m:t>𝐼𝐸</m:t>
                                </m:r>
                              </m:num>
                              <m:den>
                                <m:sSup>
                                  <m:sSupPr>
                                    <m:ctrlPr>
                                      <a:rPr lang="en-US" b="0" i="1" smtClean="0">
                                        <a:latin typeface="Cambria Math" panose="02040503050406030204" pitchFamily="18" charset="0"/>
                                      </a:rPr>
                                    </m:ctrlPr>
                                  </m:sSupPr>
                                  <m:e>
                                    <m:r>
                                      <a:rPr lang="en-US" b="0" i="1" smtClean="0">
                                        <a:latin typeface="Cambria Math" panose="02040503050406030204" pitchFamily="18" charset="0"/>
                                      </a:rPr>
                                      <m:t>ħ</m:t>
                                    </m:r>
                                  </m:e>
                                  <m:sup>
                                    <m:r>
                                      <a:rPr lang="en-US" b="0" i="1" smtClean="0">
                                        <a:latin typeface="Cambria Math" panose="02040503050406030204" pitchFamily="18" charset="0"/>
                                      </a:rPr>
                                      <m:t>2</m:t>
                                    </m:r>
                                  </m:sup>
                                </m:sSup>
                              </m:den>
                            </m:f>
                          </m:e>
                        </m:rad>
                        <m:d>
                          <m:dPr>
                            <m:ctrlPr>
                              <a:rPr lang="en-US" b="0" i="1" smtClean="0">
                                <a:latin typeface="Cambria Math" panose="02040503050406030204" pitchFamily="18" charset="0"/>
                              </a:rPr>
                            </m:ctrlPr>
                          </m:dPr>
                          <m:e>
                            <m:r>
                              <a:rPr lang="en-US" b="0" i="1" smtClean="0">
                                <a:latin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𝜋</m:t>
                            </m:r>
                          </m:e>
                        </m:d>
                      </m:e>
                    </m:d>
                    <m:r>
                      <a:rPr lang="en-US" b="0" i="1" smtClean="0">
                        <a:latin typeface="Cambria Math" panose="02040503050406030204" pitchFamily="18" charset="0"/>
                      </a:rPr>
                      <m:t>+</m:t>
                    </m:r>
                    <m:r>
                      <a:rPr lang="en-US" b="0" i="1" smtClean="0">
                        <a:latin typeface="Cambria Math" panose="02040503050406030204" pitchFamily="18" charset="0"/>
                      </a:rPr>
                      <m:t>𝐴𝑖𝑠𝑖𝑛</m:t>
                    </m:r>
                    <m:d>
                      <m:dPr>
                        <m:ctrlPr>
                          <a:rPr lang="en-US" b="0" i="1" smtClean="0">
                            <a:latin typeface="Cambria Math" panose="02040503050406030204" pitchFamily="18" charset="0"/>
                          </a:rPr>
                        </m:ctrlPr>
                      </m:dPr>
                      <m:e>
                        <m:rad>
                          <m:radPr>
                            <m:degHide m:val="on"/>
                            <m:ctrlPr>
                              <a:rPr lang="en-US" b="0" i="1" smtClean="0">
                                <a:latin typeface="Cambria Math" panose="02040503050406030204" pitchFamily="18" charset="0"/>
                              </a:rPr>
                            </m:ctrlPr>
                          </m:radPr>
                          <m:deg/>
                          <m:e>
                            <m:f>
                              <m:fPr>
                                <m:ctrlPr>
                                  <a:rPr lang="en-US" b="0" i="1" smtClean="0">
                                    <a:latin typeface="Cambria Math" panose="02040503050406030204" pitchFamily="18" charset="0"/>
                                  </a:rPr>
                                </m:ctrlPr>
                              </m:fPr>
                              <m:num>
                                <m:r>
                                  <a:rPr lang="en-US" b="0" i="1" smtClean="0">
                                    <a:latin typeface="Cambria Math" panose="02040503050406030204" pitchFamily="18" charset="0"/>
                                  </a:rPr>
                                  <m:t>2</m:t>
                                </m:r>
                                <m:r>
                                  <a:rPr lang="en-US" b="0" i="1" smtClean="0">
                                    <a:latin typeface="Cambria Math" panose="02040503050406030204" pitchFamily="18" charset="0"/>
                                  </a:rPr>
                                  <m:t>𝐼𝐸</m:t>
                                </m:r>
                              </m:num>
                              <m:den>
                                <m:sSup>
                                  <m:sSupPr>
                                    <m:ctrlPr>
                                      <a:rPr lang="en-US" b="0" i="1" smtClean="0">
                                        <a:latin typeface="Cambria Math" panose="02040503050406030204" pitchFamily="18" charset="0"/>
                                      </a:rPr>
                                    </m:ctrlPr>
                                  </m:sSupPr>
                                  <m:e>
                                    <m:r>
                                      <a:rPr lang="en-US" b="0" i="1" smtClean="0">
                                        <a:latin typeface="Cambria Math" panose="02040503050406030204" pitchFamily="18" charset="0"/>
                                      </a:rPr>
                                      <m:t>ħ</m:t>
                                    </m:r>
                                  </m:e>
                                  <m:sup>
                                    <m:r>
                                      <a:rPr lang="en-US" b="0" i="1" smtClean="0">
                                        <a:latin typeface="Cambria Math" panose="02040503050406030204" pitchFamily="18" charset="0"/>
                                      </a:rPr>
                                      <m:t>2</m:t>
                                    </m:r>
                                  </m:sup>
                                </m:sSup>
                              </m:den>
                            </m:f>
                          </m:e>
                        </m:rad>
                        <m:d>
                          <m:dPr>
                            <m:ctrlPr>
                              <a:rPr lang="en-US" b="0" i="1" smtClean="0">
                                <a:latin typeface="Cambria Math" panose="02040503050406030204" pitchFamily="18" charset="0"/>
                              </a:rPr>
                            </m:ctrlPr>
                          </m:dPr>
                          <m:e>
                            <m:r>
                              <a:rPr lang="en-US" b="0" i="1" smtClean="0">
                                <a:latin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𝜋</m:t>
                            </m:r>
                          </m:e>
                        </m:d>
                      </m:e>
                    </m:d>
                    <m:r>
                      <a:rPr lang="en-US" b="0" i="1" smtClean="0">
                        <a:latin typeface="Cambria Math" panose="02040503050406030204" pitchFamily="18" charset="0"/>
                      </a:rPr>
                      <m:t>=</m:t>
                    </m:r>
                    <m:r>
                      <a:rPr lang="en-US" b="0" i="1" smtClean="0">
                        <a:latin typeface="Cambria Math" panose="02040503050406030204" pitchFamily="18" charset="0"/>
                      </a:rPr>
                      <m:t>𝐴</m:t>
                    </m:r>
                  </m:oMath>
                </a14:m>
                <a:endParaRPr lang="en-US" dirty="0" smtClean="0"/>
              </a:p>
              <a:p>
                <a:r>
                  <a:rPr lang="en-US" dirty="0" smtClean="0"/>
                  <a:t>Because the wavefunction must be real-valued, the imaginary part must be 0 and the real part must be equal to A</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571"/>
                </a:stretch>
              </a:blipFill>
            </p:spPr>
            <p:txBody>
              <a:bodyPr/>
              <a:lstStyle/>
              <a:p>
                <a:r>
                  <a:rPr lang="en-US">
                    <a:noFill/>
                  </a:rPr>
                  <a:t> </a:t>
                </a:r>
              </a:p>
            </p:txBody>
          </p:sp>
        </mc:Fallback>
      </mc:AlternateContent>
    </p:spTree>
    <p:extLst>
      <p:ext uri="{BB962C8B-B14F-4D97-AF65-F5344CB8AC3E}">
        <p14:creationId xmlns:p14="http://schemas.microsoft.com/office/powerpoint/2010/main" val="34374819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Endpoints Cont. </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306286"/>
                <a:ext cx="10515600" cy="4870677"/>
              </a:xfrm>
            </p:spPr>
            <p:txBody>
              <a:bodyPr>
                <a:normAutofit fontScale="85000" lnSpcReduction="10000"/>
              </a:bodyPr>
              <a:lstStyle/>
              <a:p>
                <a14:m>
                  <m:oMath xmlns:m="http://schemas.openxmlformats.org/officeDocument/2006/math">
                    <m:r>
                      <a:rPr lang="en-US" b="0" i="1" smtClean="0">
                        <a:latin typeface="Cambria Math" panose="02040503050406030204" pitchFamily="18" charset="0"/>
                      </a:rPr>
                      <m:t>𝐴𝑐𝑜𝑠</m:t>
                    </m:r>
                    <m:d>
                      <m:dPr>
                        <m:ctrlPr>
                          <a:rPr lang="en-US" b="0" i="1" smtClean="0">
                            <a:latin typeface="Cambria Math" panose="02040503050406030204" pitchFamily="18" charset="0"/>
                          </a:rPr>
                        </m:ctrlPr>
                      </m:dPr>
                      <m:e>
                        <m:rad>
                          <m:radPr>
                            <m:degHide m:val="on"/>
                            <m:ctrlPr>
                              <a:rPr lang="en-US" b="0" i="1" smtClean="0">
                                <a:latin typeface="Cambria Math" panose="02040503050406030204" pitchFamily="18" charset="0"/>
                              </a:rPr>
                            </m:ctrlPr>
                          </m:radPr>
                          <m:deg/>
                          <m:e>
                            <m:f>
                              <m:fPr>
                                <m:ctrlPr>
                                  <a:rPr lang="en-US" b="0" i="1" smtClean="0">
                                    <a:latin typeface="Cambria Math" panose="02040503050406030204" pitchFamily="18" charset="0"/>
                                  </a:rPr>
                                </m:ctrlPr>
                              </m:fPr>
                              <m:num>
                                <m:r>
                                  <a:rPr lang="en-US" b="0" i="1" smtClean="0">
                                    <a:latin typeface="Cambria Math" panose="02040503050406030204" pitchFamily="18" charset="0"/>
                                  </a:rPr>
                                  <m:t>2</m:t>
                                </m:r>
                                <m:r>
                                  <a:rPr lang="en-US" b="0" i="1" smtClean="0">
                                    <a:latin typeface="Cambria Math" panose="02040503050406030204" pitchFamily="18" charset="0"/>
                                  </a:rPr>
                                  <m:t>𝐼𝐸</m:t>
                                </m:r>
                              </m:num>
                              <m:den>
                                <m:sSup>
                                  <m:sSupPr>
                                    <m:ctrlPr>
                                      <a:rPr lang="en-US" b="0" i="1" smtClean="0">
                                        <a:latin typeface="Cambria Math" panose="02040503050406030204" pitchFamily="18" charset="0"/>
                                      </a:rPr>
                                    </m:ctrlPr>
                                  </m:sSupPr>
                                  <m:e>
                                    <m:r>
                                      <a:rPr lang="en-US" b="0" i="1" smtClean="0">
                                        <a:latin typeface="Cambria Math" panose="02040503050406030204" pitchFamily="18" charset="0"/>
                                      </a:rPr>
                                      <m:t>ħ</m:t>
                                    </m:r>
                                  </m:e>
                                  <m:sup>
                                    <m:r>
                                      <a:rPr lang="en-US" b="0" i="1" smtClean="0">
                                        <a:latin typeface="Cambria Math" panose="02040503050406030204" pitchFamily="18" charset="0"/>
                                      </a:rPr>
                                      <m:t>2</m:t>
                                    </m:r>
                                  </m:sup>
                                </m:sSup>
                              </m:den>
                            </m:f>
                          </m:e>
                        </m:rad>
                        <m:d>
                          <m:dPr>
                            <m:ctrlPr>
                              <a:rPr lang="en-US" b="0" i="1" smtClean="0">
                                <a:latin typeface="Cambria Math" panose="02040503050406030204" pitchFamily="18" charset="0"/>
                              </a:rPr>
                            </m:ctrlPr>
                          </m:dPr>
                          <m:e>
                            <m:r>
                              <a:rPr lang="en-US" b="0" i="1" smtClean="0">
                                <a:latin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𝜋</m:t>
                            </m:r>
                          </m:e>
                        </m:d>
                      </m:e>
                    </m:d>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𝐴</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𝐴𝑐𝑜𝑠</m:t>
                    </m:r>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0+2</m:t>
                        </m:r>
                        <m:r>
                          <a:rPr lang="en-US" b="0" i="1" smtClean="0">
                            <a:latin typeface="Cambria Math" panose="02040503050406030204" pitchFamily="18" charset="0"/>
                            <a:ea typeface="Cambria Math" panose="02040503050406030204" pitchFamily="18" charset="0"/>
                          </a:rPr>
                          <m:t>𝜋</m:t>
                        </m:r>
                        <m:r>
                          <a:rPr lang="en-US" b="0" i="1" smtClean="0">
                            <a:latin typeface="Cambria Math" panose="02040503050406030204" pitchFamily="18" charset="0"/>
                            <a:ea typeface="Cambria Math" panose="02040503050406030204" pitchFamily="18" charset="0"/>
                          </a:rPr>
                          <m:t>𝑛</m:t>
                        </m:r>
                      </m:e>
                    </m:d>
                  </m:oMath>
                </a14:m>
                <a:endParaRPr lang="en-US" dirty="0" smtClean="0"/>
              </a:p>
              <a:p>
                <a:r>
                  <a:rPr lang="en-US" dirty="0" smtClean="0"/>
                  <a:t>Cos(x) evaluates to 1 at 0 and all </a:t>
                </a:r>
                <a14:m>
                  <m:oMath xmlns:m="http://schemas.openxmlformats.org/officeDocument/2006/math">
                    <m:r>
                      <a:rPr lang="en-US" b="0" i="1" smtClean="0">
                        <a:latin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𝜋</m:t>
                    </m:r>
                  </m:oMath>
                </a14:m>
                <a:r>
                  <a:rPr lang="en-US" dirty="0" smtClean="0"/>
                  <a:t> intervals. </a:t>
                </a:r>
              </a:p>
              <a:p>
                <a14:m>
                  <m:oMath xmlns:m="http://schemas.openxmlformats.org/officeDocument/2006/math">
                    <m:rad>
                      <m:radPr>
                        <m:degHide m:val="on"/>
                        <m:ctrlPr>
                          <a:rPr lang="en-US" b="0" i="1" smtClean="0">
                            <a:latin typeface="Cambria Math" panose="02040503050406030204" pitchFamily="18" charset="0"/>
                          </a:rPr>
                        </m:ctrlPr>
                      </m:radPr>
                      <m:deg/>
                      <m:e>
                        <m:f>
                          <m:fPr>
                            <m:ctrlPr>
                              <a:rPr lang="en-US" b="0" i="1" smtClean="0">
                                <a:latin typeface="Cambria Math" panose="02040503050406030204" pitchFamily="18" charset="0"/>
                              </a:rPr>
                            </m:ctrlPr>
                          </m:fPr>
                          <m:num>
                            <m:r>
                              <a:rPr lang="en-US" b="0" i="1" smtClean="0">
                                <a:latin typeface="Cambria Math" panose="02040503050406030204" pitchFamily="18" charset="0"/>
                              </a:rPr>
                              <m:t>2</m:t>
                            </m:r>
                            <m:r>
                              <a:rPr lang="en-US" b="0" i="1" smtClean="0">
                                <a:latin typeface="Cambria Math" panose="02040503050406030204" pitchFamily="18" charset="0"/>
                              </a:rPr>
                              <m:t>𝐼𝐸</m:t>
                            </m:r>
                          </m:num>
                          <m:den>
                            <m:sSup>
                              <m:sSupPr>
                                <m:ctrlPr>
                                  <a:rPr lang="en-US" b="0" i="1" smtClean="0">
                                    <a:latin typeface="Cambria Math" panose="02040503050406030204" pitchFamily="18" charset="0"/>
                                  </a:rPr>
                                </m:ctrlPr>
                              </m:sSupPr>
                              <m:e>
                                <m:r>
                                  <a:rPr lang="en-US" b="0" i="1" smtClean="0">
                                    <a:latin typeface="Cambria Math" panose="02040503050406030204" pitchFamily="18" charset="0"/>
                                  </a:rPr>
                                  <m:t>ħ</m:t>
                                </m:r>
                              </m:e>
                              <m:sup>
                                <m:r>
                                  <a:rPr lang="en-US" b="0" i="1" smtClean="0">
                                    <a:latin typeface="Cambria Math" panose="02040503050406030204" pitchFamily="18" charset="0"/>
                                  </a:rPr>
                                  <m:t>2</m:t>
                                </m:r>
                              </m:sup>
                            </m:sSup>
                          </m:den>
                        </m:f>
                      </m:e>
                    </m:rad>
                    <m:d>
                      <m:dPr>
                        <m:ctrlPr>
                          <a:rPr lang="en-US" b="0" i="1" smtClean="0">
                            <a:latin typeface="Cambria Math" panose="02040503050406030204" pitchFamily="18" charset="0"/>
                          </a:rPr>
                        </m:ctrlPr>
                      </m:dPr>
                      <m:e>
                        <m:r>
                          <a:rPr lang="en-US" b="0" i="1" smtClean="0">
                            <a:latin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𝜋</m:t>
                        </m:r>
                      </m:e>
                    </m:d>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𝜋</m:t>
                    </m:r>
                    <m:r>
                      <a:rPr lang="en-US" b="0" i="1" smtClean="0">
                        <a:latin typeface="Cambria Math" panose="02040503050406030204" pitchFamily="18" charset="0"/>
                        <a:ea typeface="Cambria Math" panose="02040503050406030204" pitchFamily="18" charset="0"/>
                      </a:rPr>
                      <m:t>𝑛</m:t>
                    </m:r>
                  </m:oMath>
                </a14:m>
                <a:endParaRPr lang="en-US" dirty="0" smtClean="0"/>
              </a:p>
              <a:p>
                <a:r>
                  <a:rPr lang="en-US" dirty="0" smtClean="0"/>
                  <a:t>Isolate E so we can get the Energy eigenvalues</a:t>
                </a:r>
              </a:p>
              <a:p>
                <a14:m>
                  <m:oMath xmlns:m="http://schemas.openxmlformats.org/officeDocument/2006/math">
                    <m:rad>
                      <m:radPr>
                        <m:degHide m:val="on"/>
                        <m:ctrlPr>
                          <a:rPr lang="en-US" b="0" i="1" smtClean="0">
                            <a:latin typeface="Cambria Math" panose="02040503050406030204" pitchFamily="18" charset="0"/>
                          </a:rPr>
                        </m:ctrlPr>
                      </m:radPr>
                      <m:deg/>
                      <m:e>
                        <m:f>
                          <m:fPr>
                            <m:ctrlPr>
                              <a:rPr lang="en-US" b="0" i="1" smtClean="0">
                                <a:latin typeface="Cambria Math" panose="02040503050406030204" pitchFamily="18" charset="0"/>
                              </a:rPr>
                            </m:ctrlPr>
                          </m:fPr>
                          <m:num>
                            <m:r>
                              <a:rPr lang="en-US" b="0" i="1" smtClean="0">
                                <a:latin typeface="Cambria Math" panose="02040503050406030204" pitchFamily="18" charset="0"/>
                              </a:rPr>
                              <m:t>2</m:t>
                            </m:r>
                            <m:r>
                              <a:rPr lang="en-US" b="0" i="1" smtClean="0">
                                <a:latin typeface="Cambria Math" panose="02040503050406030204" pitchFamily="18" charset="0"/>
                              </a:rPr>
                              <m:t>𝐼𝐸</m:t>
                            </m:r>
                          </m:num>
                          <m:den>
                            <m:sSup>
                              <m:sSupPr>
                                <m:ctrlPr>
                                  <a:rPr lang="en-US" b="0" i="1" smtClean="0">
                                    <a:latin typeface="Cambria Math" panose="02040503050406030204" pitchFamily="18" charset="0"/>
                                  </a:rPr>
                                </m:ctrlPr>
                              </m:sSupPr>
                              <m:e>
                                <m:r>
                                  <a:rPr lang="en-US" b="0" i="1" smtClean="0">
                                    <a:latin typeface="Cambria Math" panose="02040503050406030204" pitchFamily="18" charset="0"/>
                                  </a:rPr>
                                  <m:t>ħ</m:t>
                                </m:r>
                              </m:e>
                              <m:sup>
                                <m:r>
                                  <a:rPr lang="en-US" b="0" i="1" smtClean="0">
                                    <a:latin typeface="Cambria Math" panose="02040503050406030204" pitchFamily="18" charset="0"/>
                                  </a:rPr>
                                  <m:t>2</m:t>
                                </m:r>
                              </m:sup>
                            </m:sSup>
                          </m:den>
                        </m:f>
                      </m:e>
                    </m:rad>
                    <m:r>
                      <a:rPr lang="en-US" b="0" i="1" smtClean="0">
                        <a:latin typeface="Cambria Math" panose="02040503050406030204" pitchFamily="18" charset="0"/>
                      </a:rPr>
                      <m:t>=</m:t>
                    </m:r>
                    <m:r>
                      <a:rPr lang="en-US" b="0" i="1" smtClean="0">
                        <a:latin typeface="Cambria Math" panose="02040503050406030204" pitchFamily="18" charset="0"/>
                      </a:rPr>
                      <m:t>𝑛</m:t>
                    </m:r>
                  </m:oMath>
                </a14:m>
                <a:endParaRPr lang="en-US" dirty="0" smtClean="0"/>
              </a:p>
              <a:p>
                <a14:m>
                  <m:oMath xmlns:m="http://schemas.openxmlformats.org/officeDocument/2006/math">
                    <m:f>
                      <m:fPr>
                        <m:ctrlPr>
                          <a:rPr lang="en-US" b="0" i="1" smtClean="0">
                            <a:latin typeface="Cambria Math" panose="02040503050406030204" pitchFamily="18" charset="0"/>
                          </a:rPr>
                        </m:ctrlPr>
                      </m:fPr>
                      <m:num>
                        <m:r>
                          <a:rPr lang="en-US" b="0" i="1" smtClean="0">
                            <a:latin typeface="Cambria Math" panose="02040503050406030204" pitchFamily="18" charset="0"/>
                          </a:rPr>
                          <m:t>2</m:t>
                        </m:r>
                        <m:r>
                          <a:rPr lang="en-US" b="0" i="1" smtClean="0">
                            <a:latin typeface="Cambria Math" panose="02040503050406030204" pitchFamily="18" charset="0"/>
                          </a:rPr>
                          <m:t>𝐼𝐸</m:t>
                        </m:r>
                      </m:num>
                      <m:den>
                        <m:sSup>
                          <m:sSupPr>
                            <m:ctrlPr>
                              <a:rPr lang="en-US" b="0" i="1" smtClean="0">
                                <a:latin typeface="Cambria Math" panose="02040503050406030204" pitchFamily="18" charset="0"/>
                              </a:rPr>
                            </m:ctrlPr>
                          </m:sSupPr>
                          <m:e>
                            <m:r>
                              <a:rPr lang="en-US" b="0" i="1" smtClean="0">
                                <a:latin typeface="Cambria Math" panose="02040503050406030204" pitchFamily="18" charset="0"/>
                              </a:rPr>
                              <m:t>ħ</m:t>
                            </m:r>
                          </m:e>
                          <m:sup>
                            <m:r>
                              <a:rPr lang="en-US" b="0" i="1" smtClean="0">
                                <a:latin typeface="Cambria Math" panose="02040503050406030204" pitchFamily="18" charset="0"/>
                              </a:rPr>
                              <m:t>2</m:t>
                            </m:r>
                          </m:sup>
                        </m:sSup>
                      </m:den>
                    </m:f>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𝑛</m:t>
                        </m:r>
                      </m:e>
                      <m:sup>
                        <m:r>
                          <a:rPr lang="en-US" b="0" i="1" smtClean="0">
                            <a:latin typeface="Cambria Math" panose="02040503050406030204" pitchFamily="18" charset="0"/>
                          </a:rPr>
                          <m:t>2</m:t>
                        </m:r>
                      </m:sup>
                    </m:sSup>
                  </m:oMath>
                </a14:m>
                <a:endParaRPr lang="en-US" dirty="0" smtClean="0"/>
              </a:p>
              <a:p>
                <a14:m>
                  <m:oMath xmlns:m="http://schemas.openxmlformats.org/officeDocument/2006/math">
                    <m:r>
                      <a:rPr lang="en-US" b="1" i="1" smtClean="0">
                        <a:effectLst>
                          <a:outerShdw blurRad="38100" dist="38100" dir="2700000" algn="tl">
                            <a:srgbClr val="000000">
                              <a:alpha val="43137"/>
                            </a:srgbClr>
                          </a:outerShdw>
                        </a:effectLst>
                        <a:latin typeface="Cambria Math" panose="02040503050406030204" pitchFamily="18" charset="0"/>
                      </a:rPr>
                      <m:t>𝑬</m:t>
                    </m:r>
                    <m:r>
                      <a:rPr lang="en-US" b="1" i="1" smtClean="0">
                        <a:effectLst>
                          <a:outerShdw blurRad="38100" dist="38100" dir="2700000" algn="tl">
                            <a:srgbClr val="000000">
                              <a:alpha val="43137"/>
                            </a:srgbClr>
                          </a:outerShdw>
                        </a:effectLst>
                        <a:latin typeface="Cambria Math" panose="02040503050406030204" pitchFamily="18" charset="0"/>
                      </a:rPr>
                      <m:t>=</m:t>
                    </m:r>
                    <m:f>
                      <m:fPr>
                        <m:ctrlPr>
                          <a:rPr lang="en-US" b="1" i="1" smtClean="0">
                            <a:effectLst>
                              <a:outerShdw blurRad="38100" dist="38100" dir="2700000" algn="tl">
                                <a:srgbClr val="000000">
                                  <a:alpha val="43137"/>
                                </a:srgbClr>
                              </a:outerShdw>
                            </a:effectLst>
                            <a:latin typeface="Cambria Math" panose="02040503050406030204" pitchFamily="18" charset="0"/>
                          </a:rPr>
                        </m:ctrlPr>
                      </m:fPr>
                      <m:num>
                        <m:sSup>
                          <m:sSupPr>
                            <m:ctrlPr>
                              <a:rPr lang="en-US" b="1" i="1" smtClean="0">
                                <a:effectLst>
                                  <a:outerShdw blurRad="38100" dist="38100" dir="2700000" algn="tl">
                                    <a:srgbClr val="000000">
                                      <a:alpha val="43137"/>
                                    </a:srgbClr>
                                  </a:outerShdw>
                                </a:effectLst>
                                <a:latin typeface="Cambria Math" panose="02040503050406030204" pitchFamily="18" charset="0"/>
                              </a:rPr>
                            </m:ctrlPr>
                          </m:sSupPr>
                          <m:e>
                            <m:r>
                              <a:rPr lang="en-US" b="1" i="1" smtClean="0">
                                <a:effectLst>
                                  <a:outerShdw blurRad="38100" dist="38100" dir="2700000" algn="tl">
                                    <a:srgbClr val="000000">
                                      <a:alpha val="43137"/>
                                    </a:srgbClr>
                                  </a:outerShdw>
                                </a:effectLst>
                                <a:latin typeface="Cambria Math" panose="02040503050406030204" pitchFamily="18" charset="0"/>
                              </a:rPr>
                              <m:t>𝒏</m:t>
                            </m:r>
                          </m:e>
                          <m:sup>
                            <m:r>
                              <a:rPr lang="en-US" b="1" i="1" smtClean="0">
                                <a:effectLst>
                                  <a:outerShdw blurRad="38100" dist="38100" dir="2700000" algn="tl">
                                    <a:srgbClr val="000000">
                                      <a:alpha val="43137"/>
                                    </a:srgbClr>
                                  </a:outerShdw>
                                </a:effectLst>
                                <a:latin typeface="Cambria Math" panose="02040503050406030204" pitchFamily="18" charset="0"/>
                              </a:rPr>
                              <m:t>𝟐</m:t>
                            </m:r>
                          </m:sup>
                        </m:sSup>
                        <m:sSup>
                          <m:sSupPr>
                            <m:ctrlPr>
                              <a:rPr lang="en-US" b="1" i="1" smtClean="0">
                                <a:effectLst>
                                  <a:outerShdw blurRad="38100" dist="38100" dir="2700000" algn="tl">
                                    <a:srgbClr val="000000">
                                      <a:alpha val="43137"/>
                                    </a:srgbClr>
                                  </a:outerShdw>
                                </a:effectLst>
                                <a:latin typeface="Cambria Math" panose="02040503050406030204" pitchFamily="18" charset="0"/>
                              </a:rPr>
                            </m:ctrlPr>
                          </m:sSupPr>
                          <m:e>
                            <m:r>
                              <a:rPr lang="en-US" b="1" i="1" smtClean="0">
                                <a:effectLst>
                                  <a:outerShdw blurRad="38100" dist="38100" dir="2700000" algn="tl">
                                    <a:srgbClr val="000000">
                                      <a:alpha val="43137"/>
                                    </a:srgbClr>
                                  </a:outerShdw>
                                </a:effectLst>
                                <a:latin typeface="Cambria Math" panose="02040503050406030204" pitchFamily="18" charset="0"/>
                              </a:rPr>
                              <m:t>ħ</m:t>
                            </m:r>
                          </m:e>
                          <m:sup>
                            <m:r>
                              <a:rPr lang="en-US" b="1" i="1" smtClean="0">
                                <a:effectLst>
                                  <a:outerShdw blurRad="38100" dist="38100" dir="2700000" algn="tl">
                                    <a:srgbClr val="000000">
                                      <a:alpha val="43137"/>
                                    </a:srgbClr>
                                  </a:outerShdw>
                                </a:effectLst>
                                <a:latin typeface="Cambria Math" panose="02040503050406030204" pitchFamily="18" charset="0"/>
                              </a:rPr>
                              <m:t>𝟐</m:t>
                            </m:r>
                          </m:sup>
                        </m:sSup>
                      </m:num>
                      <m:den>
                        <m:r>
                          <a:rPr lang="en-US" b="1" i="1" smtClean="0">
                            <a:effectLst>
                              <a:outerShdw blurRad="38100" dist="38100" dir="2700000" algn="tl">
                                <a:srgbClr val="000000">
                                  <a:alpha val="43137"/>
                                </a:srgbClr>
                              </a:outerShdw>
                            </a:effectLst>
                            <a:latin typeface="Cambria Math" panose="02040503050406030204" pitchFamily="18" charset="0"/>
                          </a:rPr>
                          <m:t>𝟐</m:t>
                        </m:r>
                        <m:r>
                          <a:rPr lang="en-US" b="1" i="1" smtClean="0">
                            <a:effectLst>
                              <a:outerShdw blurRad="38100" dist="38100" dir="2700000" algn="tl">
                                <a:srgbClr val="000000">
                                  <a:alpha val="43137"/>
                                </a:srgbClr>
                              </a:outerShdw>
                            </a:effectLst>
                            <a:latin typeface="Cambria Math" panose="02040503050406030204" pitchFamily="18" charset="0"/>
                          </a:rPr>
                          <m:t>𝑰</m:t>
                        </m:r>
                      </m:den>
                    </m:f>
                  </m:oMath>
                </a14:m>
                <a:endParaRPr lang="en-US" b="1" dirty="0" smtClean="0"/>
              </a:p>
              <a:p>
                <a:r>
                  <a:rPr lang="en-US" dirty="0" smtClean="0"/>
                  <a:t>This equation works for all n because of cos(x) always evaluates to 1 when x is a multiple of </a:t>
                </a:r>
                <a14:m>
                  <m:oMath xmlns:m="http://schemas.openxmlformats.org/officeDocument/2006/math">
                    <m:r>
                      <a:rPr lang="en-US" b="0" i="1" smtClean="0">
                        <a:latin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𝜋</m:t>
                    </m:r>
                  </m:oMath>
                </a14:m>
                <a:r>
                  <a:rPr lang="en-US" dirty="0" smtClean="0"/>
                  <a:t>. </a:t>
                </a:r>
              </a:p>
              <a:p>
                <a:r>
                  <a:rPr lang="en-US" dirty="0" smtClean="0"/>
                  <a:t>That means that this system has a high degree of </a:t>
                </a:r>
                <a:r>
                  <a:rPr lang="en-US" i="1" dirty="0" smtClean="0"/>
                  <a:t>degeneracy</a:t>
                </a:r>
                <a:r>
                  <a:rPr lang="en-US" dirty="0" smtClean="0"/>
                  <a:t> because both positive and negative integers give the same energy value!</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306286"/>
                <a:ext cx="10515600" cy="4870677"/>
              </a:xfrm>
              <a:blipFill>
                <a:blip r:embed="rId2"/>
                <a:stretch>
                  <a:fillRect l="-406"/>
                </a:stretch>
              </a:blipFill>
            </p:spPr>
            <p:txBody>
              <a:bodyPr/>
              <a:lstStyle/>
              <a:p>
                <a:r>
                  <a:rPr lang="en-US">
                    <a:noFill/>
                  </a:rPr>
                  <a:t> </a:t>
                </a:r>
              </a:p>
            </p:txBody>
          </p:sp>
        </mc:Fallback>
      </mc:AlternateContent>
    </p:spTree>
    <p:extLst>
      <p:ext uri="{BB962C8B-B14F-4D97-AF65-F5344CB8AC3E}">
        <p14:creationId xmlns:p14="http://schemas.microsoft.com/office/powerpoint/2010/main" val="31118689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Solving the Rest of the Wavefunction</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92500"/>
              </a:bodyPr>
              <a:lstStyle/>
              <a:p>
                <a14:m>
                  <m:oMath xmlns:m="http://schemas.openxmlformats.org/officeDocument/2006/math">
                    <m:r>
                      <m:rPr>
                        <m:sty m:val="p"/>
                      </m:rPr>
                      <a:rPr lang="el-GR" i="1" smtClean="0">
                        <a:latin typeface="Cambria Math" panose="02040503050406030204" pitchFamily="18" charset="0"/>
                      </a:rPr>
                      <m:t>Ψ</m:t>
                    </m:r>
                    <m:r>
                      <a:rPr lang="en-US" b="0" i="1" smtClean="0">
                        <a:latin typeface="Cambria Math" panose="02040503050406030204" pitchFamily="18" charset="0"/>
                      </a:rPr>
                      <m:t>=</m:t>
                    </m:r>
                    <m:r>
                      <a:rPr lang="en-US" b="0" i="1" smtClean="0">
                        <a:latin typeface="Cambria Math" panose="02040503050406030204" pitchFamily="18" charset="0"/>
                      </a:rPr>
                      <m:t>𝐴</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𝑒</m:t>
                        </m:r>
                      </m:e>
                      <m:sup>
                        <m:r>
                          <a:rPr lang="en-US" b="0" i="1" smtClean="0">
                            <a:latin typeface="Cambria Math" panose="02040503050406030204" pitchFamily="18" charset="0"/>
                          </a:rPr>
                          <m:t>𝑖</m:t>
                        </m:r>
                        <m:r>
                          <a:rPr lang="en-US" b="0" i="1" smtClean="0">
                            <a:latin typeface="Cambria Math" panose="02040503050406030204" pitchFamily="18" charset="0"/>
                          </a:rPr>
                          <m:t> </m:t>
                        </m:r>
                        <m:rad>
                          <m:radPr>
                            <m:degHide m:val="on"/>
                            <m:ctrlPr>
                              <a:rPr lang="en-US" b="0" i="1" smtClean="0">
                                <a:latin typeface="Cambria Math" panose="02040503050406030204" pitchFamily="18" charset="0"/>
                              </a:rPr>
                            </m:ctrlPr>
                          </m:radPr>
                          <m:deg/>
                          <m:e>
                            <m:f>
                              <m:fPr>
                                <m:ctrlPr>
                                  <a:rPr lang="en-US" b="0" i="1" smtClean="0">
                                    <a:latin typeface="Cambria Math" panose="02040503050406030204" pitchFamily="18" charset="0"/>
                                  </a:rPr>
                                </m:ctrlPr>
                              </m:fPr>
                              <m:num>
                                <m:r>
                                  <a:rPr lang="en-US" b="0" i="1" smtClean="0">
                                    <a:latin typeface="Cambria Math" panose="02040503050406030204" pitchFamily="18" charset="0"/>
                                  </a:rPr>
                                  <m:t>2</m:t>
                                </m:r>
                                <m:r>
                                  <a:rPr lang="en-US" b="0" i="1" smtClean="0">
                                    <a:latin typeface="Cambria Math" panose="02040503050406030204" pitchFamily="18" charset="0"/>
                                  </a:rPr>
                                  <m:t>𝐼𝐸</m:t>
                                </m:r>
                              </m:num>
                              <m:den>
                                <m:sSup>
                                  <m:sSupPr>
                                    <m:ctrlPr>
                                      <a:rPr lang="en-US" b="0" i="1" smtClean="0">
                                        <a:latin typeface="Cambria Math" panose="02040503050406030204" pitchFamily="18" charset="0"/>
                                      </a:rPr>
                                    </m:ctrlPr>
                                  </m:sSupPr>
                                  <m:e>
                                    <m:r>
                                      <a:rPr lang="en-US" b="0" i="1" smtClean="0">
                                        <a:latin typeface="Cambria Math" panose="02040503050406030204" pitchFamily="18" charset="0"/>
                                      </a:rPr>
                                      <m:t>ħ</m:t>
                                    </m:r>
                                  </m:e>
                                  <m:sup>
                                    <m:r>
                                      <a:rPr lang="en-US" b="0" i="1" smtClean="0">
                                        <a:latin typeface="Cambria Math" panose="02040503050406030204" pitchFamily="18" charset="0"/>
                                      </a:rPr>
                                      <m:t>2</m:t>
                                    </m:r>
                                  </m:sup>
                                </m:sSup>
                              </m:den>
                            </m:f>
                          </m:e>
                        </m:rad>
                        <m:r>
                          <a:rPr lang="en-US" b="0" i="1" smtClean="0">
                            <a:latin typeface="Cambria Math" panose="02040503050406030204" pitchFamily="18" charset="0"/>
                            <a:ea typeface="Cambria Math" panose="02040503050406030204" pitchFamily="18" charset="0"/>
                          </a:rPr>
                          <m:t>𝜑</m:t>
                        </m:r>
                      </m:sup>
                    </m:sSup>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𝐴</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𝑒</m:t>
                        </m:r>
                      </m:e>
                      <m:sup>
                        <m:r>
                          <a:rPr lang="en-US" b="0" i="1" smtClean="0">
                            <a:latin typeface="Cambria Math" panose="02040503050406030204" pitchFamily="18" charset="0"/>
                            <a:ea typeface="Cambria Math" panose="02040503050406030204" pitchFamily="18" charset="0"/>
                          </a:rPr>
                          <m:t>𝑖𝑛</m:t>
                        </m:r>
                        <m:r>
                          <a:rPr lang="en-US" b="0" i="1" smtClean="0">
                            <a:latin typeface="Cambria Math" panose="02040503050406030204" pitchFamily="18" charset="0"/>
                            <a:ea typeface="Cambria Math" panose="02040503050406030204" pitchFamily="18" charset="0"/>
                          </a:rPr>
                          <m:t>𝜑</m:t>
                        </m:r>
                      </m:sup>
                    </m:sSup>
                  </m:oMath>
                </a14:m>
                <a:endParaRPr lang="en-US" dirty="0" smtClean="0"/>
              </a:p>
              <a:p>
                <a:r>
                  <a:rPr lang="en-US" dirty="0" smtClean="0"/>
                  <a:t>Let’s solve for A by doing a normalization integral </a:t>
                </a:r>
              </a:p>
              <a:p>
                <a14:m>
                  <m:oMath xmlns:m="http://schemas.openxmlformats.org/officeDocument/2006/math">
                    <m:nary>
                      <m:naryPr>
                        <m:limLoc m:val="undOvr"/>
                        <m:ctrlPr>
                          <a:rPr lang="en-US" i="1" smtClean="0">
                            <a:latin typeface="Cambria Math" panose="02040503050406030204" pitchFamily="18" charset="0"/>
                          </a:rPr>
                        </m:ctrlPr>
                      </m:naryPr>
                      <m:sub>
                        <m:r>
                          <m:rPr>
                            <m:brk m:alnAt="24"/>
                          </m:rPr>
                          <a:rPr lang="en-US" b="0" i="1" smtClean="0">
                            <a:latin typeface="Cambria Math" panose="02040503050406030204" pitchFamily="18" charset="0"/>
                          </a:rPr>
                          <m:t>0</m:t>
                        </m:r>
                      </m:sub>
                      <m:sup>
                        <m:r>
                          <a:rPr lang="en-US" b="0" i="1" smtClean="0">
                            <a:latin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𝜋</m:t>
                        </m:r>
                      </m:sup>
                      <m:e>
                        <m:r>
                          <a:rPr lang="en-US" b="0" i="1" smtClean="0">
                            <a:latin typeface="Cambria Math" panose="02040503050406030204" pitchFamily="18" charset="0"/>
                          </a:rPr>
                          <m:t>𝐴</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𝑒</m:t>
                            </m:r>
                          </m:e>
                          <m:sup>
                            <m:r>
                              <a:rPr lang="en-US" b="0" i="1" smtClean="0">
                                <a:latin typeface="Cambria Math" panose="02040503050406030204" pitchFamily="18" charset="0"/>
                              </a:rPr>
                              <m:t>𝑖𝑛</m:t>
                            </m:r>
                            <m:r>
                              <a:rPr lang="en-US" b="0" i="1" smtClean="0">
                                <a:latin typeface="Cambria Math" panose="02040503050406030204" pitchFamily="18" charset="0"/>
                                <a:ea typeface="Cambria Math" panose="02040503050406030204" pitchFamily="18" charset="0"/>
                              </a:rPr>
                              <m:t>𝜑</m:t>
                            </m:r>
                          </m:sup>
                        </m:sSup>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𝐴</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𝑒</m:t>
                            </m:r>
                          </m:e>
                          <m:sup>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𝑖𝑛</m:t>
                            </m:r>
                            <m:r>
                              <a:rPr lang="en-US" b="0" i="1" smtClean="0">
                                <a:latin typeface="Cambria Math" panose="02040503050406030204" pitchFamily="18" charset="0"/>
                                <a:ea typeface="Cambria Math" panose="02040503050406030204" pitchFamily="18" charset="0"/>
                              </a:rPr>
                              <m:t>𝜑</m:t>
                            </m:r>
                          </m:sup>
                        </m:sSup>
                        <m:r>
                          <a:rPr lang="en-US" b="0" i="1" smtClean="0">
                            <a:latin typeface="Cambria Math" panose="02040503050406030204" pitchFamily="18" charset="0"/>
                            <a:ea typeface="Cambria Math" panose="02040503050406030204" pitchFamily="18" charset="0"/>
                          </a:rPr>
                          <m:t>𝑑</m:t>
                        </m:r>
                        <m:r>
                          <a:rPr lang="en-US" b="0" i="1" smtClean="0">
                            <a:latin typeface="Cambria Math" panose="02040503050406030204" pitchFamily="18" charset="0"/>
                            <a:ea typeface="Cambria Math" panose="02040503050406030204" pitchFamily="18" charset="0"/>
                          </a:rPr>
                          <m:t>𝜑</m:t>
                        </m:r>
                        <m:r>
                          <a:rPr lang="en-US" b="0" i="1" smtClean="0">
                            <a:latin typeface="Cambria Math" panose="02040503050406030204" pitchFamily="18" charset="0"/>
                            <a:ea typeface="Cambria Math" panose="02040503050406030204" pitchFamily="18" charset="0"/>
                          </a:rPr>
                          <m:t>=1</m:t>
                        </m:r>
                      </m:e>
                    </m:nary>
                  </m:oMath>
                </a14:m>
                <a:endParaRPr lang="en-US" dirty="0" smtClean="0"/>
              </a:p>
              <a:p>
                <a:r>
                  <a:rPr lang="en-US" dirty="0" smtClean="0"/>
                  <a:t>A is a constant therefore it can be taken out of the integrand</a:t>
                </a:r>
              </a:p>
              <a:p>
                <a:r>
                  <a:rPr lang="en-US" dirty="0" smtClean="0"/>
                  <a:t>The bounds are 0 to </a:t>
                </a:r>
                <a14:m>
                  <m:oMath xmlns:m="http://schemas.openxmlformats.org/officeDocument/2006/math">
                    <m:r>
                      <a:rPr lang="en-US" b="0" i="1" smtClean="0">
                        <a:latin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𝜋</m:t>
                    </m:r>
                  </m:oMath>
                </a14:m>
                <a:r>
                  <a:rPr lang="en-US" dirty="0" smtClean="0"/>
                  <a:t> because those are all the possible angle measures in a circle. </a:t>
                </a:r>
              </a:p>
              <a:p>
                <a14:m>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𝐴</m:t>
                        </m:r>
                      </m:e>
                      <m:sup>
                        <m:r>
                          <a:rPr lang="en-US" b="0" i="1" smtClean="0">
                            <a:latin typeface="Cambria Math" panose="02040503050406030204" pitchFamily="18" charset="0"/>
                          </a:rPr>
                          <m:t>2</m:t>
                        </m:r>
                      </m:sup>
                    </m:sSup>
                    <m:nary>
                      <m:naryPr>
                        <m:limLoc m:val="undOvr"/>
                        <m:ctrlPr>
                          <a:rPr lang="en-US" b="0" i="1" smtClean="0">
                            <a:latin typeface="Cambria Math" panose="02040503050406030204" pitchFamily="18" charset="0"/>
                          </a:rPr>
                        </m:ctrlPr>
                      </m:naryPr>
                      <m:sub>
                        <m:r>
                          <m:rPr>
                            <m:brk m:alnAt="24"/>
                          </m:rPr>
                          <a:rPr lang="en-US" b="0" i="1" smtClean="0">
                            <a:latin typeface="Cambria Math" panose="02040503050406030204" pitchFamily="18" charset="0"/>
                          </a:rPr>
                          <m:t>0</m:t>
                        </m:r>
                      </m:sub>
                      <m:sup>
                        <m:r>
                          <a:rPr lang="en-US" b="0" i="1" smtClean="0">
                            <a:latin typeface="Cambria Math" panose="02040503050406030204" pitchFamily="18" charset="0"/>
                          </a:rPr>
                          <m:t>2</m:t>
                        </m:r>
                        <m:r>
                          <a:rPr lang="en-US" i="1">
                            <a:latin typeface="Cambria Math" panose="02040503050406030204" pitchFamily="18" charset="0"/>
                            <a:ea typeface="Cambria Math" panose="02040503050406030204" pitchFamily="18" charset="0"/>
                          </a:rPr>
                          <m:t>𝜋</m:t>
                        </m:r>
                      </m:sup>
                      <m:e>
                        <m:sSup>
                          <m:sSupPr>
                            <m:ctrlPr>
                              <a:rPr lang="en-US" b="0" i="1" smtClean="0">
                                <a:latin typeface="Cambria Math" panose="02040503050406030204" pitchFamily="18" charset="0"/>
                              </a:rPr>
                            </m:ctrlPr>
                          </m:sSupPr>
                          <m:e>
                            <m:r>
                              <a:rPr lang="en-US" b="0" i="1" smtClean="0">
                                <a:latin typeface="Cambria Math" panose="02040503050406030204" pitchFamily="18" charset="0"/>
                              </a:rPr>
                              <m:t>𝑒</m:t>
                            </m:r>
                          </m:e>
                          <m:sup>
                            <m:r>
                              <a:rPr lang="en-US" b="0" i="1" smtClean="0">
                                <a:latin typeface="Cambria Math" panose="02040503050406030204" pitchFamily="18" charset="0"/>
                              </a:rPr>
                              <m:t>𝑖𝑛</m:t>
                            </m:r>
                            <m:r>
                              <a:rPr lang="en-US" b="0" i="1" smtClean="0">
                                <a:latin typeface="Cambria Math" panose="02040503050406030204" pitchFamily="18" charset="0"/>
                                <a:ea typeface="Cambria Math" panose="02040503050406030204" pitchFamily="18" charset="0"/>
                              </a:rPr>
                              <m:t>𝜑</m:t>
                            </m:r>
                          </m:sup>
                        </m:sSup>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1</m:t>
                            </m:r>
                          </m:num>
                          <m:den>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𝑒</m:t>
                                </m:r>
                              </m:e>
                              <m:sup>
                                <m:r>
                                  <a:rPr lang="en-US" b="0" i="1" smtClean="0">
                                    <a:latin typeface="Cambria Math" panose="02040503050406030204" pitchFamily="18" charset="0"/>
                                    <a:ea typeface="Cambria Math" panose="02040503050406030204" pitchFamily="18" charset="0"/>
                                  </a:rPr>
                                  <m:t>𝑖𝑛</m:t>
                                </m:r>
                                <m:r>
                                  <a:rPr lang="en-US" b="0" i="1" smtClean="0">
                                    <a:latin typeface="Cambria Math" panose="02040503050406030204" pitchFamily="18" charset="0"/>
                                    <a:ea typeface="Cambria Math" panose="02040503050406030204" pitchFamily="18" charset="0"/>
                                  </a:rPr>
                                  <m:t>𝜑</m:t>
                                </m:r>
                              </m:sup>
                            </m:sSup>
                          </m:den>
                        </m:f>
                        <m:r>
                          <a:rPr lang="en-US" b="0" i="1" smtClean="0">
                            <a:latin typeface="Cambria Math" panose="02040503050406030204" pitchFamily="18" charset="0"/>
                            <a:ea typeface="Cambria Math" panose="02040503050406030204" pitchFamily="18" charset="0"/>
                          </a:rPr>
                          <m:t>𝑑</m:t>
                        </m:r>
                        <m:r>
                          <a:rPr lang="en-US" b="0" i="1" smtClean="0">
                            <a:latin typeface="Cambria Math" panose="02040503050406030204" pitchFamily="18" charset="0"/>
                            <a:ea typeface="Cambria Math" panose="02040503050406030204" pitchFamily="18" charset="0"/>
                          </a:rPr>
                          <m:t>𝜑</m:t>
                        </m:r>
                        <m:r>
                          <a:rPr lang="en-US" b="0" i="1" smtClean="0">
                            <a:latin typeface="Cambria Math" panose="02040503050406030204" pitchFamily="18" charset="0"/>
                            <a:ea typeface="Cambria Math" panose="02040503050406030204" pitchFamily="18" charset="0"/>
                          </a:rPr>
                          <m:t>=1</m:t>
                        </m:r>
                      </m:e>
                    </m:nary>
                  </m:oMath>
                </a14:m>
                <a:endParaRPr lang="en-US" b="0" dirty="0" smtClean="0"/>
              </a:p>
              <a:p>
                <a:r>
                  <a:rPr lang="en-US" dirty="0" smtClean="0"/>
                  <a:t>Recall that negative exponents bring the term to the denominator </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508" b="-4592"/>
                </a:stretch>
              </a:blipFill>
            </p:spPr>
            <p:txBody>
              <a:bodyPr/>
              <a:lstStyle/>
              <a:p>
                <a:r>
                  <a:rPr lang="en-US">
                    <a:noFill/>
                  </a:rPr>
                  <a:t> </a:t>
                </a:r>
              </a:p>
            </p:txBody>
          </p:sp>
        </mc:Fallback>
      </mc:AlternateContent>
    </p:spTree>
    <p:extLst>
      <p:ext uri="{BB962C8B-B14F-4D97-AF65-F5344CB8AC3E}">
        <p14:creationId xmlns:p14="http://schemas.microsoft.com/office/powerpoint/2010/main" val="39770226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Solving the Rest of the Wavefunction Cont.</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14:m>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𝐴</m:t>
                        </m:r>
                      </m:e>
                      <m:sup>
                        <m:r>
                          <a:rPr lang="en-US" b="0" i="1" smtClean="0">
                            <a:latin typeface="Cambria Math" panose="02040503050406030204" pitchFamily="18" charset="0"/>
                          </a:rPr>
                          <m:t>2</m:t>
                        </m:r>
                      </m:sup>
                    </m:sSup>
                    <m:nary>
                      <m:naryPr>
                        <m:limLoc m:val="undOvr"/>
                        <m:ctrlPr>
                          <a:rPr lang="en-US" b="0" i="1" smtClean="0">
                            <a:latin typeface="Cambria Math" panose="02040503050406030204" pitchFamily="18" charset="0"/>
                          </a:rPr>
                        </m:ctrlPr>
                      </m:naryPr>
                      <m:sub>
                        <m:r>
                          <m:rPr>
                            <m:brk m:alnAt="24"/>
                          </m:rPr>
                          <a:rPr lang="en-US" b="0" i="1" smtClean="0">
                            <a:latin typeface="Cambria Math" panose="02040503050406030204" pitchFamily="18" charset="0"/>
                          </a:rPr>
                          <m:t>0</m:t>
                        </m:r>
                      </m:sub>
                      <m:sup>
                        <m:r>
                          <a:rPr lang="en-US" b="0" i="1" smtClean="0">
                            <a:latin typeface="Cambria Math" panose="02040503050406030204" pitchFamily="18" charset="0"/>
                          </a:rPr>
                          <m:t>2</m:t>
                        </m:r>
                        <m:r>
                          <a:rPr lang="en-US" i="1">
                            <a:latin typeface="Cambria Math" panose="02040503050406030204" pitchFamily="18" charset="0"/>
                            <a:ea typeface="Cambria Math" panose="02040503050406030204" pitchFamily="18" charset="0"/>
                          </a:rPr>
                          <m:t>𝜋</m:t>
                        </m:r>
                      </m:sup>
                      <m:e>
                        <m:sSup>
                          <m:sSupPr>
                            <m:ctrlPr>
                              <a:rPr lang="en-US" b="0" i="1" smtClean="0">
                                <a:latin typeface="Cambria Math" panose="02040503050406030204" pitchFamily="18" charset="0"/>
                              </a:rPr>
                            </m:ctrlPr>
                          </m:sSupPr>
                          <m:e>
                            <m:r>
                              <a:rPr lang="en-US" b="0" i="1" smtClean="0">
                                <a:latin typeface="Cambria Math" panose="02040503050406030204" pitchFamily="18" charset="0"/>
                              </a:rPr>
                              <m:t>𝑒</m:t>
                            </m:r>
                          </m:e>
                          <m:sup>
                            <m:r>
                              <a:rPr lang="en-US" b="0" i="1" smtClean="0">
                                <a:latin typeface="Cambria Math" panose="02040503050406030204" pitchFamily="18" charset="0"/>
                              </a:rPr>
                              <m:t>𝑖𝑛</m:t>
                            </m:r>
                            <m:r>
                              <a:rPr lang="en-US" b="0" i="1" smtClean="0">
                                <a:latin typeface="Cambria Math" panose="02040503050406030204" pitchFamily="18" charset="0"/>
                                <a:ea typeface="Cambria Math" panose="02040503050406030204" pitchFamily="18" charset="0"/>
                              </a:rPr>
                              <m:t>𝜑</m:t>
                            </m:r>
                          </m:sup>
                        </m:sSup>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1</m:t>
                            </m:r>
                          </m:num>
                          <m:den>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𝑒</m:t>
                                </m:r>
                              </m:e>
                              <m:sup>
                                <m:r>
                                  <a:rPr lang="en-US" b="0" i="1" smtClean="0">
                                    <a:latin typeface="Cambria Math" panose="02040503050406030204" pitchFamily="18" charset="0"/>
                                    <a:ea typeface="Cambria Math" panose="02040503050406030204" pitchFamily="18" charset="0"/>
                                  </a:rPr>
                                  <m:t>𝑖𝑛</m:t>
                                </m:r>
                                <m:r>
                                  <a:rPr lang="en-US" b="0" i="1" smtClean="0">
                                    <a:latin typeface="Cambria Math" panose="02040503050406030204" pitchFamily="18" charset="0"/>
                                    <a:ea typeface="Cambria Math" panose="02040503050406030204" pitchFamily="18" charset="0"/>
                                  </a:rPr>
                                  <m:t>𝜑</m:t>
                                </m:r>
                              </m:sup>
                            </m:sSup>
                          </m:den>
                        </m:f>
                        <m:r>
                          <a:rPr lang="en-US" b="0" i="1" smtClean="0">
                            <a:latin typeface="Cambria Math" panose="02040503050406030204" pitchFamily="18" charset="0"/>
                            <a:ea typeface="Cambria Math" panose="02040503050406030204" pitchFamily="18" charset="0"/>
                          </a:rPr>
                          <m:t>𝑑</m:t>
                        </m:r>
                        <m:r>
                          <a:rPr lang="en-US" b="0" i="1" smtClean="0">
                            <a:latin typeface="Cambria Math" panose="02040503050406030204" pitchFamily="18" charset="0"/>
                            <a:ea typeface="Cambria Math" panose="02040503050406030204" pitchFamily="18" charset="0"/>
                          </a:rPr>
                          <m:t>𝜑</m:t>
                        </m:r>
                        <m:r>
                          <a:rPr lang="en-US" b="0" i="1" smtClean="0">
                            <a:latin typeface="Cambria Math" panose="02040503050406030204" pitchFamily="18" charset="0"/>
                            <a:ea typeface="Cambria Math" panose="02040503050406030204" pitchFamily="18" charset="0"/>
                          </a:rPr>
                          <m:t>=1</m:t>
                        </m:r>
                      </m:e>
                    </m:nary>
                  </m:oMath>
                </a14:m>
                <a:endParaRPr lang="en-US" b="0" dirty="0" smtClean="0">
                  <a:ea typeface="Cambria Math" panose="02040503050406030204" pitchFamily="18" charset="0"/>
                </a:endParaRPr>
              </a:p>
              <a:p>
                <a14:m>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𝐴</m:t>
                        </m:r>
                      </m:e>
                      <m:sup>
                        <m:r>
                          <a:rPr lang="en-US" b="0" i="1" smtClean="0">
                            <a:latin typeface="Cambria Math" panose="02040503050406030204" pitchFamily="18" charset="0"/>
                          </a:rPr>
                          <m:t>2</m:t>
                        </m:r>
                      </m:sup>
                    </m:sSup>
                    <m:nary>
                      <m:naryPr>
                        <m:limLoc m:val="undOvr"/>
                        <m:ctrlPr>
                          <a:rPr lang="en-US" b="0" i="1" smtClean="0">
                            <a:latin typeface="Cambria Math" panose="02040503050406030204" pitchFamily="18" charset="0"/>
                          </a:rPr>
                        </m:ctrlPr>
                      </m:naryPr>
                      <m:sub>
                        <m:r>
                          <m:rPr>
                            <m:brk m:alnAt="24"/>
                          </m:rPr>
                          <a:rPr lang="en-US" b="0" i="1" smtClean="0">
                            <a:latin typeface="Cambria Math" panose="02040503050406030204" pitchFamily="18" charset="0"/>
                          </a:rPr>
                          <m:t>0</m:t>
                        </m:r>
                      </m:sub>
                      <m:sup>
                        <m:r>
                          <a:rPr lang="en-US" b="0" i="1" smtClean="0">
                            <a:latin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𝜋</m:t>
                        </m:r>
                      </m:sup>
                      <m:e>
                        <m:r>
                          <a:rPr lang="en-US" b="0" i="1" smtClean="0">
                            <a:latin typeface="Cambria Math" panose="02040503050406030204" pitchFamily="18" charset="0"/>
                          </a:rPr>
                          <m:t>𝑑</m:t>
                        </m:r>
                        <m:r>
                          <a:rPr lang="en-US" b="0" i="1" smtClean="0">
                            <a:latin typeface="Cambria Math" panose="02040503050406030204" pitchFamily="18" charset="0"/>
                            <a:ea typeface="Cambria Math" panose="02040503050406030204" pitchFamily="18" charset="0"/>
                          </a:rPr>
                          <m:t>𝜑</m:t>
                        </m:r>
                        <m:r>
                          <a:rPr lang="en-US" b="0" i="1" smtClean="0">
                            <a:latin typeface="Cambria Math" panose="02040503050406030204" pitchFamily="18" charset="0"/>
                            <a:ea typeface="Cambria Math" panose="02040503050406030204" pitchFamily="18" charset="0"/>
                          </a:rPr>
                          <m:t>=1</m:t>
                        </m:r>
                      </m:e>
                    </m:nary>
                  </m:oMath>
                </a14:m>
                <a:endParaRPr lang="en-US" b="0" dirty="0" smtClean="0"/>
              </a:p>
              <a:p>
                <a14:m>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𝐴</m:t>
                        </m:r>
                      </m:e>
                      <m:sup>
                        <m:r>
                          <a:rPr lang="en-US" b="0" i="1" smtClean="0">
                            <a:latin typeface="Cambria Math" panose="02040503050406030204" pitchFamily="18" charset="0"/>
                          </a:rPr>
                          <m:t>2</m:t>
                        </m:r>
                      </m:sup>
                    </m:sSup>
                    <m:r>
                      <a:rPr lang="en-US" b="0" i="1" smtClean="0">
                        <a:latin typeface="Cambria Math" panose="02040503050406030204" pitchFamily="18" charset="0"/>
                      </a:rPr>
                      <m:t>∗</m:t>
                    </m:r>
                    <m:d>
                      <m:dPr>
                        <m:ctrlPr>
                          <a:rPr lang="en-US" b="0" i="1" smtClean="0">
                            <a:latin typeface="Cambria Math" panose="02040503050406030204" pitchFamily="18" charset="0"/>
                          </a:rPr>
                        </m:ctrlPr>
                      </m:dPr>
                      <m:e>
                        <m:r>
                          <a:rPr lang="en-US" b="0" i="1" smtClean="0">
                            <a:latin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𝜋</m:t>
                        </m:r>
                      </m:e>
                    </m:d>
                    <m:r>
                      <a:rPr lang="en-US" b="0" i="1" smtClean="0">
                        <a:latin typeface="Cambria Math" panose="02040503050406030204" pitchFamily="18" charset="0"/>
                        <a:ea typeface="Cambria Math" panose="02040503050406030204" pitchFamily="18" charset="0"/>
                      </a:rPr>
                      <m:t>=1</m:t>
                    </m:r>
                  </m:oMath>
                </a14:m>
                <a:endParaRPr lang="en-US" dirty="0" smtClean="0"/>
              </a:p>
              <a:p>
                <a14:m>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𝐴</m:t>
                        </m:r>
                      </m:e>
                      <m:sup>
                        <m:r>
                          <a:rPr lang="en-US" b="0" i="1" smtClean="0">
                            <a:latin typeface="Cambria Math" panose="02040503050406030204" pitchFamily="18" charset="0"/>
                          </a:rPr>
                          <m:t>2</m:t>
                        </m:r>
                      </m:sup>
                    </m:sSup>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𝜋</m:t>
                        </m:r>
                      </m:den>
                    </m:f>
                  </m:oMath>
                </a14:m>
                <a:endParaRPr lang="en-US" dirty="0" smtClean="0"/>
              </a:p>
              <a:p>
                <a14:m>
                  <m:oMath xmlns:m="http://schemas.openxmlformats.org/officeDocument/2006/math">
                    <m:r>
                      <a:rPr lang="en-US" b="0" i="1" smtClean="0">
                        <a:latin typeface="Cambria Math" panose="02040503050406030204" pitchFamily="18" charset="0"/>
                      </a:rPr>
                      <m:t>𝐴</m:t>
                    </m:r>
                    <m:r>
                      <a:rPr lang="en-US" b="0" i="1" smtClean="0">
                        <a:latin typeface="Cambria Math" panose="02040503050406030204" pitchFamily="18" charset="0"/>
                      </a:rPr>
                      <m:t>= </m:t>
                    </m:r>
                    <m:rad>
                      <m:radPr>
                        <m:degHide m:val="on"/>
                        <m:ctrlPr>
                          <a:rPr lang="en-US" b="0" i="1" smtClean="0">
                            <a:latin typeface="Cambria Math" panose="02040503050406030204" pitchFamily="18" charset="0"/>
                          </a:rPr>
                        </m:ctrlPr>
                      </m:radPr>
                      <m:deg/>
                      <m:e>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𝜋</m:t>
                            </m:r>
                          </m:den>
                        </m:f>
                      </m:e>
                    </m:rad>
                  </m:oMath>
                </a14:m>
                <a:endParaRPr lang="en-US" dirty="0" smtClean="0"/>
              </a:p>
              <a:p>
                <a:endParaRPr lang="en-US" dirty="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571"/>
                </a:stretch>
              </a:blipFill>
            </p:spPr>
            <p:txBody>
              <a:bodyPr/>
              <a:lstStyle/>
              <a:p>
                <a:r>
                  <a:rPr lang="en-US">
                    <a:noFill/>
                  </a:rPr>
                  <a:t> </a:t>
                </a:r>
              </a:p>
            </p:txBody>
          </p:sp>
        </mc:Fallback>
      </mc:AlternateContent>
    </p:spTree>
    <p:extLst>
      <p:ext uri="{BB962C8B-B14F-4D97-AF65-F5344CB8AC3E}">
        <p14:creationId xmlns:p14="http://schemas.microsoft.com/office/powerpoint/2010/main" val="24741905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Orthogonality </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So far we have the following information about our system:</a:t>
                </a:r>
              </a:p>
              <a:p>
                <a14:m>
                  <m:oMath xmlns:m="http://schemas.openxmlformats.org/officeDocument/2006/math">
                    <m:r>
                      <m:rPr>
                        <m:sty m:val="p"/>
                      </m:rPr>
                      <a:rPr lang="el-GR" i="1" smtClean="0">
                        <a:latin typeface="Cambria Math" panose="02040503050406030204" pitchFamily="18" charset="0"/>
                      </a:rPr>
                      <m:t>Ψ</m:t>
                    </m:r>
                    <m:r>
                      <a:rPr lang="en-US" b="0" i="1" smtClean="0">
                        <a:latin typeface="Cambria Math" panose="02040503050406030204" pitchFamily="18" charset="0"/>
                      </a:rPr>
                      <m:t>= </m:t>
                    </m:r>
                    <m:rad>
                      <m:radPr>
                        <m:degHide m:val="on"/>
                        <m:ctrlPr>
                          <a:rPr lang="en-US" b="0" i="1" smtClean="0">
                            <a:latin typeface="Cambria Math" panose="02040503050406030204" pitchFamily="18" charset="0"/>
                          </a:rPr>
                        </m:ctrlPr>
                      </m:radPr>
                      <m:deg/>
                      <m:e>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𝜋</m:t>
                            </m:r>
                          </m:den>
                        </m:f>
                      </m:e>
                    </m:rad>
                    <m:sSup>
                      <m:sSupPr>
                        <m:ctrlPr>
                          <a:rPr lang="en-US" b="0" i="1" smtClean="0">
                            <a:latin typeface="Cambria Math" panose="02040503050406030204" pitchFamily="18" charset="0"/>
                          </a:rPr>
                        </m:ctrlPr>
                      </m:sSupPr>
                      <m:e>
                        <m:r>
                          <a:rPr lang="en-US" b="0" i="1" smtClean="0">
                            <a:latin typeface="Cambria Math" panose="02040503050406030204" pitchFamily="18" charset="0"/>
                          </a:rPr>
                          <m:t>𝑒</m:t>
                        </m:r>
                      </m:e>
                      <m:sup>
                        <m:r>
                          <a:rPr lang="en-US" b="0" i="1" smtClean="0">
                            <a:latin typeface="Cambria Math" panose="02040503050406030204" pitchFamily="18" charset="0"/>
                          </a:rPr>
                          <m:t>𝑖𝑛</m:t>
                        </m:r>
                        <m:r>
                          <a:rPr lang="en-US" b="0" i="1" smtClean="0">
                            <a:latin typeface="Cambria Math" panose="02040503050406030204" pitchFamily="18" charset="0"/>
                            <a:ea typeface="Cambria Math" panose="02040503050406030204" pitchFamily="18" charset="0"/>
                          </a:rPr>
                          <m:t>𝜑</m:t>
                        </m:r>
                      </m:sup>
                    </m:sSup>
                  </m:oMath>
                </a14:m>
                <a:endParaRPr lang="en-US" dirty="0" smtClean="0"/>
              </a:p>
              <a:p>
                <a14:m>
                  <m:oMath xmlns:m="http://schemas.openxmlformats.org/officeDocument/2006/math">
                    <m:r>
                      <a:rPr lang="en-US" b="0" i="1" smtClean="0">
                        <a:effectLst/>
                        <a:latin typeface="Cambria Math" panose="02040503050406030204" pitchFamily="18" charset="0"/>
                      </a:rPr>
                      <m:t>𝐸</m:t>
                    </m:r>
                    <m:r>
                      <a:rPr lang="en-US" b="0" i="1" smtClean="0">
                        <a:effectLst/>
                        <a:latin typeface="Cambria Math" panose="02040503050406030204" pitchFamily="18" charset="0"/>
                      </a:rPr>
                      <m:t>=</m:t>
                    </m:r>
                    <m:f>
                      <m:fPr>
                        <m:ctrlPr>
                          <a:rPr lang="en-US" i="1" smtClean="0">
                            <a:effectLst/>
                            <a:latin typeface="Cambria Math" panose="02040503050406030204" pitchFamily="18" charset="0"/>
                          </a:rPr>
                        </m:ctrlPr>
                      </m:fPr>
                      <m:num>
                        <m:sSup>
                          <m:sSupPr>
                            <m:ctrlPr>
                              <a:rPr lang="en-US" i="1" smtClean="0">
                                <a:effectLst/>
                                <a:latin typeface="Cambria Math" panose="02040503050406030204" pitchFamily="18" charset="0"/>
                              </a:rPr>
                            </m:ctrlPr>
                          </m:sSupPr>
                          <m:e>
                            <m:r>
                              <a:rPr lang="en-US" b="0" i="1" smtClean="0">
                                <a:effectLst/>
                                <a:latin typeface="Cambria Math" panose="02040503050406030204" pitchFamily="18" charset="0"/>
                              </a:rPr>
                              <m:t>𝑛</m:t>
                            </m:r>
                          </m:e>
                          <m:sup>
                            <m:r>
                              <a:rPr lang="en-US" b="0" i="1" smtClean="0">
                                <a:effectLst/>
                                <a:latin typeface="Cambria Math" panose="02040503050406030204" pitchFamily="18" charset="0"/>
                              </a:rPr>
                              <m:t>2</m:t>
                            </m:r>
                          </m:sup>
                        </m:sSup>
                        <m:sSup>
                          <m:sSupPr>
                            <m:ctrlPr>
                              <a:rPr lang="en-US" i="1" smtClean="0">
                                <a:effectLst/>
                                <a:latin typeface="Cambria Math" panose="02040503050406030204" pitchFamily="18" charset="0"/>
                              </a:rPr>
                            </m:ctrlPr>
                          </m:sSupPr>
                          <m:e>
                            <m:r>
                              <a:rPr lang="en-US" b="0" i="1" smtClean="0">
                                <a:effectLst/>
                                <a:latin typeface="Cambria Math" panose="02040503050406030204" pitchFamily="18" charset="0"/>
                              </a:rPr>
                              <m:t>ħ</m:t>
                            </m:r>
                          </m:e>
                          <m:sup>
                            <m:r>
                              <a:rPr lang="en-US" b="0" i="1" smtClean="0">
                                <a:effectLst/>
                                <a:latin typeface="Cambria Math" panose="02040503050406030204" pitchFamily="18" charset="0"/>
                              </a:rPr>
                              <m:t>2</m:t>
                            </m:r>
                          </m:sup>
                        </m:sSup>
                      </m:num>
                      <m:den>
                        <m:r>
                          <a:rPr lang="en-US" b="0" i="1" smtClean="0">
                            <a:effectLst/>
                            <a:latin typeface="Cambria Math" panose="02040503050406030204" pitchFamily="18" charset="0"/>
                          </a:rPr>
                          <m:t>2</m:t>
                        </m:r>
                        <m:r>
                          <a:rPr lang="en-US" b="0" i="1" smtClean="0">
                            <a:effectLst/>
                            <a:latin typeface="Cambria Math" panose="02040503050406030204" pitchFamily="18" charset="0"/>
                          </a:rPr>
                          <m:t>𝐼</m:t>
                        </m:r>
                      </m:den>
                    </m:f>
                  </m:oMath>
                </a14:m>
                <a:endParaRPr lang="en-US" dirty="0" smtClean="0"/>
              </a:p>
              <a:p>
                <a:r>
                  <a:rPr lang="en-US" dirty="0" smtClean="0"/>
                  <a:t>But all </a:t>
                </a:r>
                <a:r>
                  <a:rPr lang="en-US" dirty="0" err="1" smtClean="0"/>
                  <a:t>wavefunctions</a:t>
                </a:r>
                <a:r>
                  <a:rPr lang="en-US" dirty="0" smtClean="0"/>
                  <a:t> need to be orthonormal, right now it is normalized, but is the wavefunction orthogonal?</a:t>
                </a:r>
              </a:p>
              <a:p>
                <a:endParaRPr lang="en-US" dirty="0" smtClean="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571" t="-1361"/>
                </a:stretch>
              </a:blipFill>
            </p:spPr>
            <p:txBody>
              <a:bodyPr/>
              <a:lstStyle/>
              <a:p>
                <a:r>
                  <a:rPr lang="en-US">
                    <a:noFill/>
                  </a:rPr>
                  <a:t> </a:t>
                </a:r>
              </a:p>
            </p:txBody>
          </p:sp>
        </mc:Fallback>
      </mc:AlternateContent>
    </p:spTree>
    <p:extLst>
      <p:ext uri="{BB962C8B-B14F-4D97-AF65-F5344CB8AC3E}">
        <p14:creationId xmlns:p14="http://schemas.microsoft.com/office/powerpoint/2010/main" val="14266718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Orthogonality Cont. </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410789"/>
                <a:ext cx="10515600" cy="4766174"/>
              </a:xfrm>
            </p:spPr>
            <p:txBody>
              <a:bodyPr>
                <a:normAutofit lnSpcReduction="10000"/>
              </a:bodyPr>
              <a:lstStyle/>
              <a:p>
                <a14:m>
                  <m:oMath xmlns:m="http://schemas.openxmlformats.org/officeDocument/2006/math">
                    <m:r>
                      <m:rPr>
                        <m:sty m:val="p"/>
                      </m:rPr>
                      <a:rPr lang="el-GR" i="1" smtClean="0">
                        <a:latin typeface="Cambria Math" panose="02040503050406030204" pitchFamily="18" charset="0"/>
                      </a:rPr>
                      <m:t>Ψ</m:t>
                    </m:r>
                    <m:r>
                      <a:rPr lang="en-US" b="0" i="1" smtClean="0">
                        <a:latin typeface="Cambria Math" panose="02040503050406030204" pitchFamily="18" charset="0"/>
                      </a:rPr>
                      <m:t>= </m:t>
                    </m:r>
                    <m:rad>
                      <m:radPr>
                        <m:degHide m:val="on"/>
                        <m:ctrlPr>
                          <a:rPr lang="en-US" b="0" i="1" smtClean="0">
                            <a:latin typeface="Cambria Math" panose="02040503050406030204" pitchFamily="18" charset="0"/>
                          </a:rPr>
                        </m:ctrlPr>
                      </m:radPr>
                      <m:deg/>
                      <m:e>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𝜋</m:t>
                            </m:r>
                          </m:den>
                        </m:f>
                      </m:e>
                    </m:rad>
                    <m:sSup>
                      <m:sSupPr>
                        <m:ctrlPr>
                          <a:rPr lang="en-US" b="0" i="1" smtClean="0">
                            <a:latin typeface="Cambria Math" panose="02040503050406030204" pitchFamily="18" charset="0"/>
                          </a:rPr>
                        </m:ctrlPr>
                      </m:sSupPr>
                      <m:e>
                        <m:r>
                          <a:rPr lang="en-US" b="0" i="1" smtClean="0">
                            <a:latin typeface="Cambria Math" panose="02040503050406030204" pitchFamily="18" charset="0"/>
                          </a:rPr>
                          <m:t>𝑒</m:t>
                        </m:r>
                      </m:e>
                      <m:sup>
                        <m:r>
                          <a:rPr lang="en-US" b="0" i="1" smtClean="0">
                            <a:latin typeface="Cambria Math" panose="02040503050406030204" pitchFamily="18" charset="0"/>
                          </a:rPr>
                          <m:t>𝑖𝑛</m:t>
                        </m:r>
                        <m:r>
                          <a:rPr lang="en-US" b="0" i="1" smtClean="0">
                            <a:latin typeface="Cambria Math" panose="02040503050406030204" pitchFamily="18" charset="0"/>
                            <a:ea typeface="Cambria Math" panose="02040503050406030204" pitchFamily="18" charset="0"/>
                          </a:rPr>
                          <m:t>𝜑</m:t>
                        </m:r>
                      </m:sup>
                    </m:sSup>
                  </m:oMath>
                </a14:m>
                <a:endParaRPr lang="en-US" dirty="0" smtClean="0"/>
              </a:p>
              <a:p>
                <a:r>
                  <a:rPr lang="en-US" dirty="0" smtClean="0"/>
                  <a:t>Let’s test n = 1 and n = 2</a:t>
                </a:r>
              </a:p>
              <a:p>
                <a14:m>
                  <m:oMath xmlns:m="http://schemas.openxmlformats.org/officeDocument/2006/math">
                    <m:nary>
                      <m:naryPr>
                        <m:limLoc m:val="undOvr"/>
                        <m:ctrlPr>
                          <a:rPr lang="en-US" i="1" smtClean="0">
                            <a:latin typeface="Cambria Math" panose="02040503050406030204" pitchFamily="18" charset="0"/>
                          </a:rPr>
                        </m:ctrlPr>
                      </m:naryPr>
                      <m:sub>
                        <m:r>
                          <m:rPr>
                            <m:brk m:alnAt="24"/>
                          </m:rPr>
                          <a:rPr lang="en-US" b="0" i="1" smtClean="0">
                            <a:latin typeface="Cambria Math" panose="02040503050406030204" pitchFamily="18" charset="0"/>
                          </a:rPr>
                          <m:t>0</m:t>
                        </m:r>
                      </m:sub>
                      <m:sup>
                        <m:r>
                          <a:rPr lang="en-US" b="0" i="1" smtClean="0">
                            <a:latin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𝜋</m:t>
                        </m:r>
                      </m:sup>
                      <m:e>
                        <m:rad>
                          <m:radPr>
                            <m:degHide m:val="on"/>
                            <m:ctrlPr>
                              <a:rPr lang="en-US" i="1" smtClean="0">
                                <a:latin typeface="Cambria Math" panose="02040503050406030204" pitchFamily="18" charset="0"/>
                              </a:rPr>
                            </m:ctrlPr>
                          </m:radPr>
                          <m:deg/>
                          <m:e>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𝜋</m:t>
                                </m:r>
                              </m:den>
                            </m:f>
                          </m:e>
                        </m:rad>
                      </m:e>
                    </m:nary>
                    <m:sSup>
                      <m:sSupPr>
                        <m:ctrlPr>
                          <a:rPr lang="en-US" b="0" i="1" smtClean="0">
                            <a:latin typeface="Cambria Math" panose="02040503050406030204" pitchFamily="18" charset="0"/>
                          </a:rPr>
                        </m:ctrlPr>
                      </m:sSupPr>
                      <m:e>
                        <m:r>
                          <a:rPr lang="en-US" b="0" i="1" smtClean="0">
                            <a:latin typeface="Cambria Math" panose="02040503050406030204" pitchFamily="18" charset="0"/>
                          </a:rPr>
                          <m:t>𝑒</m:t>
                        </m:r>
                      </m:e>
                      <m:sup>
                        <m:r>
                          <a:rPr lang="en-US" b="0" i="1" smtClean="0">
                            <a:latin typeface="Cambria Math" panose="02040503050406030204" pitchFamily="18" charset="0"/>
                          </a:rPr>
                          <m:t>𝑖</m:t>
                        </m:r>
                        <m:r>
                          <a:rPr lang="en-US" b="0" i="1" smtClean="0">
                            <a:latin typeface="Cambria Math" panose="02040503050406030204" pitchFamily="18" charset="0"/>
                            <a:ea typeface="Cambria Math" panose="02040503050406030204" pitchFamily="18" charset="0"/>
                          </a:rPr>
                          <m:t>𝜑</m:t>
                        </m:r>
                      </m:sup>
                    </m:sSup>
                    <m:r>
                      <a:rPr lang="en-US" b="0" i="1" smtClean="0">
                        <a:latin typeface="Cambria Math" panose="02040503050406030204" pitchFamily="18" charset="0"/>
                        <a:ea typeface="Cambria Math" panose="02040503050406030204" pitchFamily="18" charset="0"/>
                      </a:rPr>
                      <m:t>∗</m:t>
                    </m:r>
                    <m:rad>
                      <m:radPr>
                        <m:degHide m:val="on"/>
                        <m:ctrlPr>
                          <a:rPr lang="en-US" b="0" i="1" smtClean="0">
                            <a:latin typeface="Cambria Math" panose="02040503050406030204" pitchFamily="18" charset="0"/>
                            <a:ea typeface="Cambria Math" panose="02040503050406030204" pitchFamily="18" charset="0"/>
                          </a:rPr>
                        </m:ctrlPr>
                      </m:radPr>
                      <m:deg/>
                      <m:e>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1</m:t>
                            </m:r>
                          </m:num>
                          <m:den>
                            <m:r>
                              <a:rPr lang="en-US" b="0" i="1" smtClean="0">
                                <a:latin typeface="Cambria Math" panose="02040503050406030204" pitchFamily="18" charset="0"/>
                                <a:ea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𝜋</m:t>
                            </m:r>
                          </m:den>
                        </m:f>
                      </m:e>
                    </m:rad>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𝑒</m:t>
                        </m:r>
                      </m:e>
                      <m:sup>
                        <m:r>
                          <a:rPr lang="en-US" b="0" i="1" smtClean="0">
                            <a:latin typeface="Cambria Math" panose="02040503050406030204" pitchFamily="18" charset="0"/>
                            <a:ea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𝑖</m:t>
                        </m:r>
                        <m:r>
                          <a:rPr lang="en-US" b="0" i="1" smtClean="0">
                            <a:latin typeface="Cambria Math" panose="02040503050406030204" pitchFamily="18" charset="0"/>
                            <a:ea typeface="Cambria Math" panose="02040503050406030204" pitchFamily="18" charset="0"/>
                          </a:rPr>
                          <m:t>𝜑</m:t>
                        </m:r>
                      </m:sup>
                    </m:sSup>
                    <m:r>
                      <a:rPr lang="en-US" b="0" i="1" smtClean="0">
                        <a:latin typeface="Cambria Math" panose="02040503050406030204" pitchFamily="18" charset="0"/>
                        <a:ea typeface="Cambria Math" panose="02040503050406030204" pitchFamily="18" charset="0"/>
                      </a:rPr>
                      <m:t>𝑑</m:t>
                    </m:r>
                    <m:r>
                      <a:rPr lang="en-US" b="0" i="1" smtClean="0">
                        <a:latin typeface="Cambria Math" panose="02040503050406030204" pitchFamily="18" charset="0"/>
                        <a:ea typeface="Cambria Math" panose="02040503050406030204" pitchFamily="18" charset="0"/>
                      </a:rPr>
                      <m:t>𝜑</m:t>
                    </m:r>
                    <m:r>
                      <a:rPr lang="en-US" b="0" i="1" smtClean="0">
                        <a:latin typeface="Cambria Math" panose="02040503050406030204" pitchFamily="18" charset="0"/>
                        <a:ea typeface="Cambria Math" panose="02040503050406030204" pitchFamily="18" charset="0"/>
                      </a:rPr>
                      <m:t>=0</m:t>
                    </m:r>
                  </m:oMath>
                </a14:m>
                <a:endParaRPr lang="en-US" dirty="0" smtClean="0"/>
              </a:p>
              <a:p>
                <a14:m>
                  <m:oMath xmlns:m="http://schemas.openxmlformats.org/officeDocument/2006/math">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𝜋</m:t>
                        </m:r>
                      </m:den>
                    </m:f>
                    <m:nary>
                      <m:naryPr>
                        <m:limLoc m:val="undOvr"/>
                        <m:ctrlPr>
                          <a:rPr lang="en-US" b="0" i="1" smtClean="0">
                            <a:latin typeface="Cambria Math" panose="02040503050406030204" pitchFamily="18" charset="0"/>
                            <a:ea typeface="Cambria Math" panose="02040503050406030204" pitchFamily="18" charset="0"/>
                          </a:rPr>
                        </m:ctrlPr>
                      </m:naryPr>
                      <m:sub>
                        <m:r>
                          <m:rPr>
                            <m:brk m:alnAt="24"/>
                          </m:rPr>
                          <a:rPr lang="en-US" b="0" i="1" smtClean="0">
                            <a:latin typeface="Cambria Math" panose="02040503050406030204" pitchFamily="18" charset="0"/>
                            <a:ea typeface="Cambria Math" panose="02040503050406030204" pitchFamily="18" charset="0"/>
                          </a:rPr>
                          <m:t>0</m:t>
                        </m:r>
                      </m:sub>
                      <m:sup>
                        <m:r>
                          <a:rPr lang="en-US" b="0" i="1" smtClean="0">
                            <a:latin typeface="Cambria Math" panose="02040503050406030204" pitchFamily="18" charset="0"/>
                            <a:ea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𝜋</m:t>
                        </m:r>
                      </m:sup>
                      <m:e>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𝑒</m:t>
                            </m:r>
                          </m:e>
                          <m:sup>
                            <m:r>
                              <a:rPr lang="en-US" b="0" i="1" smtClean="0">
                                <a:latin typeface="Cambria Math" panose="02040503050406030204" pitchFamily="18" charset="0"/>
                                <a:ea typeface="Cambria Math" panose="02040503050406030204" pitchFamily="18" charset="0"/>
                              </a:rPr>
                              <m:t>𝑖</m:t>
                            </m:r>
                            <m:r>
                              <a:rPr lang="en-US" b="0" i="1" smtClean="0">
                                <a:latin typeface="Cambria Math" panose="02040503050406030204" pitchFamily="18" charset="0"/>
                                <a:ea typeface="Cambria Math" panose="02040503050406030204" pitchFamily="18" charset="0"/>
                              </a:rPr>
                              <m:t>𝜑</m:t>
                            </m:r>
                          </m:sup>
                        </m:sSup>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1</m:t>
                            </m:r>
                          </m:num>
                          <m:den>
                            <m:sSup>
                              <m:sSupPr>
                                <m:ctrlPr>
                                  <a:rPr lang="en-US" b="0" i="1" smtClean="0">
                                    <a:latin typeface="Cambria Math" panose="02040503050406030204" pitchFamily="18" charset="0"/>
                                    <a:ea typeface="Cambria Math" panose="02040503050406030204" pitchFamily="18" charset="0"/>
                                  </a:rPr>
                                </m:ctrlPr>
                              </m:sSupPr>
                              <m:e>
                                <m:d>
                                  <m:dPr>
                                    <m:ctrlPr>
                                      <a:rPr lang="en-US" b="0" i="1" smtClean="0">
                                        <a:latin typeface="Cambria Math" panose="02040503050406030204" pitchFamily="18" charset="0"/>
                                        <a:ea typeface="Cambria Math" panose="02040503050406030204" pitchFamily="18" charset="0"/>
                                      </a:rPr>
                                    </m:ctrlPr>
                                  </m:dPr>
                                  <m:e>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𝑒</m:t>
                                        </m:r>
                                      </m:e>
                                      <m:sup>
                                        <m:r>
                                          <a:rPr lang="en-US" b="0" i="1" smtClean="0">
                                            <a:latin typeface="Cambria Math" panose="02040503050406030204" pitchFamily="18" charset="0"/>
                                            <a:ea typeface="Cambria Math" panose="02040503050406030204" pitchFamily="18" charset="0"/>
                                          </a:rPr>
                                          <m:t>𝑖</m:t>
                                        </m:r>
                                        <m:r>
                                          <a:rPr lang="en-US" b="0" i="1" smtClean="0">
                                            <a:latin typeface="Cambria Math" panose="02040503050406030204" pitchFamily="18" charset="0"/>
                                            <a:ea typeface="Cambria Math" panose="02040503050406030204" pitchFamily="18" charset="0"/>
                                          </a:rPr>
                                          <m:t>𝜑</m:t>
                                        </m:r>
                                      </m:sup>
                                    </m:sSup>
                                  </m:e>
                                </m:d>
                              </m:e>
                              <m:sup>
                                <m:r>
                                  <a:rPr lang="en-US" b="0" i="1" smtClean="0">
                                    <a:latin typeface="Cambria Math" panose="02040503050406030204" pitchFamily="18" charset="0"/>
                                    <a:ea typeface="Cambria Math" panose="02040503050406030204" pitchFamily="18" charset="0"/>
                                  </a:rPr>
                                  <m:t>2</m:t>
                                </m:r>
                              </m:sup>
                            </m:sSup>
                          </m:den>
                        </m:f>
                        <m:r>
                          <a:rPr lang="en-US" b="0" i="1" smtClean="0">
                            <a:latin typeface="Cambria Math" panose="02040503050406030204" pitchFamily="18" charset="0"/>
                            <a:ea typeface="Cambria Math" panose="02040503050406030204" pitchFamily="18" charset="0"/>
                          </a:rPr>
                          <m:t>𝑑</m:t>
                        </m:r>
                        <m:r>
                          <a:rPr lang="en-US" b="0" i="1" smtClean="0">
                            <a:latin typeface="Cambria Math" panose="02040503050406030204" pitchFamily="18" charset="0"/>
                            <a:ea typeface="Cambria Math" panose="02040503050406030204" pitchFamily="18" charset="0"/>
                          </a:rPr>
                          <m:t>𝜑</m:t>
                        </m:r>
                        <m:r>
                          <a:rPr lang="en-US" b="0" i="1" smtClean="0">
                            <a:latin typeface="Cambria Math" panose="02040503050406030204" pitchFamily="18" charset="0"/>
                            <a:ea typeface="Cambria Math" panose="02040503050406030204" pitchFamily="18" charset="0"/>
                          </a:rPr>
                          <m:t>=0</m:t>
                        </m:r>
                      </m:e>
                    </m:nary>
                  </m:oMath>
                </a14:m>
                <a:endParaRPr lang="en-US" b="0" dirty="0" smtClean="0">
                  <a:ea typeface="Cambria Math" panose="02040503050406030204" pitchFamily="18" charset="0"/>
                </a:endParaRPr>
              </a:p>
              <a:p>
                <a14:m>
                  <m:oMath xmlns:m="http://schemas.openxmlformats.org/officeDocument/2006/math">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𝜋</m:t>
                        </m:r>
                      </m:den>
                    </m:f>
                    <m:nary>
                      <m:naryPr>
                        <m:limLoc m:val="undOvr"/>
                        <m:ctrlPr>
                          <a:rPr lang="en-US" b="0" i="1" smtClean="0">
                            <a:latin typeface="Cambria Math" panose="02040503050406030204" pitchFamily="18" charset="0"/>
                            <a:ea typeface="Cambria Math" panose="02040503050406030204" pitchFamily="18" charset="0"/>
                          </a:rPr>
                        </m:ctrlPr>
                      </m:naryPr>
                      <m:sub>
                        <m:r>
                          <m:rPr>
                            <m:brk m:alnAt="24"/>
                          </m:rPr>
                          <a:rPr lang="en-US" b="0" i="1" smtClean="0">
                            <a:latin typeface="Cambria Math" panose="02040503050406030204" pitchFamily="18" charset="0"/>
                            <a:ea typeface="Cambria Math" panose="02040503050406030204" pitchFamily="18" charset="0"/>
                          </a:rPr>
                          <m:t>0</m:t>
                        </m:r>
                      </m:sub>
                      <m:sup>
                        <m:r>
                          <a:rPr lang="en-US" b="0" i="1" smtClean="0">
                            <a:latin typeface="Cambria Math" panose="02040503050406030204" pitchFamily="18" charset="0"/>
                            <a:ea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𝜋</m:t>
                        </m:r>
                      </m:sup>
                      <m:e>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𝑒</m:t>
                            </m:r>
                          </m:e>
                          <m:sup>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𝑖</m:t>
                            </m:r>
                            <m:r>
                              <a:rPr lang="en-US" b="0" i="1" smtClean="0">
                                <a:latin typeface="Cambria Math" panose="02040503050406030204" pitchFamily="18" charset="0"/>
                                <a:ea typeface="Cambria Math" panose="02040503050406030204" pitchFamily="18" charset="0"/>
                              </a:rPr>
                              <m:t>𝜑</m:t>
                            </m:r>
                          </m:sup>
                        </m:sSup>
                        <m:r>
                          <a:rPr lang="en-US" b="0" i="1" smtClean="0">
                            <a:latin typeface="Cambria Math" panose="02040503050406030204" pitchFamily="18" charset="0"/>
                            <a:ea typeface="Cambria Math" panose="02040503050406030204" pitchFamily="18" charset="0"/>
                          </a:rPr>
                          <m:t>𝑑</m:t>
                        </m:r>
                        <m:r>
                          <a:rPr lang="en-US" b="0" i="1" smtClean="0">
                            <a:latin typeface="Cambria Math" panose="02040503050406030204" pitchFamily="18" charset="0"/>
                            <a:ea typeface="Cambria Math" panose="02040503050406030204" pitchFamily="18" charset="0"/>
                          </a:rPr>
                          <m:t>𝜑</m:t>
                        </m:r>
                      </m:e>
                    </m:nary>
                    <m:r>
                      <a:rPr lang="en-US" b="0" i="1" smtClean="0">
                        <a:latin typeface="Cambria Math" panose="02040503050406030204" pitchFamily="18" charset="0"/>
                        <a:ea typeface="Cambria Math" panose="02040503050406030204" pitchFamily="18" charset="0"/>
                      </a:rPr>
                      <m:t>=0</m:t>
                    </m:r>
                  </m:oMath>
                </a14:m>
                <a:endParaRPr lang="en-US" dirty="0" smtClean="0"/>
              </a:p>
              <a:p>
                <a14:m>
                  <m:oMath xmlns:m="http://schemas.openxmlformats.org/officeDocument/2006/math">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𝜋</m:t>
                        </m:r>
                      </m:den>
                    </m:f>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1</m:t>
                            </m:r>
                          </m:num>
                          <m:den>
                            <m:r>
                              <a:rPr lang="en-US" b="0" i="1" smtClean="0">
                                <a:latin typeface="Cambria Math" panose="02040503050406030204" pitchFamily="18" charset="0"/>
                                <a:ea typeface="Cambria Math" panose="02040503050406030204" pitchFamily="18" charset="0"/>
                              </a:rPr>
                              <m:t>𝑖</m:t>
                            </m:r>
                          </m:den>
                        </m:f>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𝑒</m:t>
                            </m:r>
                          </m:e>
                          <m:sup>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𝑖</m:t>
                            </m:r>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𝜋</m:t>
                                </m:r>
                              </m:e>
                            </m:d>
                          </m:sup>
                        </m:sSup>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1</m:t>
                            </m:r>
                          </m:num>
                          <m:den>
                            <m:r>
                              <a:rPr lang="en-US" b="0" i="1" smtClean="0">
                                <a:latin typeface="Cambria Math" panose="02040503050406030204" pitchFamily="18" charset="0"/>
                                <a:ea typeface="Cambria Math" panose="02040503050406030204" pitchFamily="18" charset="0"/>
                              </a:rPr>
                              <m:t>𝑖</m:t>
                            </m:r>
                          </m:den>
                        </m:f>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𝑒</m:t>
                            </m:r>
                          </m:e>
                          <m:sup>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𝑖</m:t>
                            </m:r>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0</m:t>
                                </m:r>
                              </m:e>
                            </m:d>
                          </m:sup>
                        </m:sSup>
                      </m:e>
                    </m:d>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1</m:t>
                        </m:r>
                      </m:num>
                      <m:den>
                        <m:r>
                          <a:rPr lang="en-US" b="0" i="1" smtClean="0">
                            <a:latin typeface="Cambria Math" panose="02040503050406030204" pitchFamily="18" charset="0"/>
                            <a:ea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𝜋</m:t>
                        </m:r>
                      </m:den>
                    </m:f>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1</m:t>
                        </m:r>
                      </m:num>
                      <m:den>
                        <m:r>
                          <a:rPr lang="en-US" b="0" i="1" smtClean="0">
                            <a:latin typeface="Cambria Math" panose="02040503050406030204" pitchFamily="18" charset="0"/>
                            <a:ea typeface="Cambria Math" panose="02040503050406030204" pitchFamily="18" charset="0"/>
                          </a:rPr>
                          <m:t>𝑖</m:t>
                        </m:r>
                      </m:den>
                    </m:f>
                    <m:d>
                      <m:dPr>
                        <m:ctrlPr>
                          <a:rPr lang="en-US" b="0" i="1" smtClean="0">
                            <a:latin typeface="Cambria Math" panose="02040503050406030204" pitchFamily="18" charset="0"/>
                            <a:ea typeface="Cambria Math" panose="02040503050406030204" pitchFamily="18" charset="0"/>
                          </a:rPr>
                        </m:ctrlPr>
                      </m:dPr>
                      <m:e>
                        <m:func>
                          <m:funcPr>
                            <m:ctrlPr>
                              <a:rPr lang="en-US" b="0" i="1" smtClean="0">
                                <a:latin typeface="Cambria Math" panose="02040503050406030204" pitchFamily="18" charset="0"/>
                                <a:ea typeface="Cambria Math" panose="02040503050406030204" pitchFamily="18" charset="0"/>
                              </a:rPr>
                            </m:ctrlPr>
                          </m:funcPr>
                          <m:fName>
                            <m:r>
                              <m:rPr>
                                <m:sty m:val="p"/>
                              </m:rPr>
                              <a:rPr lang="en-US" b="0" i="0" smtClean="0">
                                <a:latin typeface="Cambria Math" panose="02040503050406030204" pitchFamily="18" charset="0"/>
                                <a:ea typeface="Cambria Math" panose="02040503050406030204" pitchFamily="18" charset="0"/>
                              </a:rPr>
                              <m:t>cos</m:t>
                            </m:r>
                          </m:fName>
                          <m:e>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𝜋</m:t>
                                </m:r>
                              </m:e>
                            </m:d>
                          </m:e>
                        </m:func>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𝑖𝑠𝑖𝑛</m:t>
                        </m:r>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𝜋</m:t>
                            </m:r>
                          </m:e>
                        </m:d>
                      </m:e>
                    </m:d>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1</m:t>
                        </m:r>
                      </m:num>
                      <m:den>
                        <m:r>
                          <a:rPr lang="en-US" b="0" i="1" smtClean="0">
                            <a:latin typeface="Cambria Math" panose="02040503050406030204" pitchFamily="18" charset="0"/>
                            <a:ea typeface="Cambria Math" panose="02040503050406030204" pitchFamily="18" charset="0"/>
                          </a:rPr>
                          <m:t>𝑖</m:t>
                        </m:r>
                      </m:den>
                    </m:f>
                    <m:d>
                      <m:dPr>
                        <m:ctrlPr>
                          <a:rPr lang="en-US" b="0" i="1" smtClean="0">
                            <a:latin typeface="Cambria Math" panose="02040503050406030204" pitchFamily="18" charset="0"/>
                            <a:ea typeface="Cambria Math" panose="02040503050406030204" pitchFamily="18" charset="0"/>
                          </a:rPr>
                        </m:ctrlPr>
                      </m:dPr>
                      <m:e>
                        <m:func>
                          <m:funcPr>
                            <m:ctrlPr>
                              <a:rPr lang="en-US" b="0" i="1" smtClean="0">
                                <a:latin typeface="Cambria Math" panose="02040503050406030204" pitchFamily="18" charset="0"/>
                                <a:ea typeface="Cambria Math" panose="02040503050406030204" pitchFamily="18" charset="0"/>
                              </a:rPr>
                            </m:ctrlPr>
                          </m:funcPr>
                          <m:fName>
                            <m:r>
                              <m:rPr>
                                <m:sty m:val="p"/>
                              </m:rPr>
                              <a:rPr lang="en-US" b="0" i="0" smtClean="0">
                                <a:latin typeface="Cambria Math" panose="02040503050406030204" pitchFamily="18" charset="0"/>
                                <a:ea typeface="Cambria Math" panose="02040503050406030204" pitchFamily="18" charset="0"/>
                              </a:rPr>
                              <m:t>cos</m:t>
                            </m:r>
                          </m:fName>
                          <m:e>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0</m:t>
                                </m:r>
                              </m:e>
                            </m:d>
                          </m:e>
                        </m:func>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𝑖𝑠𝑖𝑛</m:t>
                        </m:r>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0</m:t>
                            </m:r>
                          </m:e>
                        </m:d>
                      </m:e>
                    </m:d>
                  </m:oMath>
                </a14:m>
                <a:endParaRPr lang="en-US" b="0" dirty="0" smtClean="0">
                  <a:ea typeface="Cambria Math" panose="02040503050406030204" pitchFamily="18" charset="0"/>
                </a:endParaRPr>
              </a:p>
              <a:p>
                <a14:m>
                  <m:oMath xmlns:m="http://schemas.openxmlformats.org/officeDocument/2006/math">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1</m:t>
                        </m:r>
                      </m:num>
                      <m:den>
                        <m:r>
                          <a:rPr lang="en-US" b="0" i="1" smtClean="0">
                            <a:latin typeface="Cambria Math" panose="02040503050406030204" pitchFamily="18" charset="0"/>
                            <a:ea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𝜋</m:t>
                        </m:r>
                      </m:den>
                    </m:f>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1</m:t>
                            </m:r>
                          </m:num>
                          <m:den>
                            <m:r>
                              <a:rPr lang="en-US" b="0" i="1" smtClean="0">
                                <a:latin typeface="Cambria Math" panose="02040503050406030204" pitchFamily="18" charset="0"/>
                                <a:ea typeface="Cambria Math" panose="02040503050406030204" pitchFamily="18" charset="0"/>
                              </a:rPr>
                              <m:t>𝑖</m:t>
                            </m:r>
                          </m:den>
                        </m:f>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1+0</m:t>
                            </m:r>
                          </m:e>
                        </m:d>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1</m:t>
                            </m:r>
                          </m:num>
                          <m:den>
                            <m:r>
                              <a:rPr lang="en-US" b="0" i="1" smtClean="0">
                                <a:latin typeface="Cambria Math" panose="02040503050406030204" pitchFamily="18" charset="0"/>
                                <a:ea typeface="Cambria Math" panose="02040503050406030204" pitchFamily="18" charset="0"/>
                              </a:rPr>
                              <m:t>𝑖</m:t>
                            </m:r>
                          </m:den>
                        </m:f>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1+0</m:t>
                            </m:r>
                          </m:e>
                        </m:d>
                      </m:e>
                    </m:d>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1</m:t>
                        </m:r>
                      </m:num>
                      <m:den>
                        <m:r>
                          <a:rPr lang="en-US" b="0" i="1" smtClean="0">
                            <a:latin typeface="Cambria Math" panose="02040503050406030204" pitchFamily="18" charset="0"/>
                            <a:ea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𝜋</m:t>
                        </m:r>
                      </m:den>
                    </m:f>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1</m:t>
                            </m:r>
                          </m:num>
                          <m:den>
                            <m:r>
                              <a:rPr lang="en-US" b="0" i="1" smtClean="0">
                                <a:latin typeface="Cambria Math" panose="02040503050406030204" pitchFamily="18" charset="0"/>
                                <a:ea typeface="Cambria Math" panose="02040503050406030204" pitchFamily="18" charset="0"/>
                              </a:rPr>
                              <m:t>𝑖</m:t>
                            </m:r>
                          </m:den>
                        </m:f>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1</m:t>
                            </m:r>
                          </m:num>
                          <m:den>
                            <m:r>
                              <a:rPr lang="en-US" b="0" i="1" smtClean="0">
                                <a:latin typeface="Cambria Math" panose="02040503050406030204" pitchFamily="18" charset="0"/>
                                <a:ea typeface="Cambria Math" panose="02040503050406030204" pitchFamily="18" charset="0"/>
                              </a:rPr>
                              <m:t>𝑖</m:t>
                            </m:r>
                          </m:den>
                        </m:f>
                      </m:e>
                    </m:d>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1</m:t>
                        </m:r>
                      </m:num>
                      <m:den>
                        <m:r>
                          <a:rPr lang="en-US" b="0" i="1" smtClean="0">
                            <a:latin typeface="Cambria Math" panose="02040503050406030204" pitchFamily="18" charset="0"/>
                            <a:ea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𝜋</m:t>
                        </m:r>
                      </m:den>
                    </m:f>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0</m:t>
                        </m:r>
                      </m:e>
                    </m:d>
                    <m:r>
                      <a:rPr lang="en-US" b="0" i="1" smtClean="0">
                        <a:latin typeface="Cambria Math" panose="02040503050406030204" pitchFamily="18" charset="0"/>
                        <a:ea typeface="Cambria Math" panose="02040503050406030204" pitchFamily="18" charset="0"/>
                      </a:rPr>
                      <m:t>=0=0 </m:t>
                    </m:r>
                  </m:oMath>
                </a14:m>
                <a:endParaRPr lang="en-US" b="0" dirty="0" smtClean="0">
                  <a:ea typeface="Cambria Math" panose="02040503050406030204" pitchFamily="18" charset="0"/>
                </a:endParaRPr>
              </a:p>
              <a:p>
                <a:r>
                  <a:rPr lang="en-US" dirty="0" smtClean="0">
                    <a:ea typeface="Cambria Math" panose="02040503050406030204" pitchFamily="18" charset="0"/>
                  </a:rPr>
                  <a:t>Therefore the wavefunction is orthogonal </a:t>
                </a:r>
                <a:endParaRPr lang="en-US" b="0" dirty="0" smtClean="0">
                  <a:ea typeface="Cambria Math" panose="02040503050406030204" pitchFamily="18" charset="0"/>
                </a:endParaRP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410789"/>
                <a:ext cx="10515600" cy="4766174"/>
              </a:xfrm>
              <a:blipFill>
                <a:blip r:embed="rId2"/>
                <a:stretch>
                  <a:fillRect l="-522" b="-639"/>
                </a:stretch>
              </a:blipFill>
            </p:spPr>
            <p:txBody>
              <a:bodyPr/>
              <a:lstStyle/>
              <a:p>
                <a:r>
                  <a:rPr lang="en-US">
                    <a:noFill/>
                  </a:rPr>
                  <a:t> </a:t>
                </a:r>
              </a:p>
            </p:txBody>
          </p:sp>
        </mc:Fallback>
      </mc:AlternateContent>
    </p:spTree>
    <p:extLst>
      <p:ext uri="{BB962C8B-B14F-4D97-AF65-F5344CB8AC3E}">
        <p14:creationId xmlns:p14="http://schemas.microsoft.com/office/powerpoint/2010/main" val="18994652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Equations to Know for Particle on a Circular Wire</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14:m>
                  <m:oMath xmlns:m="http://schemas.openxmlformats.org/officeDocument/2006/math">
                    <m:r>
                      <a:rPr lang="el-GR" b="1" i="1" smtClean="0">
                        <a:effectLst>
                          <a:outerShdw blurRad="38100" dist="38100" dir="2700000" algn="tl">
                            <a:srgbClr val="000000">
                              <a:alpha val="43137"/>
                            </a:srgbClr>
                          </a:outerShdw>
                        </a:effectLst>
                        <a:latin typeface="Cambria Math" panose="02040503050406030204" pitchFamily="18" charset="0"/>
                      </a:rPr>
                      <m:t>𝜳</m:t>
                    </m:r>
                    <m:r>
                      <a:rPr lang="en-US" b="1" i="1" smtClean="0">
                        <a:effectLst>
                          <a:outerShdw blurRad="38100" dist="38100" dir="2700000" algn="tl">
                            <a:srgbClr val="000000">
                              <a:alpha val="43137"/>
                            </a:srgbClr>
                          </a:outerShdw>
                        </a:effectLst>
                        <a:latin typeface="Cambria Math" panose="02040503050406030204" pitchFamily="18" charset="0"/>
                      </a:rPr>
                      <m:t>= </m:t>
                    </m:r>
                    <m:rad>
                      <m:radPr>
                        <m:degHide m:val="on"/>
                        <m:ctrlPr>
                          <a:rPr lang="en-US" b="1" i="1" smtClean="0">
                            <a:effectLst>
                              <a:outerShdw blurRad="38100" dist="38100" dir="2700000" algn="tl">
                                <a:srgbClr val="000000">
                                  <a:alpha val="43137"/>
                                </a:srgbClr>
                              </a:outerShdw>
                            </a:effectLst>
                            <a:latin typeface="Cambria Math" panose="02040503050406030204" pitchFamily="18" charset="0"/>
                          </a:rPr>
                        </m:ctrlPr>
                      </m:radPr>
                      <m:deg/>
                      <m:e>
                        <m:f>
                          <m:fPr>
                            <m:ctrlPr>
                              <a:rPr lang="en-US" b="1" i="1" smtClean="0">
                                <a:effectLst>
                                  <a:outerShdw blurRad="38100" dist="38100" dir="2700000" algn="tl">
                                    <a:srgbClr val="000000">
                                      <a:alpha val="43137"/>
                                    </a:srgbClr>
                                  </a:outerShdw>
                                </a:effectLst>
                                <a:latin typeface="Cambria Math" panose="02040503050406030204" pitchFamily="18" charset="0"/>
                              </a:rPr>
                            </m:ctrlPr>
                          </m:fPr>
                          <m:num>
                            <m:r>
                              <a:rPr lang="en-US" b="1" i="1" smtClean="0">
                                <a:effectLst>
                                  <a:outerShdw blurRad="38100" dist="38100" dir="2700000" algn="tl">
                                    <a:srgbClr val="000000">
                                      <a:alpha val="43137"/>
                                    </a:srgbClr>
                                  </a:outerShdw>
                                </a:effectLst>
                                <a:latin typeface="Cambria Math" panose="02040503050406030204" pitchFamily="18" charset="0"/>
                              </a:rPr>
                              <m:t>𝟏</m:t>
                            </m:r>
                          </m:num>
                          <m:den>
                            <m:r>
                              <a:rPr lang="en-US" b="1" i="1" smtClean="0">
                                <a:effectLst>
                                  <a:outerShdw blurRad="38100" dist="38100" dir="2700000" algn="tl">
                                    <a:srgbClr val="000000">
                                      <a:alpha val="43137"/>
                                    </a:srgbClr>
                                  </a:outerShdw>
                                </a:effectLst>
                                <a:latin typeface="Cambria Math" panose="02040503050406030204" pitchFamily="18" charset="0"/>
                              </a:rPr>
                              <m:t>𝟐</m:t>
                            </m:r>
                            <m:r>
                              <a:rPr lang="en-US"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𝝅</m:t>
                            </m:r>
                          </m:den>
                        </m:f>
                      </m:e>
                    </m:rad>
                    <m:sSup>
                      <m:sSupPr>
                        <m:ctrlPr>
                          <a:rPr lang="en-US" b="1" i="1" smtClean="0">
                            <a:effectLst>
                              <a:outerShdw blurRad="38100" dist="38100" dir="2700000" algn="tl">
                                <a:srgbClr val="000000">
                                  <a:alpha val="43137"/>
                                </a:srgbClr>
                              </a:outerShdw>
                            </a:effectLst>
                            <a:latin typeface="Cambria Math" panose="02040503050406030204" pitchFamily="18" charset="0"/>
                          </a:rPr>
                        </m:ctrlPr>
                      </m:sSupPr>
                      <m:e>
                        <m:r>
                          <a:rPr lang="en-US" b="1" i="1" smtClean="0">
                            <a:effectLst>
                              <a:outerShdw blurRad="38100" dist="38100" dir="2700000" algn="tl">
                                <a:srgbClr val="000000">
                                  <a:alpha val="43137"/>
                                </a:srgbClr>
                              </a:outerShdw>
                            </a:effectLst>
                            <a:latin typeface="Cambria Math" panose="02040503050406030204" pitchFamily="18" charset="0"/>
                          </a:rPr>
                          <m:t>𝒆</m:t>
                        </m:r>
                      </m:e>
                      <m:sup>
                        <m:r>
                          <a:rPr lang="en-US" b="1" i="1" smtClean="0">
                            <a:effectLst>
                              <a:outerShdw blurRad="38100" dist="38100" dir="2700000" algn="tl">
                                <a:srgbClr val="000000">
                                  <a:alpha val="43137"/>
                                </a:srgbClr>
                              </a:outerShdw>
                            </a:effectLst>
                            <a:latin typeface="Cambria Math" panose="02040503050406030204" pitchFamily="18" charset="0"/>
                          </a:rPr>
                          <m:t>𝒊𝒏</m:t>
                        </m:r>
                        <m:r>
                          <a:rPr lang="en-US"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𝝋</m:t>
                        </m:r>
                      </m:sup>
                    </m:sSup>
                  </m:oMath>
                </a14:m>
                <a:r>
                  <a:rPr lang="en-US" b="1" dirty="0" smtClean="0">
                    <a:effectLst>
                      <a:outerShdw blurRad="38100" dist="38100" dir="2700000" algn="tl">
                        <a:srgbClr val="000000">
                          <a:alpha val="43137"/>
                        </a:srgbClr>
                      </a:outerShdw>
                    </a:effectLst>
                  </a:rPr>
                  <a:t>, n can be any integer value of n</a:t>
                </a:r>
              </a:p>
              <a:p>
                <a14:m>
                  <m:oMath xmlns:m="http://schemas.openxmlformats.org/officeDocument/2006/math">
                    <m:r>
                      <a:rPr lang="en-US" b="1" i="1" smtClean="0">
                        <a:effectLst>
                          <a:outerShdw blurRad="38100" dist="38100" dir="2700000" algn="tl">
                            <a:srgbClr val="000000">
                              <a:alpha val="43137"/>
                            </a:srgbClr>
                          </a:outerShdw>
                        </a:effectLst>
                        <a:latin typeface="Cambria Math" panose="02040503050406030204" pitchFamily="18" charset="0"/>
                      </a:rPr>
                      <m:t>𝑬</m:t>
                    </m:r>
                    <m:r>
                      <a:rPr lang="en-US" b="1" i="1" smtClean="0">
                        <a:effectLst>
                          <a:outerShdw blurRad="38100" dist="38100" dir="2700000" algn="tl">
                            <a:srgbClr val="000000">
                              <a:alpha val="43137"/>
                            </a:srgbClr>
                          </a:outerShdw>
                        </a:effectLst>
                        <a:latin typeface="Cambria Math" panose="02040503050406030204" pitchFamily="18" charset="0"/>
                      </a:rPr>
                      <m:t>=</m:t>
                    </m:r>
                    <m:f>
                      <m:fPr>
                        <m:ctrlPr>
                          <a:rPr lang="en-US" b="1" i="1" smtClean="0">
                            <a:effectLst>
                              <a:outerShdw blurRad="38100" dist="38100" dir="2700000" algn="tl">
                                <a:srgbClr val="000000">
                                  <a:alpha val="43137"/>
                                </a:srgbClr>
                              </a:outerShdw>
                            </a:effectLst>
                            <a:latin typeface="Cambria Math" panose="02040503050406030204" pitchFamily="18" charset="0"/>
                          </a:rPr>
                        </m:ctrlPr>
                      </m:fPr>
                      <m:num>
                        <m:sSup>
                          <m:sSupPr>
                            <m:ctrlPr>
                              <a:rPr lang="en-US" b="1" i="1" smtClean="0">
                                <a:effectLst>
                                  <a:outerShdw blurRad="38100" dist="38100" dir="2700000" algn="tl">
                                    <a:srgbClr val="000000">
                                      <a:alpha val="43137"/>
                                    </a:srgbClr>
                                  </a:outerShdw>
                                </a:effectLst>
                                <a:latin typeface="Cambria Math" panose="02040503050406030204" pitchFamily="18" charset="0"/>
                              </a:rPr>
                            </m:ctrlPr>
                          </m:sSupPr>
                          <m:e>
                            <m:r>
                              <a:rPr lang="en-US" b="1" i="1" smtClean="0">
                                <a:effectLst>
                                  <a:outerShdw blurRad="38100" dist="38100" dir="2700000" algn="tl">
                                    <a:srgbClr val="000000">
                                      <a:alpha val="43137"/>
                                    </a:srgbClr>
                                  </a:outerShdw>
                                </a:effectLst>
                                <a:latin typeface="Cambria Math" panose="02040503050406030204" pitchFamily="18" charset="0"/>
                              </a:rPr>
                              <m:t>𝒏</m:t>
                            </m:r>
                          </m:e>
                          <m:sup>
                            <m:r>
                              <a:rPr lang="en-US" b="1" i="1" smtClean="0">
                                <a:effectLst>
                                  <a:outerShdw blurRad="38100" dist="38100" dir="2700000" algn="tl">
                                    <a:srgbClr val="000000">
                                      <a:alpha val="43137"/>
                                    </a:srgbClr>
                                  </a:outerShdw>
                                </a:effectLst>
                                <a:latin typeface="Cambria Math" panose="02040503050406030204" pitchFamily="18" charset="0"/>
                              </a:rPr>
                              <m:t>𝟐</m:t>
                            </m:r>
                          </m:sup>
                        </m:sSup>
                        <m:sSup>
                          <m:sSupPr>
                            <m:ctrlPr>
                              <a:rPr lang="en-US" b="1" i="1" smtClean="0">
                                <a:effectLst>
                                  <a:outerShdw blurRad="38100" dist="38100" dir="2700000" algn="tl">
                                    <a:srgbClr val="000000">
                                      <a:alpha val="43137"/>
                                    </a:srgbClr>
                                  </a:outerShdw>
                                </a:effectLst>
                                <a:latin typeface="Cambria Math" panose="02040503050406030204" pitchFamily="18" charset="0"/>
                              </a:rPr>
                            </m:ctrlPr>
                          </m:sSupPr>
                          <m:e>
                            <m:r>
                              <a:rPr lang="en-US" b="1" i="1" smtClean="0">
                                <a:effectLst>
                                  <a:outerShdw blurRad="38100" dist="38100" dir="2700000" algn="tl">
                                    <a:srgbClr val="000000">
                                      <a:alpha val="43137"/>
                                    </a:srgbClr>
                                  </a:outerShdw>
                                </a:effectLst>
                                <a:latin typeface="Cambria Math" panose="02040503050406030204" pitchFamily="18" charset="0"/>
                              </a:rPr>
                              <m:t>ħ</m:t>
                            </m:r>
                          </m:e>
                          <m:sup>
                            <m:r>
                              <a:rPr lang="en-US" b="1" i="1" smtClean="0">
                                <a:effectLst>
                                  <a:outerShdw blurRad="38100" dist="38100" dir="2700000" algn="tl">
                                    <a:srgbClr val="000000">
                                      <a:alpha val="43137"/>
                                    </a:srgbClr>
                                  </a:outerShdw>
                                </a:effectLst>
                                <a:latin typeface="Cambria Math" panose="02040503050406030204" pitchFamily="18" charset="0"/>
                              </a:rPr>
                              <m:t>𝟐</m:t>
                            </m:r>
                          </m:sup>
                        </m:sSup>
                      </m:num>
                      <m:den>
                        <m:r>
                          <a:rPr lang="en-US" b="1" i="1" smtClean="0">
                            <a:effectLst>
                              <a:outerShdw blurRad="38100" dist="38100" dir="2700000" algn="tl">
                                <a:srgbClr val="000000">
                                  <a:alpha val="43137"/>
                                </a:srgbClr>
                              </a:outerShdw>
                            </a:effectLst>
                            <a:latin typeface="Cambria Math" panose="02040503050406030204" pitchFamily="18" charset="0"/>
                          </a:rPr>
                          <m:t>𝟐</m:t>
                        </m:r>
                        <m:r>
                          <a:rPr lang="en-US" b="1" i="1" smtClean="0">
                            <a:effectLst>
                              <a:outerShdw blurRad="38100" dist="38100" dir="2700000" algn="tl">
                                <a:srgbClr val="000000">
                                  <a:alpha val="43137"/>
                                </a:srgbClr>
                              </a:outerShdw>
                            </a:effectLst>
                            <a:latin typeface="Cambria Math" panose="02040503050406030204" pitchFamily="18" charset="0"/>
                          </a:rPr>
                          <m:t>𝑰</m:t>
                        </m:r>
                      </m:den>
                    </m:f>
                  </m:oMath>
                </a14:m>
                <a:endParaRPr lang="en-US" b="1" dirty="0" smtClean="0">
                  <a:effectLst>
                    <a:outerShdw blurRad="38100" dist="38100" dir="2700000" algn="tl">
                      <a:srgbClr val="000000">
                        <a:alpha val="43137"/>
                      </a:srgbClr>
                    </a:outerShdw>
                  </a:effectLst>
                </a:endParaRPr>
              </a:p>
              <a:p>
                <a14:m>
                  <m:oMath xmlns:m="http://schemas.openxmlformats.org/officeDocument/2006/math">
                    <m:r>
                      <a:rPr lang="en-US" b="1" i="1" smtClean="0">
                        <a:effectLst>
                          <a:outerShdw blurRad="38100" dist="38100" dir="2700000" algn="tl">
                            <a:srgbClr val="000000">
                              <a:alpha val="43137"/>
                            </a:srgbClr>
                          </a:outerShdw>
                        </a:effectLst>
                        <a:latin typeface="Cambria Math" panose="02040503050406030204" pitchFamily="18" charset="0"/>
                      </a:rPr>
                      <m:t>𝑰</m:t>
                    </m:r>
                    <m:r>
                      <a:rPr lang="en-US" b="1" i="1" smtClean="0">
                        <a:effectLst>
                          <a:outerShdw blurRad="38100" dist="38100" dir="2700000" algn="tl">
                            <a:srgbClr val="000000">
                              <a:alpha val="43137"/>
                            </a:srgbClr>
                          </a:outerShdw>
                        </a:effectLst>
                        <a:latin typeface="Cambria Math" panose="02040503050406030204" pitchFamily="18" charset="0"/>
                      </a:rPr>
                      <m:t>=</m:t>
                    </m:r>
                    <m:r>
                      <a:rPr lang="en-US" b="1" i="1" smtClean="0">
                        <a:effectLst>
                          <a:outerShdw blurRad="38100" dist="38100" dir="2700000" algn="tl">
                            <a:srgbClr val="000000">
                              <a:alpha val="43137"/>
                            </a:srgbClr>
                          </a:outerShdw>
                        </a:effectLst>
                        <a:latin typeface="Cambria Math" panose="02040503050406030204" pitchFamily="18" charset="0"/>
                      </a:rPr>
                      <m:t>𝒎</m:t>
                    </m:r>
                    <m:sSup>
                      <m:sSupPr>
                        <m:ctrlPr>
                          <a:rPr lang="en-US" b="1" i="1" smtClean="0">
                            <a:effectLst>
                              <a:outerShdw blurRad="38100" dist="38100" dir="2700000" algn="tl">
                                <a:srgbClr val="000000">
                                  <a:alpha val="43137"/>
                                </a:srgbClr>
                              </a:outerShdw>
                            </a:effectLst>
                            <a:latin typeface="Cambria Math" panose="02040503050406030204" pitchFamily="18" charset="0"/>
                          </a:rPr>
                        </m:ctrlPr>
                      </m:sSupPr>
                      <m:e>
                        <m:r>
                          <a:rPr lang="en-US" b="1" i="1" smtClean="0">
                            <a:effectLst>
                              <a:outerShdw blurRad="38100" dist="38100" dir="2700000" algn="tl">
                                <a:srgbClr val="000000">
                                  <a:alpha val="43137"/>
                                </a:srgbClr>
                              </a:outerShdw>
                            </a:effectLst>
                            <a:latin typeface="Cambria Math" panose="02040503050406030204" pitchFamily="18" charset="0"/>
                          </a:rPr>
                          <m:t>𝒓</m:t>
                        </m:r>
                      </m:e>
                      <m:sup>
                        <m:r>
                          <a:rPr lang="en-US" b="1" i="1" smtClean="0">
                            <a:effectLst>
                              <a:outerShdw blurRad="38100" dist="38100" dir="2700000" algn="tl">
                                <a:srgbClr val="000000">
                                  <a:alpha val="43137"/>
                                </a:srgbClr>
                              </a:outerShdw>
                            </a:effectLst>
                            <a:latin typeface="Cambria Math" panose="02040503050406030204" pitchFamily="18" charset="0"/>
                          </a:rPr>
                          <m:t>𝟐</m:t>
                        </m:r>
                      </m:sup>
                    </m:sSup>
                  </m:oMath>
                </a14:m>
                <a:endParaRPr lang="en-US" b="1" dirty="0" smtClean="0"/>
              </a:p>
              <a:p>
                <a:endParaRPr lang="en-US" dirty="0" smtClean="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635"/>
                </a:stretch>
              </a:blipFill>
            </p:spPr>
            <p:txBody>
              <a:bodyPr/>
              <a:lstStyle/>
              <a:p>
                <a:r>
                  <a:rPr lang="en-US">
                    <a:noFill/>
                  </a:rPr>
                  <a:t> </a:t>
                </a:r>
              </a:p>
            </p:txBody>
          </p:sp>
        </mc:Fallback>
      </mc:AlternateContent>
    </p:spTree>
    <p:extLst>
      <p:ext uri="{BB962C8B-B14F-4D97-AF65-F5344CB8AC3E}">
        <p14:creationId xmlns:p14="http://schemas.microsoft.com/office/powerpoint/2010/main" val="3994182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definitions</a:t>
            </a:r>
            <a:endParaRPr lang="en-US" dirty="0"/>
          </a:p>
        </p:txBody>
      </p:sp>
      <p:sp>
        <p:nvSpPr>
          <p:cNvPr id="3" name="Content Placeholder 2"/>
          <p:cNvSpPr>
            <a:spLocks noGrp="1"/>
          </p:cNvSpPr>
          <p:nvPr>
            <p:ph idx="1"/>
          </p:nvPr>
        </p:nvSpPr>
        <p:spPr>
          <a:xfrm>
            <a:off x="838200" y="1459832"/>
            <a:ext cx="10515600" cy="4717131"/>
          </a:xfrm>
        </p:spPr>
        <p:txBody>
          <a:bodyPr>
            <a:normAutofit lnSpcReduction="10000"/>
          </a:bodyPr>
          <a:lstStyle/>
          <a:p>
            <a:r>
              <a:rPr lang="en-US" dirty="0" smtClean="0"/>
              <a:t>Wavefunction: A mathematical formulation for the behavior and properties of electrons which behave according to certain postulates. These are typically denoted with the Greek letter, psi, or </a:t>
            </a:r>
            <a:r>
              <a:rPr lang="el-GR" dirty="0" smtClean="0"/>
              <a:t>Ψ</a:t>
            </a:r>
            <a:endParaRPr lang="en-US" dirty="0" smtClean="0"/>
          </a:p>
          <a:p>
            <a:r>
              <a:rPr lang="en-US" dirty="0" smtClean="0"/>
              <a:t>Operator: A mathematical transformation that gives a certain physical quantity, there are operators that give position, energy, etc. </a:t>
            </a:r>
          </a:p>
          <a:p>
            <a:r>
              <a:rPr lang="en-US" dirty="0" err="1" smtClean="0"/>
              <a:t>Eigenfunction</a:t>
            </a:r>
            <a:r>
              <a:rPr lang="en-US" dirty="0" smtClean="0"/>
              <a:t>: A function that when an operator operates on it results in an eigenvalue and returns the original function. </a:t>
            </a:r>
          </a:p>
          <a:p>
            <a:r>
              <a:rPr lang="en-US" dirty="0" smtClean="0"/>
              <a:t>Eigenvalue: the acceptable value(s) that a physical quantity may take on dependent on the quantum state. </a:t>
            </a:r>
          </a:p>
          <a:p>
            <a:r>
              <a:rPr lang="en-US" dirty="0" smtClean="0"/>
              <a:t>Hamiltonian: The energy operator, this operator gives the energy of a particular system when used on the wavefunction (</a:t>
            </a:r>
            <a:r>
              <a:rPr lang="en-US" dirty="0" err="1" smtClean="0"/>
              <a:t>Schr</a:t>
            </a:r>
            <a:r>
              <a:rPr lang="az-Cyrl-AZ" dirty="0" smtClean="0"/>
              <a:t>ӧ</a:t>
            </a:r>
            <a:r>
              <a:rPr lang="en-US" dirty="0" smtClean="0"/>
              <a:t>dinger equation). </a:t>
            </a:r>
          </a:p>
          <a:p>
            <a:r>
              <a:rPr lang="en-US" dirty="0" smtClean="0"/>
              <a:t>Degenerate state: states that have the same energy values</a:t>
            </a:r>
          </a:p>
          <a:p>
            <a:r>
              <a:rPr lang="en-US" dirty="0" smtClean="0"/>
              <a:t>Complex conjugate: The wavefunction that has </a:t>
            </a:r>
            <a:r>
              <a:rPr lang="en-US" dirty="0" err="1" smtClean="0"/>
              <a:t>i</a:t>
            </a:r>
            <a:r>
              <a:rPr lang="en-US" dirty="0" smtClean="0"/>
              <a:t> replaced with –</a:t>
            </a:r>
            <a:r>
              <a:rPr lang="en-US" dirty="0" err="1" smtClean="0"/>
              <a:t>i</a:t>
            </a:r>
            <a:r>
              <a:rPr lang="en-US" dirty="0" smtClean="0"/>
              <a:t> (at least for this course) </a:t>
            </a:r>
            <a:endParaRPr lang="en-US" dirty="0"/>
          </a:p>
        </p:txBody>
      </p:sp>
    </p:spTree>
    <p:extLst>
      <p:ext uri="{BB962C8B-B14F-4D97-AF65-F5344CB8AC3E}">
        <p14:creationId xmlns:p14="http://schemas.microsoft.com/office/powerpoint/2010/main" val="3390473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Apply the Particle on a Circular Wire</a:t>
            </a:r>
            <a:endParaRPr lang="en-US" dirty="0"/>
          </a:p>
        </p:txBody>
      </p:sp>
      <p:sp>
        <p:nvSpPr>
          <p:cNvPr id="3" name="Content Placeholder 2"/>
          <p:cNvSpPr>
            <a:spLocks noGrp="1"/>
          </p:cNvSpPr>
          <p:nvPr>
            <p:ph idx="1"/>
          </p:nvPr>
        </p:nvSpPr>
        <p:spPr/>
        <p:txBody>
          <a:bodyPr/>
          <a:lstStyle/>
          <a:p>
            <a:r>
              <a:rPr lang="en-US" dirty="0" smtClean="0"/>
              <a:t>Let’s calculate the HOMO-LUMO transition wavelength for Benzene. </a:t>
            </a:r>
          </a:p>
          <a:p>
            <a:endParaRPr lang="en-US" dirty="0" smtClean="0"/>
          </a:p>
          <a:p>
            <a:endParaRPr lang="en-US" dirty="0"/>
          </a:p>
          <a:p>
            <a:endParaRPr lang="en-US" dirty="0" smtClean="0"/>
          </a:p>
          <a:p>
            <a:r>
              <a:rPr lang="en-US" dirty="0" smtClean="0"/>
              <a:t>Here are the givens: </a:t>
            </a:r>
          </a:p>
          <a:p>
            <a:r>
              <a:rPr lang="en-US" dirty="0" smtClean="0"/>
              <a:t>Mass of electron = 9.11 x 10</a:t>
            </a:r>
            <a:r>
              <a:rPr lang="en-US" baseline="30000" dirty="0" smtClean="0"/>
              <a:t>-31</a:t>
            </a:r>
            <a:r>
              <a:rPr lang="en-US" dirty="0"/>
              <a:t> </a:t>
            </a:r>
            <a:r>
              <a:rPr lang="en-US" dirty="0" smtClean="0"/>
              <a:t>kg</a:t>
            </a:r>
          </a:p>
          <a:p>
            <a:r>
              <a:rPr lang="en-US" dirty="0" smtClean="0"/>
              <a:t>Radius of benzene = 1.39 angstroms = 1.39 x 10</a:t>
            </a:r>
            <a:r>
              <a:rPr lang="en-US" baseline="30000" dirty="0" smtClean="0"/>
              <a:t>-10</a:t>
            </a:r>
            <a:r>
              <a:rPr lang="en-US" dirty="0" smtClean="0"/>
              <a:t>m</a:t>
            </a:r>
          </a:p>
          <a:p>
            <a:r>
              <a:rPr lang="en-US" dirty="0" smtClean="0"/>
              <a:t>ħ = 1.055 x 10</a:t>
            </a:r>
            <a:r>
              <a:rPr lang="en-US" baseline="30000" dirty="0" smtClean="0"/>
              <a:t>-34</a:t>
            </a:r>
            <a:r>
              <a:rPr lang="en-US" dirty="0" smtClean="0"/>
              <a:t>Js</a:t>
            </a:r>
          </a:p>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237482047"/>
              </p:ext>
            </p:extLst>
          </p:nvPr>
        </p:nvGraphicFramePr>
        <p:xfrm>
          <a:off x="5197294" y="2702741"/>
          <a:ext cx="1107712" cy="1272271"/>
        </p:xfrm>
        <a:graphic>
          <a:graphicData uri="http://schemas.openxmlformats.org/presentationml/2006/ole">
            <mc:AlternateContent xmlns:mc="http://schemas.openxmlformats.org/markup-compatibility/2006">
              <mc:Choice xmlns:v="urn:schemas-microsoft-com:vml" Requires="v">
                <p:oleObj spid="_x0000_s3080" name="CS ChemDraw Drawing" r:id="rId3" imgW="716298" imgH="821687" progId="ChemDraw.Document.6.0">
                  <p:embed/>
                </p:oleObj>
              </mc:Choice>
              <mc:Fallback>
                <p:oleObj name="CS ChemDraw Drawing" r:id="rId3" imgW="716298" imgH="821687" progId="ChemDraw.Document.6.0">
                  <p:embed/>
                  <p:pic>
                    <p:nvPicPr>
                      <p:cNvPr id="0" name=""/>
                      <p:cNvPicPr/>
                      <p:nvPr/>
                    </p:nvPicPr>
                    <p:blipFill>
                      <a:blip r:embed="rId4"/>
                      <a:stretch>
                        <a:fillRect/>
                      </a:stretch>
                    </p:blipFill>
                    <p:spPr>
                      <a:xfrm>
                        <a:off x="5197294" y="2702741"/>
                        <a:ext cx="1107712" cy="1272271"/>
                      </a:xfrm>
                      <a:prstGeom prst="rect">
                        <a:avLst/>
                      </a:prstGeom>
                    </p:spPr>
                  </p:pic>
                </p:oleObj>
              </mc:Fallback>
            </mc:AlternateContent>
          </a:graphicData>
        </a:graphic>
      </p:graphicFrame>
    </p:spTree>
    <p:extLst>
      <p:ext uri="{BB962C8B-B14F-4D97-AF65-F5344CB8AC3E}">
        <p14:creationId xmlns:p14="http://schemas.microsoft.com/office/powerpoint/2010/main" val="8536841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Prediction using Particle on a Wire</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14:m>
                  <m:oMath xmlns:m="http://schemas.openxmlformats.org/officeDocument/2006/math">
                    <m:r>
                      <a:rPr lang="en-US" b="0" i="1" smtClean="0">
                        <a:latin typeface="Cambria Math" panose="02040503050406030204" pitchFamily="18" charset="0"/>
                      </a:rPr>
                      <m:t>𝐸</m:t>
                    </m:r>
                    <m:r>
                      <a:rPr lang="en-US" b="0" i="1" smtClean="0">
                        <a:latin typeface="Cambria Math" panose="02040503050406030204" pitchFamily="18" charset="0"/>
                      </a:rPr>
                      <m:t>=</m:t>
                    </m:r>
                    <m:f>
                      <m:fPr>
                        <m:ctrlPr>
                          <a:rPr lang="en-US" i="1" smtClean="0">
                            <a:effectLst/>
                            <a:latin typeface="Cambria Math" panose="02040503050406030204" pitchFamily="18" charset="0"/>
                          </a:rPr>
                        </m:ctrlPr>
                      </m:fPr>
                      <m:num>
                        <m:sSup>
                          <m:sSupPr>
                            <m:ctrlPr>
                              <a:rPr lang="en-US" i="1" smtClean="0">
                                <a:effectLst/>
                                <a:latin typeface="Cambria Math" panose="02040503050406030204" pitchFamily="18" charset="0"/>
                              </a:rPr>
                            </m:ctrlPr>
                          </m:sSupPr>
                          <m:e>
                            <m:r>
                              <a:rPr lang="en-US" b="0" i="1" smtClean="0">
                                <a:effectLst/>
                                <a:latin typeface="Cambria Math" panose="02040503050406030204" pitchFamily="18" charset="0"/>
                              </a:rPr>
                              <m:t>𝑛</m:t>
                            </m:r>
                          </m:e>
                          <m:sup>
                            <m:r>
                              <a:rPr lang="en-US" b="0" i="1" smtClean="0">
                                <a:effectLst/>
                                <a:latin typeface="Cambria Math" panose="02040503050406030204" pitchFamily="18" charset="0"/>
                              </a:rPr>
                              <m:t>2</m:t>
                            </m:r>
                          </m:sup>
                        </m:sSup>
                        <m:sSup>
                          <m:sSupPr>
                            <m:ctrlPr>
                              <a:rPr lang="en-US" i="1" smtClean="0">
                                <a:effectLst/>
                                <a:latin typeface="Cambria Math" panose="02040503050406030204" pitchFamily="18" charset="0"/>
                              </a:rPr>
                            </m:ctrlPr>
                          </m:sSupPr>
                          <m:e>
                            <m:r>
                              <a:rPr lang="en-US" b="0" i="1" smtClean="0">
                                <a:effectLst/>
                                <a:latin typeface="Cambria Math" panose="02040503050406030204" pitchFamily="18" charset="0"/>
                              </a:rPr>
                              <m:t>ħ</m:t>
                            </m:r>
                          </m:e>
                          <m:sup>
                            <m:r>
                              <a:rPr lang="en-US" b="0" i="1" smtClean="0">
                                <a:effectLst/>
                                <a:latin typeface="Cambria Math" panose="02040503050406030204" pitchFamily="18" charset="0"/>
                              </a:rPr>
                              <m:t>2</m:t>
                            </m:r>
                          </m:sup>
                        </m:sSup>
                      </m:num>
                      <m:den>
                        <m:r>
                          <a:rPr lang="en-US" b="0" i="1" smtClean="0">
                            <a:effectLst/>
                            <a:latin typeface="Cambria Math" panose="02040503050406030204" pitchFamily="18" charset="0"/>
                          </a:rPr>
                          <m:t>2</m:t>
                        </m:r>
                        <m:r>
                          <a:rPr lang="en-US" b="0" i="1" smtClean="0">
                            <a:effectLst/>
                            <a:latin typeface="Cambria Math" panose="02040503050406030204" pitchFamily="18" charset="0"/>
                          </a:rPr>
                          <m:t>𝐼</m:t>
                        </m:r>
                      </m:den>
                    </m:f>
                  </m:oMath>
                </a14:m>
                <a:endParaRPr lang="en-US" dirty="0" smtClean="0"/>
              </a:p>
              <a:p>
                <a:r>
                  <a:rPr lang="en-US" dirty="0" smtClean="0"/>
                  <a:t>But what is our n value for benzene? </a:t>
                </a:r>
              </a:p>
              <a:p>
                <a:r>
                  <a:rPr lang="en-US" dirty="0" smtClean="0"/>
                  <a:t>For that we need to construct an energy ladder taking into consideration degenerate energy levels. </a:t>
                </a:r>
              </a:p>
              <a:p>
                <a:r>
                  <a:rPr lang="en-US" dirty="0" smtClean="0"/>
                  <a:t>How many electrons are in the wire? </a:t>
                </a:r>
              </a:p>
              <a:p>
                <a:pPr lvl="1"/>
                <a:r>
                  <a:rPr lang="en-US" dirty="0" smtClean="0"/>
                  <a:t>For each double bond there are 2 electrons</a:t>
                </a:r>
              </a:p>
              <a:p>
                <a:pPr lvl="1"/>
                <a:r>
                  <a:rPr lang="en-US" dirty="0" smtClean="0"/>
                  <a:t>3 double bonds therefore there are 6 electrons</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571" r="-825"/>
                </a:stretch>
              </a:blipFill>
            </p:spPr>
            <p:txBody>
              <a:bodyPr/>
              <a:lstStyle/>
              <a:p>
                <a:r>
                  <a:rPr lang="en-US">
                    <a:noFill/>
                  </a:rPr>
                  <a:t> </a:t>
                </a:r>
              </a:p>
            </p:txBody>
          </p:sp>
        </mc:Fallback>
      </mc:AlternateContent>
    </p:spTree>
    <p:extLst>
      <p:ext uri="{BB962C8B-B14F-4D97-AF65-F5344CB8AC3E}">
        <p14:creationId xmlns:p14="http://schemas.microsoft.com/office/powerpoint/2010/main" val="10402866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Energy ladder for Benzene</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983958885"/>
              </p:ext>
            </p:extLst>
          </p:nvPr>
        </p:nvGraphicFramePr>
        <p:xfrm>
          <a:off x="2915375" y="1511119"/>
          <a:ext cx="4939756" cy="4935096"/>
        </p:xfrm>
        <a:graphic>
          <a:graphicData uri="http://schemas.openxmlformats.org/presentationml/2006/ole">
            <mc:AlternateContent xmlns:mc="http://schemas.openxmlformats.org/markup-compatibility/2006">
              <mc:Choice xmlns:v="urn:schemas-microsoft-com:vml" Requires="v">
                <p:oleObj spid="_x0000_s4102" name="CS ChemDraw Drawing" r:id="rId3" imgW="3364992" imgH="3361834" progId="ChemDraw.Document.6.0">
                  <p:embed/>
                </p:oleObj>
              </mc:Choice>
              <mc:Fallback>
                <p:oleObj name="CS ChemDraw Drawing" r:id="rId3" imgW="3364992" imgH="3361834" progId="ChemDraw.Document.6.0">
                  <p:embed/>
                  <p:pic>
                    <p:nvPicPr>
                      <p:cNvPr id="0" name=""/>
                      <p:cNvPicPr/>
                      <p:nvPr/>
                    </p:nvPicPr>
                    <p:blipFill>
                      <a:blip r:embed="rId4"/>
                      <a:stretch>
                        <a:fillRect/>
                      </a:stretch>
                    </p:blipFill>
                    <p:spPr>
                      <a:xfrm>
                        <a:off x="2915375" y="1511119"/>
                        <a:ext cx="4939756" cy="4935096"/>
                      </a:xfrm>
                      <a:prstGeom prst="rect">
                        <a:avLst/>
                      </a:prstGeom>
                    </p:spPr>
                  </p:pic>
                </p:oleObj>
              </mc:Fallback>
            </mc:AlternateContent>
          </a:graphicData>
        </a:graphic>
      </p:graphicFrame>
    </p:spTree>
    <p:extLst>
      <p:ext uri="{BB962C8B-B14F-4D97-AF65-F5344CB8AC3E}">
        <p14:creationId xmlns:p14="http://schemas.microsoft.com/office/powerpoint/2010/main" val="24339126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Calculation of the HOMO-LUMO Transition</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14:m>
                  <m:oMath xmlns:m="http://schemas.openxmlformats.org/officeDocument/2006/math">
                    <m:r>
                      <a:rPr lang="en-US" b="0" i="1" smtClean="0">
                        <a:latin typeface="Cambria Math" panose="02040503050406030204" pitchFamily="18" charset="0"/>
                      </a:rPr>
                      <m:t>𝐸</m:t>
                    </m:r>
                    <m:r>
                      <a:rPr lang="en-US" b="0" i="1" smtClean="0">
                        <a:latin typeface="Cambria Math" panose="02040503050406030204" pitchFamily="18" charset="0"/>
                      </a:rPr>
                      <m:t>=</m:t>
                    </m:r>
                    <m:f>
                      <m:fPr>
                        <m:ctrlPr>
                          <a:rPr lang="en-US" i="1" smtClean="0">
                            <a:effectLst/>
                            <a:latin typeface="Cambria Math" panose="02040503050406030204" pitchFamily="18" charset="0"/>
                          </a:rPr>
                        </m:ctrlPr>
                      </m:fPr>
                      <m:num>
                        <m:sSup>
                          <m:sSupPr>
                            <m:ctrlPr>
                              <a:rPr lang="en-US" i="1" smtClean="0">
                                <a:effectLst/>
                                <a:latin typeface="Cambria Math" panose="02040503050406030204" pitchFamily="18" charset="0"/>
                              </a:rPr>
                            </m:ctrlPr>
                          </m:sSupPr>
                          <m:e>
                            <m:r>
                              <a:rPr lang="en-US" b="0" i="1" smtClean="0">
                                <a:effectLst/>
                                <a:latin typeface="Cambria Math" panose="02040503050406030204" pitchFamily="18" charset="0"/>
                              </a:rPr>
                              <m:t>𝑛</m:t>
                            </m:r>
                          </m:e>
                          <m:sup>
                            <m:r>
                              <a:rPr lang="en-US" b="0" i="1" smtClean="0">
                                <a:effectLst/>
                                <a:latin typeface="Cambria Math" panose="02040503050406030204" pitchFamily="18" charset="0"/>
                              </a:rPr>
                              <m:t>2</m:t>
                            </m:r>
                          </m:sup>
                        </m:sSup>
                        <m:sSup>
                          <m:sSupPr>
                            <m:ctrlPr>
                              <a:rPr lang="en-US" i="1" smtClean="0">
                                <a:effectLst/>
                                <a:latin typeface="Cambria Math" panose="02040503050406030204" pitchFamily="18" charset="0"/>
                              </a:rPr>
                            </m:ctrlPr>
                          </m:sSupPr>
                          <m:e>
                            <m:r>
                              <a:rPr lang="en-US" b="0" i="1" smtClean="0">
                                <a:effectLst/>
                                <a:latin typeface="Cambria Math" panose="02040503050406030204" pitchFamily="18" charset="0"/>
                              </a:rPr>
                              <m:t>ħ</m:t>
                            </m:r>
                          </m:e>
                          <m:sup>
                            <m:r>
                              <a:rPr lang="en-US" b="0" i="1" smtClean="0">
                                <a:effectLst/>
                                <a:latin typeface="Cambria Math" panose="02040503050406030204" pitchFamily="18" charset="0"/>
                              </a:rPr>
                              <m:t>2</m:t>
                            </m:r>
                          </m:sup>
                        </m:sSup>
                      </m:num>
                      <m:den>
                        <m:r>
                          <a:rPr lang="en-US" b="0" i="1" smtClean="0">
                            <a:effectLst/>
                            <a:latin typeface="Cambria Math" panose="02040503050406030204" pitchFamily="18" charset="0"/>
                          </a:rPr>
                          <m:t>2</m:t>
                        </m:r>
                        <m:r>
                          <a:rPr lang="en-US" b="0" i="1" smtClean="0">
                            <a:effectLst/>
                            <a:latin typeface="Cambria Math" panose="02040503050406030204" pitchFamily="18" charset="0"/>
                          </a:rPr>
                          <m:t>𝐼</m:t>
                        </m:r>
                      </m:den>
                    </m:f>
                  </m:oMath>
                </a14:m>
                <a:endParaRPr lang="en-US" dirty="0" smtClean="0"/>
              </a:p>
              <a:p>
                <a:r>
                  <a:rPr lang="en-US" dirty="0" smtClean="0"/>
                  <a:t>Now we know that the n of the HOMO is 1 and the n for LUMO is 2.</a:t>
                </a:r>
              </a:p>
              <a:p>
                <a:r>
                  <a:rPr lang="en-US" dirty="0" smtClean="0"/>
                  <a:t>The energy of the photon needed to excite the HOMO electrons to the LUMO would need to have an energy that is equal to the difference in energy between HOMO and LUMO. </a:t>
                </a:r>
              </a:p>
              <a:p>
                <a14:m>
                  <m:oMath xmlns:m="http://schemas.openxmlformats.org/officeDocument/2006/math">
                    <m:r>
                      <a:rPr lang="en-US"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𝐸</m:t>
                    </m:r>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h𝑐</m:t>
                        </m:r>
                      </m:num>
                      <m:den>
                        <m:r>
                          <m:rPr>
                            <m:sty m:val="p"/>
                          </m:rPr>
                          <a:rPr lang="el-GR" b="0" i="1" smtClean="0">
                            <a:latin typeface="Cambria Math" panose="02040503050406030204" pitchFamily="18" charset="0"/>
                            <a:ea typeface="Cambria Math" panose="02040503050406030204" pitchFamily="18" charset="0"/>
                          </a:rPr>
                          <m:t>λ</m:t>
                        </m:r>
                      </m:den>
                    </m:f>
                    <m:r>
                      <a:rPr lang="en-US" b="0" i="1" smtClean="0">
                        <a:latin typeface="Cambria Math" panose="02040503050406030204" pitchFamily="18" charset="0"/>
                        <a:ea typeface="Cambria Math" panose="02040503050406030204" pitchFamily="18" charset="0"/>
                      </a:rPr>
                      <m:t>=</m:t>
                    </m:r>
                    <m:f>
                      <m:fPr>
                        <m:ctrlPr>
                          <a:rPr lang="en-US" i="1" smtClean="0">
                            <a:effectLst/>
                            <a:latin typeface="Cambria Math" panose="02040503050406030204" pitchFamily="18" charset="0"/>
                          </a:rPr>
                        </m:ctrlPr>
                      </m:fPr>
                      <m:num>
                        <m:sSubSup>
                          <m:sSubSupPr>
                            <m:ctrlPr>
                              <a:rPr lang="en-US" b="0" i="1" smtClean="0">
                                <a:effectLst/>
                                <a:latin typeface="Cambria Math" panose="02040503050406030204" pitchFamily="18" charset="0"/>
                              </a:rPr>
                            </m:ctrlPr>
                          </m:sSubSupPr>
                          <m:e>
                            <m:r>
                              <a:rPr lang="en-US" b="0" i="1" smtClean="0">
                                <a:effectLst/>
                                <a:latin typeface="Cambria Math" panose="02040503050406030204" pitchFamily="18" charset="0"/>
                              </a:rPr>
                              <m:t>𝑛</m:t>
                            </m:r>
                          </m:e>
                          <m:sub>
                            <m:r>
                              <a:rPr lang="en-US" b="0" i="1" smtClean="0">
                                <a:effectLst/>
                                <a:latin typeface="Cambria Math" panose="02040503050406030204" pitchFamily="18" charset="0"/>
                              </a:rPr>
                              <m:t>𝐿𝑈𝑀𝑂</m:t>
                            </m:r>
                          </m:sub>
                          <m:sup>
                            <m:r>
                              <a:rPr lang="en-US" b="0" i="1" smtClean="0">
                                <a:effectLst/>
                                <a:latin typeface="Cambria Math" panose="02040503050406030204" pitchFamily="18" charset="0"/>
                              </a:rPr>
                              <m:t>2</m:t>
                            </m:r>
                          </m:sup>
                        </m:sSubSup>
                        <m:sSup>
                          <m:sSupPr>
                            <m:ctrlPr>
                              <a:rPr lang="en-US" i="1" smtClean="0">
                                <a:effectLst/>
                                <a:latin typeface="Cambria Math" panose="02040503050406030204" pitchFamily="18" charset="0"/>
                              </a:rPr>
                            </m:ctrlPr>
                          </m:sSupPr>
                          <m:e>
                            <m:r>
                              <a:rPr lang="en-US" b="0" i="1" smtClean="0">
                                <a:effectLst/>
                                <a:latin typeface="Cambria Math" panose="02040503050406030204" pitchFamily="18" charset="0"/>
                              </a:rPr>
                              <m:t>ħ</m:t>
                            </m:r>
                          </m:e>
                          <m:sup>
                            <m:r>
                              <a:rPr lang="en-US" b="0" i="1" smtClean="0">
                                <a:effectLst/>
                                <a:latin typeface="Cambria Math" panose="02040503050406030204" pitchFamily="18" charset="0"/>
                              </a:rPr>
                              <m:t>2</m:t>
                            </m:r>
                          </m:sup>
                        </m:sSup>
                      </m:num>
                      <m:den>
                        <m:r>
                          <a:rPr lang="en-US" b="0" i="1" smtClean="0">
                            <a:effectLst/>
                            <a:latin typeface="Cambria Math" panose="02040503050406030204" pitchFamily="18" charset="0"/>
                          </a:rPr>
                          <m:t>2</m:t>
                        </m:r>
                        <m:r>
                          <a:rPr lang="en-US" b="0" i="1" smtClean="0">
                            <a:effectLst/>
                            <a:latin typeface="Cambria Math" panose="02040503050406030204" pitchFamily="18" charset="0"/>
                          </a:rPr>
                          <m:t>𝐼</m:t>
                        </m:r>
                      </m:den>
                    </m:f>
                    <m:r>
                      <a:rPr lang="en-US" b="0" i="1" smtClean="0">
                        <a:effectLst/>
                        <a:latin typeface="Cambria Math" panose="02040503050406030204" pitchFamily="18" charset="0"/>
                      </a:rPr>
                      <m:t> −</m:t>
                    </m:r>
                    <m:f>
                      <m:fPr>
                        <m:ctrlPr>
                          <a:rPr lang="en-US" i="1" smtClean="0">
                            <a:effectLst/>
                            <a:latin typeface="Cambria Math" panose="02040503050406030204" pitchFamily="18" charset="0"/>
                          </a:rPr>
                        </m:ctrlPr>
                      </m:fPr>
                      <m:num>
                        <m:sSubSup>
                          <m:sSubSupPr>
                            <m:ctrlPr>
                              <a:rPr lang="en-US" b="0" i="1" smtClean="0">
                                <a:effectLst/>
                                <a:latin typeface="Cambria Math" panose="02040503050406030204" pitchFamily="18" charset="0"/>
                              </a:rPr>
                            </m:ctrlPr>
                          </m:sSubSupPr>
                          <m:e>
                            <m:r>
                              <a:rPr lang="en-US" b="0" i="1" smtClean="0">
                                <a:effectLst/>
                                <a:latin typeface="Cambria Math" panose="02040503050406030204" pitchFamily="18" charset="0"/>
                              </a:rPr>
                              <m:t>𝑛</m:t>
                            </m:r>
                          </m:e>
                          <m:sub>
                            <m:r>
                              <a:rPr lang="en-US" b="0" i="1" smtClean="0">
                                <a:effectLst/>
                                <a:latin typeface="Cambria Math" panose="02040503050406030204" pitchFamily="18" charset="0"/>
                              </a:rPr>
                              <m:t>𝐻𝑂𝑀𝑂</m:t>
                            </m:r>
                          </m:sub>
                          <m:sup>
                            <m:r>
                              <a:rPr lang="en-US" b="0" i="1" smtClean="0">
                                <a:effectLst/>
                                <a:latin typeface="Cambria Math" panose="02040503050406030204" pitchFamily="18" charset="0"/>
                              </a:rPr>
                              <m:t>2</m:t>
                            </m:r>
                          </m:sup>
                        </m:sSubSup>
                        <m:sSup>
                          <m:sSupPr>
                            <m:ctrlPr>
                              <a:rPr lang="en-US" i="1" smtClean="0">
                                <a:effectLst/>
                                <a:latin typeface="Cambria Math" panose="02040503050406030204" pitchFamily="18" charset="0"/>
                              </a:rPr>
                            </m:ctrlPr>
                          </m:sSupPr>
                          <m:e>
                            <m:r>
                              <a:rPr lang="en-US" b="0" i="1" smtClean="0">
                                <a:effectLst/>
                                <a:latin typeface="Cambria Math" panose="02040503050406030204" pitchFamily="18" charset="0"/>
                              </a:rPr>
                              <m:t>ħ</m:t>
                            </m:r>
                          </m:e>
                          <m:sup>
                            <m:r>
                              <a:rPr lang="en-US" b="0" i="1" smtClean="0">
                                <a:effectLst/>
                                <a:latin typeface="Cambria Math" panose="02040503050406030204" pitchFamily="18" charset="0"/>
                              </a:rPr>
                              <m:t>2</m:t>
                            </m:r>
                          </m:sup>
                        </m:sSup>
                      </m:num>
                      <m:den>
                        <m:r>
                          <a:rPr lang="en-US" b="0" i="1" smtClean="0">
                            <a:effectLst/>
                            <a:latin typeface="Cambria Math" panose="02040503050406030204" pitchFamily="18" charset="0"/>
                          </a:rPr>
                          <m:t>2</m:t>
                        </m:r>
                        <m:r>
                          <a:rPr lang="en-US" b="0" i="1" smtClean="0">
                            <a:effectLst/>
                            <a:latin typeface="Cambria Math" panose="02040503050406030204" pitchFamily="18" charset="0"/>
                          </a:rPr>
                          <m:t>𝐼</m:t>
                        </m:r>
                      </m:den>
                    </m:f>
                    <m:r>
                      <a:rPr lang="en-US" b="0" i="1" smtClean="0">
                        <a:effectLst/>
                        <a:latin typeface="Cambria Math" panose="02040503050406030204" pitchFamily="18" charset="0"/>
                      </a:rPr>
                      <m:t>=</m:t>
                    </m:r>
                    <m:f>
                      <m:fPr>
                        <m:ctrlPr>
                          <a:rPr lang="en-US" b="0" i="1" smtClean="0">
                            <a:effectLst/>
                            <a:latin typeface="Cambria Math" panose="02040503050406030204" pitchFamily="18" charset="0"/>
                          </a:rPr>
                        </m:ctrlPr>
                      </m:fPr>
                      <m:num>
                        <m:sSup>
                          <m:sSupPr>
                            <m:ctrlPr>
                              <a:rPr lang="en-US" b="0" i="1" smtClean="0">
                                <a:effectLst/>
                                <a:latin typeface="Cambria Math" panose="02040503050406030204" pitchFamily="18" charset="0"/>
                              </a:rPr>
                            </m:ctrlPr>
                          </m:sSupPr>
                          <m:e>
                            <m:r>
                              <a:rPr lang="en-US" b="0" i="1" smtClean="0">
                                <a:effectLst/>
                                <a:latin typeface="Cambria Math" panose="02040503050406030204" pitchFamily="18" charset="0"/>
                              </a:rPr>
                              <m:t>ħ</m:t>
                            </m:r>
                          </m:e>
                          <m:sup>
                            <m:r>
                              <a:rPr lang="en-US" b="0" i="1" smtClean="0">
                                <a:effectLst/>
                                <a:latin typeface="Cambria Math" panose="02040503050406030204" pitchFamily="18" charset="0"/>
                              </a:rPr>
                              <m:t>2</m:t>
                            </m:r>
                          </m:sup>
                        </m:sSup>
                      </m:num>
                      <m:den>
                        <m:r>
                          <a:rPr lang="en-US" b="0" i="1" smtClean="0">
                            <a:effectLst/>
                            <a:latin typeface="Cambria Math" panose="02040503050406030204" pitchFamily="18" charset="0"/>
                          </a:rPr>
                          <m:t>2</m:t>
                        </m:r>
                        <m:r>
                          <a:rPr lang="en-US" b="0" i="1" smtClean="0">
                            <a:effectLst/>
                            <a:latin typeface="Cambria Math" panose="02040503050406030204" pitchFamily="18" charset="0"/>
                          </a:rPr>
                          <m:t>𝐼</m:t>
                        </m:r>
                      </m:den>
                    </m:f>
                    <m:r>
                      <a:rPr lang="en-US" b="0" i="1" smtClean="0">
                        <a:effectLst/>
                        <a:latin typeface="Cambria Math" panose="02040503050406030204" pitchFamily="18" charset="0"/>
                      </a:rPr>
                      <m:t>∗</m:t>
                    </m:r>
                    <m:d>
                      <m:dPr>
                        <m:ctrlPr>
                          <a:rPr lang="en-US" b="0" i="1" smtClean="0">
                            <a:effectLst/>
                            <a:latin typeface="Cambria Math" panose="02040503050406030204" pitchFamily="18" charset="0"/>
                          </a:rPr>
                        </m:ctrlPr>
                      </m:dPr>
                      <m:e>
                        <m:sSubSup>
                          <m:sSubSupPr>
                            <m:ctrlPr>
                              <a:rPr lang="en-US" b="0" i="1" smtClean="0">
                                <a:effectLst/>
                                <a:latin typeface="Cambria Math" panose="02040503050406030204" pitchFamily="18" charset="0"/>
                              </a:rPr>
                            </m:ctrlPr>
                          </m:sSubSupPr>
                          <m:e>
                            <m:r>
                              <a:rPr lang="en-US" b="0" i="1" smtClean="0">
                                <a:effectLst/>
                                <a:latin typeface="Cambria Math" panose="02040503050406030204" pitchFamily="18" charset="0"/>
                              </a:rPr>
                              <m:t>𝑛</m:t>
                            </m:r>
                          </m:e>
                          <m:sub>
                            <m:r>
                              <a:rPr lang="en-US" b="0" i="1" smtClean="0">
                                <a:effectLst/>
                                <a:latin typeface="Cambria Math" panose="02040503050406030204" pitchFamily="18" charset="0"/>
                              </a:rPr>
                              <m:t>𝐿𝑈𝑀𝑂</m:t>
                            </m:r>
                          </m:sub>
                          <m:sup>
                            <m:r>
                              <a:rPr lang="en-US" b="0" i="1" smtClean="0">
                                <a:effectLst/>
                                <a:latin typeface="Cambria Math" panose="02040503050406030204" pitchFamily="18" charset="0"/>
                              </a:rPr>
                              <m:t>2</m:t>
                            </m:r>
                          </m:sup>
                        </m:sSubSup>
                        <m:r>
                          <a:rPr lang="en-US" b="0" i="1" smtClean="0">
                            <a:effectLst/>
                            <a:latin typeface="Cambria Math" panose="02040503050406030204" pitchFamily="18" charset="0"/>
                          </a:rPr>
                          <m:t>−</m:t>
                        </m:r>
                        <m:sSubSup>
                          <m:sSubSupPr>
                            <m:ctrlPr>
                              <a:rPr lang="en-US" b="0" i="1" smtClean="0">
                                <a:effectLst/>
                                <a:latin typeface="Cambria Math" panose="02040503050406030204" pitchFamily="18" charset="0"/>
                              </a:rPr>
                            </m:ctrlPr>
                          </m:sSubSupPr>
                          <m:e>
                            <m:r>
                              <a:rPr lang="en-US" b="0" i="1" smtClean="0">
                                <a:effectLst/>
                                <a:latin typeface="Cambria Math" panose="02040503050406030204" pitchFamily="18" charset="0"/>
                              </a:rPr>
                              <m:t>𝑛</m:t>
                            </m:r>
                          </m:e>
                          <m:sub>
                            <m:r>
                              <a:rPr lang="en-US" b="0" i="1" smtClean="0">
                                <a:effectLst/>
                                <a:latin typeface="Cambria Math" panose="02040503050406030204" pitchFamily="18" charset="0"/>
                              </a:rPr>
                              <m:t>𝐻𝑂𝑀𝑂</m:t>
                            </m:r>
                          </m:sub>
                          <m:sup>
                            <m:r>
                              <a:rPr lang="en-US" b="0" i="1" smtClean="0">
                                <a:effectLst/>
                                <a:latin typeface="Cambria Math" panose="02040503050406030204" pitchFamily="18" charset="0"/>
                              </a:rPr>
                              <m:t>2</m:t>
                            </m:r>
                          </m:sup>
                        </m:sSubSup>
                      </m:e>
                    </m:d>
                  </m:oMath>
                </a14:m>
                <a:endParaRPr lang="en-US" dirty="0" smtClean="0"/>
              </a:p>
              <a:p>
                <a14:m>
                  <m:oMath xmlns:m="http://schemas.openxmlformats.org/officeDocument/2006/math">
                    <m:r>
                      <a:rPr lang="en-US"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𝑬</m:t>
                    </m:r>
                    <m:r>
                      <a:rPr lang="en-US"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f>
                      <m:fPr>
                        <m:ctrlPr>
                          <a:rPr lang="en-US" b="1" i="1" smtClean="0">
                            <a:effectLst>
                              <a:outerShdw blurRad="38100" dist="38100" dir="2700000" algn="tl">
                                <a:srgbClr val="000000">
                                  <a:alpha val="43137"/>
                                </a:srgbClr>
                              </a:outerShdw>
                            </a:effectLst>
                            <a:latin typeface="Cambria Math" panose="02040503050406030204" pitchFamily="18" charset="0"/>
                          </a:rPr>
                        </m:ctrlPr>
                      </m:fPr>
                      <m:num>
                        <m:sSup>
                          <m:sSupPr>
                            <m:ctrlPr>
                              <a:rPr lang="en-US" b="1" i="1" smtClean="0">
                                <a:effectLst>
                                  <a:outerShdw blurRad="38100" dist="38100" dir="2700000" algn="tl">
                                    <a:srgbClr val="000000">
                                      <a:alpha val="43137"/>
                                    </a:srgbClr>
                                  </a:outerShdw>
                                </a:effectLst>
                                <a:latin typeface="Cambria Math" panose="02040503050406030204" pitchFamily="18" charset="0"/>
                              </a:rPr>
                            </m:ctrlPr>
                          </m:sSupPr>
                          <m:e>
                            <m:r>
                              <a:rPr lang="en-US" b="1" i="1" smtClean="0">
                                <a:effectLst>
                                  <a:outerShdw blurRad="38100" dist="38100" dir="2700000" algn="tl">
                                    <a:srgbClr val="000000">
                                      <a:alpha val="43137"/>
                                    </a:srgbClr>
                                  </a:outerShdw>
                                </a:effectLst>
                                <a:latin typeface="Cambria Math" panose="02040503050406030204" pitchFamily="18" charset="0"/>
                              </a:rPr>
                              <m:t>ħ</m:t>
                            </m:r>
                          </m:e>
                          <m:sup>
                            <m:r>
                              <a:rPr lang="en-US" b="1" i="1" smtClean="0">
                                <a:effectLst>
                                  <a:outerShdw blurRad="38100" dist="38100" dir="2700000" algn="tl">
                                    <a:srgbClr val="000000">
                                      <a:alpha val="43137"/>
                                    </a:srgbClr>
                                  </a:outerShdw>
                                </a:effectLst>
                                <a:latin typeface="Cambria Math" panose="02040503050406030204" pitchFamily="18" charset="0"/>
                              </a:rPr>
                              <m:t>𝟐</m:t>
                            </m:r>
                          </m:sup>
                        </m:sSup>
                      </m:num>
                      <m:den>
                        <m:r>
                          <a:rPr lang="en-US" b="1" i="1" smtClean="0">
                            <a:effectLst>
                              <a:outerShdw blurRad="38100" dist="38100" dir="2700000" algn="tl">
                                <a:srgbClr val="000000">
                                  <a:alpha val="43137"/>
                                </a:srgbClr>
                              </a:outerShdw>
                            </a:effectLst>
                            <a:latin typeface="Cambria Math" panose="02040503050406030204" pitchFamily="18" charset="0"/>
                          </a:rPr>
                          <m:t>𝟐</m:t>
                        </m:r>
                        <m:r>
                          <a:rPr lang="en-US" b="1" i="1" smtClean="0">
                            <a:effectLst>
                              <a:outerShdw blurRad="38100" dist="38100" dir="2700000" algn="tl">
                                <a:srgbClr val="000000">
                                  <a:alpha val="43137"/>
                                </a:srgbClr>
                              </a:outerShdw>
                            </a:effectLst>
                            <a:latin typeface="Cambria Math" panose="02040503050406030204" pitchFamily="18" charset="0"/>
                          </a:rPr>
                          <m:t>𝑰</m:t>
                        </m:r>
                      </m:den>
                    </m:f>
                    <m:r>
                      <a:rPr lang="en-US" b="1" i="1" smtClean="0">
                        <a:effectLst>
                          <a:outerShdw blurRad="38100" dist="38100" dir="2700000" algn="tl">
                            <a:srgbClr val="000000">
                              <a:alpha val="43137"/>
                            </a:srgbClr>
                          </a:outerShdw>
                        </a:effectLst>
                        <a:latin typeface="Cambria Math" panose="02040503050406030204" pitchFamily="18" charset="0"/>
                      </a:rPr>
                      <m:t>∗</m:t>
                    </m:r>
                    <m:d>
                      <m:dPr>
                        <m:ctrlPr>
                          <a:rPr lang="en-US" b="1" i="1" smtClean="0">
                            <a:effectLst>
                              <a:outerShdw blurRad="38100" dist="38100" dir="2700000" algn="tl">
                                <a:srgbClr val="000000">
                                  <a:alpha val="43137"/>
                                </a:srgbClr>
                              </a:outerShdw>
                            </a:effectLst>
                            <a:latin typeface="Cambria Math" panose="02040503050406030204" pitchFamily="18" charset="0"/>
                          </a:rPr>
                        </m:ctrlPr>
                      </m:dPr>
                      <m:e>
                        <m:sSubSup>
                          <m:sSubSupPr>
                            <m:ctrlPr>
                              <a:rPr lang="en-US" b="1" i="1" smtClean="0">
                                <a:effectLst>
                                  <a:outerShdw blurRad="38100" dist="38100" dir="2700000" algn="tl">
                                    <a:srgbClr val="000000">
                                      <a:alpha val="43137"/>
                                    </a:srgbClr>
                                  </a:outerShdw>
                                </a:effectLst>
                                <a:latin typeface="Cambria Math" panose="02040503050406030204" pitchFamily="18" charset="0"/>
                              </a:rPr>
                            </m:ctrlPr>
                          </m:sSubSupPr>
                          <m:e>
                            <m:r>
                              <a:rPr lang="en-US" b="1" i="1" smtClean="0">
                                <a:effectLst>
                                  <a:outerShdw blurRad="38100" dist="38100" dir="2700000" algn="tl">
                                    <a:srgbClr val="000000">
                                      <a:alpha val="43137"/>
                                    </a:srgbClr>
                                  </a:outerShdw>
                                </a:effectLst>
                                <a:latin typeface="Cambria Math" panose="02040503050406030204" pitchFamily="18" charset="0"/>
                              </a:rPr>
                              <m:t>𝒏</m:t>
                            </m:r>
                          </m:e>
                          <m:sub>
                            <m:r>
                              <a:rPr lang="en-US" b="1" i="1" smtClean="0">
                                <a:effectLst>
                                  <a:outerShdw blurRad="38100" dist="38100" dir="2700000" algn="tl">
                                    <a:srgbClr val="000000">
                                      <a:alpha val="43137"/>
                                    </a:srgbClr>
                                  </a:outerShdw>
                                </a:effectLst>
                                <a:latin typeface="Cambria Math" panose="02040503050406030204" pitchFamily="18" charset="0"/>
                              </a:rPr>
                              <m:t>𝑳𝑼𝑴𝑶</m:t>
                            </m:r>
                          </m:sub>
                          <m:sup>
                            <m:r>
                              <a:rPr lang="en-US" b="1" i="1" smtClean="0">
                                <a:effectLst>
                                  <a:outerShdw blurRad="38100" dist="38100" dir="2700000" algn="tl">
                                    <a:srgbClr val="000000">
                                      <a:alpha val="43137"/>
                                    </a:srgbClr>
                                  </a:outerShdw>
                                </a:effectLst>
                                <a:latin typeface="Cambria Math" panose="02040503050406030204" pitchFamily="18" charset="0"/>
                              </a:rPr>
                              <m:t>𝟐</m:t>
                            </m:r>
                          </m:sup>
                        </m:sSubSup>
                        <m:r>
                          <a:rPr lang="en-US" b="1" i="1" smtClean="0">
                            <a:effectLst>
                              <a:outerShdw blurRad="38100" dist="38100" dir="2700000" algn="tl">
                                <a:srgbClr val="000000">
                                  <a:alpha val="43137"/>
                                </a:srgbClr>
                              </a:outerShdw>
                            </a:effectLst>
                            <a:latin typeface="Cambria Math" panose="02040503050406030204" pitchFamily="18" charset="0"/>
                          </a:rPr>
                          <m:t>−</m:t>
                        </m:r>
                        <m:sSubSup>
                          <m:sSubSupPr>
                            <m:ctrlPr>
                              <a:rPr lang="en-US" b="1" i="1" smtClean="0">
                                <a:effectLst>
                                  <a:outerShdw blurRad="38100" dist="38100" dir="2700000" algn="tl">
                                    <a:srgbClr val="000000">
                                      <a:alpha val="43137"/>
                                    </a:srgbClr>
                                  </a:outerShdw>
                                </a:effectLst>
                                <a:latin typeface="Cambria Math" panose="02040503050406030204" pitchFamily="18" charset="0"/>
                              </a:rPr>
                            </m:ctrlPr>
                          </m:sSubSupPr>
                          <m:e>
                            <m:r>
                              <a:rPr lang="en-US" b="1" i="1" smtClean="0">
                                <a:effectLst>
                                  <a:outerShdw blurRad="38100" dist="38100" dir="2700000" algn="tl">
                                    <a:srgbClr val="000000">
                                      <a:alpha val="43137"/>
                                    </a:srgbClr>
                                  </a:outerShdw>
                                </a:effectLst>
                                <a:latin typeface="Cambria Math" panose="02040503050406030204" pitchFamily="18" charset="0"/>
                              </a:rPr>
                              <m:t>𝒏</m:t>
                            </m:r>
                          </m:e>
                          <m:sub>
                            <m:r>
                              <a:rPr lang="en-US" b="1" i="1" smtClean="0">
                                <a:effectLst>
                                  <a:outerShdw blurRad="38100" dist="38100" dir="2700000" algn="tl">
                                    <a:srgbClr val="000000">
                                      <a:alpha val="43137"/>
                                    </a:srgbClr>
                                  </a:outerShdw>
                                </a:effectLst>
                                <a:latin typeface="Cambria Math" panose="02040503050406030204" pitchFamily="18" charset="0"/>
                              </a:rPr>
                              <m:t>𝑯𝑶𝑴𝑶</m:t>
                            </m:r>
                          </m:sub>
                          <m:sup>
                            <m:r>
                              <a:rPr lang="en-US" b="1" i="1" smtClean="0">
                                <a:effectLst>
                                  <a:outerShdw blurRad="38100" dist="38100" dir="2700000" algn="tl">
                                    <a:srgbClr val="000000">
                                      <a:alpha val="43137"/>
                                    </a:srgbClr>
                                  </a:outerShdw>
                                </a:effectLst>
                                <a:latin typeface="Cambria Math" panose="02040503050406030204" pitchFamily="18" charset="0"/>
                              </a:rPr>
                              <m:t>𝟐</m:t>
                            </m:r>
                          </m:sup>
                        </m:sSubSup>
                      </m:e>
                    </m:d>
                  </m:oMath>
                </a14:m>
                <a:endParaRPr lang="en-US" b="1"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571" r="-444"/>
                </a:stretch>
              </a:blipFill>
            </p:spPr>
            <p:txBody>
              <a:bodyPr/>
              <a:lstStyle/>
              <a:p>
                <a:r>
                  <a:rPr lang="en-US">
                    <a:noFill/>
                  </a:rPr>
                  <a:t> </a:t>
                </a:r>
              </a:p>
            </p:txBody>
          </p:sp>
        </mc:Fallback>
      </mc:AlternateContent>
    </p:spTree>
    <p:extLst>
      <p:ext uri="{BB962C8B-B14F-4D97-AF65-F5344CB8AC3E}">
        <p14:creationId xmlns:p14="http://schemas.microsoft.com/office/powerpoint/2010/main" val="938484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Calculation of the HOMO-LUMO Transition Cont. </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14:m>
                  <m:oMath xmlns:m="http://schemas.openxmlformats.org/officeDocument/2006/math">
                    <m:r>
                      <a:rPr lang="en-US"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𝑬</m:t>
                    </m:r>
                    <m:r>
                      <a:rPr lang="en-US"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f>
                      <m:fPr>
                        <m:ctrlPr>
                          <a:rPr lang="en-US" b="1" i="1" smtClean="0">
                            <a:effectLst>
                              <a:outerShdw blurRad="38100" dist="38100" dir="2700000" algn="tl">
                                <a:srgbClr val="000000">
                                  <a:alpha val="43137"/>
                                </a:srgbClr>
                              </a:outerShdw>
                            </a:effectLst>
                            <a:latin typeface="Cambria Math" panose="02040503050406030204" pitchFamily="18" charset="0"/>
                          </a:rPr>
                        </m:ctrlPr>
                      </m:fPr>
                      <m:num>
                        <m:sSup>
                          <m:sSupPr>
                            <m:ctrlPr>
                              <a:rPr lang="en-US" b="1" i="1" smtClean="0">
                                <a:effectLst>
                                  <a:outerShdw blurRad="38100" dist="38100" dir="2700000" algn="tl">
                                    <a:srgbClr val="000000">
                                      <a:alpha val="43137"/>
                                    </a:srgbClr>
                                  </a:outerShdw>
                                </a:effectLst>
                                <a:latin typeface="Cambria Math" panose="02040503050406030204" pitchFamily="18" charset="0"/>
                              </a:rPr>
                            </m:ctrlPr>
                          </m:sSupPr>
                          <m:e>
                            <m:r>
                              <a:rPr lang="en-US" b="1" i="1" smtClean="0">
                                <a:effectLst>
                                  <a:outerShdw blurRad="38100" dist="38100" dir="2700000" algn="tl">
                                    <a:srgbClr val="000000">
                                      <a:alpha val="43137"/>
                                    </a:srgbClr>
                                  </a:outerShdw>
                                </a:effectLst>
                                <a:latin typeface="Cambria Math" panose="02040503050406030204" pitchFamily="18" charset="0"/>
                              </a:rPr>
                              <m:t>ħ</m:t>
                            </m:r>
                          </m:e>
                          <m:sup>
                            <m:r>
                              <a:rPr lang="en-US" b="1" i="1" smtClean="0">
                                <a:effectLst>
                                  <a:outerShdw blurRad="38100" dist="38100" dir="2700000" algn="tl">
                                    <a:srgbClr val="000000">
                                      <a:alpha val="43137"/>
                                    </a:srgbClr>
                                  </a:outerShdw>
                                </a:effectLst>
                                <a:latin typeface="Cambria Math" panose="02040503050406030204" pitchFamily="18" charset="0"/>
                              </a:rPr>
                              <m:t>𝟐</m:t>
                            </m:r>
                          </m:sup>
                        </m:sSup>
                      </m:num>
                      <m:den>
                        <m:r>
                          <a:rPr lang="en-US" b="1" i="1" smtClean="0">
                            <a:effectLst>
                              <a:outerShdw blurRad="38100" dist="38100" dir="2700000" algn="tl">
                                <a:srgbClr val="000000">
                                  <a:alpha val="43137"/>
                                </a:srgbClr>
                              </a:outerShdw>
                            </a:effectLst>
                            <a:latin typeface="Cambria Math" panose="02040503050406030204" pitchFamily="18" charset="0"/>
                          </a:rPr>
                          <m:t>𝟐</m:t>
                        </m:r>
                        <m:r>
                          <a:rPr lang="en-US" b="1" i="1" smtClean="0">
                            <a:effectLst>
                              <a:outerShdw blurRad="38100" dist="38100" dir="2700000" algn="tl">
                                <a:srgbClr val="000000">
                                  <a:alpha val="43137"/>
                                </a:srgbClr>
                              </a:outerShdw>
                            </a:effectLst>
                            <a:latin typeface="Cambria Math" panose="02040503050406030204" pitchFamily="18" charset="0"/>
                          </a:rPr>
                          <m:t>𝑰</m:t>
                        </m:r>
                      </m:den>
                    </m:f>
                    <m:r>
                      <a:rPr lang="en-US" b="1" i="1" smtClean="0">
                        <a:effectLst>
                          <a:outerShdw blurRad="38100" dist="38100" dir="2700000" algn="tl">
                            <a:srgbClr val="000000">
                              <a:alpha val="43137"/>
                            </a:srgbClr>
                          </a:outerShdw>
                        </a:effectLst>
                        <a:latin typeface="Cambria Math" panose="02040503050406030204" pitchFamily="18" charset="0"/>
                      </a:rPr>
                      <m:t>∗</m:t>
                    </m:r>
                    <m:d>
                      <m:dPr>
                        <m:ctrlPr>
                          <a:rPr lang="en-US" b="1" i="1" smtClean="0">
                            <a:effectLst>
                              <a:outerShdw blurRad="38100" dist="38100" dir="2700000" algn="tl">
                                <a:srgbClr val="000000">
                                  <a:alpha val="43137"/>
                                </a:srgbClr>
                              </a:outerShdw>
                            </a:effectLst>
                            <a:latin typeface="Cambria Math" panose="02040503050406030204" pitchFamily="18" charset="0"/>
                          </a:rPr>
                        </m:ctrlPr>
                      </m:dPr>
                      <m:e>
                        <m:sSubSup>
                          <m:sSubSupPr>
                            <m:ctrlPr>
                              <a:rPr lang="en-US" b="1" i="1" smtClean="0">
                                <a:effectLst>
                                  <a:outerShdw blurRad="38100" dist="38100" dir="2700000" algn="tl">
                                    <a:srgbClr val="000000">
                                      <a:alpha val="43137"/>
                                    </a:srgbClr>
                                  </a:outerShdw>
                                </a:effectLst>
                                <a:latin typeface="Cambria Math" panose="02040503050406030204" pitchFamily="18" charset="0"/>
                              </a:rPr>
                            </m:ctrlPr>
                          </m:sSubSupPr>
                          <m:e>
                            <m:r>
                              <a:rPr lang="en-US" b="1" i="1" smtClean="0">
                                <a:effectLst>
                                  <a:outerShdw blurRad="38100" dist="38100" dir="2700000" algn="tl">
                                    <a:srgbClr val="000000">
                                      <a:alpha val="43137"/>
                                    </a:srgbClr>
                                  </a:outerShdw>
                                </a:effectLst>
                                <a:latin typeface="Cambria Math" panose="02040503050406030204" pitchFamily="18" charset="0"/>
                              </a:rPr>
                              <m:t>𝒏</m:t>
                            </m:r>
                          </m:e>
                          <m:sub>
                            <m:r>
                              <a:rPr lang="en-US" b="1" i="1" smtClean="0">
                                <a:effectLst>
                                  <a:outerShdw blurRad="38100" dist="38100" dir="2700000" algn="tl">
                                    <a:srgbClr val="000000">
                                      <a:alpha val="43137"/>
                                    </a:srgbClr>
                                  </a:outerShdw>
                                </a:effectLst>
                                <a:latin typeface="Cambria Math" panose="02040503050406030204" pitchFamily="18" charset="0"/>
                              </a:rPr>
                              <m:t>𝑳𝑼𝑴𝑶</m:t>
                            </m:r>
                          </m:sub>
                          <m:sup>
                            <m:r>
                              <a:rPr lang="en-US" b="1" i="1" smtClean="0">
                                <a:effectLst>
                                  <a:outerShdw blurRad="38100" dist="38100" dir="2700000" algn="tl">
                                    <a:srgbClr val="000000">
                                      <a:alpha val="43137"/>
                                    </a:srgbClr>
                                  </a:outerShdw>
                                </a:effectLst>
                                <a:latin typeface="Cambria Math" panose="02040503050406030204" pitchFamily="18" charset="0"/>
                              </a:rPr>
                              <m:t>𝟐</m:t>
                            </m:r>
                          </m:sup>
                        </m:sSubSup>
                        <m:r>
                          <a:rPr lang="en-US" b="1" i="1" smtClean="0">
                            <a:effectLst>
                              <a:outerShdw blurRad="38100" dist="38100" dir="2700000" algn="tl">
                                <a:srgbClr val="000000">
                                  <a:alpha val="43137"/>
                                </a:srgbClr>
                              </a:outerShdw>
                            </a:effectLst>
                            <a:latin typeface="Cambria Math" panose="02040503050406030204" pitchFamily="18" charset="0"/>
                          </a:rPr>
                          <m:t>−</m:t>
                        </m:r>
                        <m:sSubSup>
                          <m:sSubSupPr>
                            <m:ctrlPr>
                              <a:rPr lang="en-US" b="1" i="1" smtClean="0">
                                <a:effectLst>
                                  <a:outerShdw blurRad="38100" dist="38100" dir="2700000" algn="tl">
                                    <a:srgbClr val="000000">
                                      <a:alpha val="43137"/>
                                    </a:srgbClr>
                                  </a:outerShdw>
                                </a:effectLst>
                                <a:latin typeface="Cambria Math" panose="02040503050406030204" pitchFamily="18" charset="0"/>
                              </a:rPr>
                            </m:ctrlPr>
                          </m:sSubSupPr>
                          <m:e>
                            <m:r>
                              <a:rPr lang="en-US" b="1" i="1" smtClean="0">
                                <a:effectLst>
                                  <a:outerShdw blurRad="38100" dist="38100" dir="2700000" algn="tl">
                                    <a:srgbClr val="000000">
                                      <a:alpha val="43137"/>
                                    </a:srgbClr>
                                  </a:outerShdw>
                                </a:effectLst>
                                <a:latin typeface="Cambria Math" panose="02040503050406030204" pitchFamily="18" charset="0"/>
                              </a:rPr>
                              <m:t>𝒏</m:t>
                            </m:r>
                          </m:e>
                          <m:sub>
                            <m:r>
                              <a:rPr lang="en-US" b="1" i="1" smtClean="0">
                                <a:effectLst>
                                  <a:outerShdw blurRad="38100" dist="38100" dir="2700000" algn="tl">
                                    <a:srgbClr val="000000">
                                      <a:alpha val="43137"/>
                                    </a:srgbClr>
                                  </a:outerShdw>
                                </a:effectLst>
                                <a:latin typeface="Cambria Math" panose="02040503050406030204" pitchFamily="18" charset="0"/>
                              </a:rPr>
                              <m:t>𝑯𝑶𝑴𝑶</m:t>
                            </m:r>
                          </m:sub>
                          <m:sup>
                            <m:r>
                              <a:rPr lang="en-US" b="1" i="1" smtClean="0">
                                <a:effectLst>
                                  <a:outerShdw blurRad="38100" dist="38100" dir="2700000" algn="tl">
                                    <a:srgbClr val="000000">
                                      <a:alpha val="43137"/>
                                    </a:srgbClr>
                                  </a:outerShdw>
                                </a:effectLst>
                                <a:latin typeface="Cambria Math" panose="02040503050406030204" pitchFamily="18" charset="0"/>
                              </a:rPr>
                              <m:t>𝟐</m:t>
                            </m:r>
                          </m:sup>
                        </m:sSubSup>
                      </m:e>
                    </m:d>
                    <m:r>
                      <a:rPr lang="en-US" b="1" i="1" smtClean="0">
                        <a:effectLst>
                          <a:outerShdw blurRad="38100" dist="38100" dir="2700000" algn="tl">
                            <a:srgbClr val="000000">
                              <a:alpha val="43137"/>
                            </a:srgbClr>
                          </a:outerShdw>
                        </a:effectLst>
                        <a:latin typeface="Cambria Math" panose="02040503050406030204" pitchFamily="18" charset="0"/>
                      </a:rPr>
                      <m:t>=</m:t>
                    </m:r>
                    <m:f>
                      <m:fPr>
                        <m:ctrlPr>
                          <a:rPr lang="en-US"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fPr>
                      <m:num>
                        <m:r>
                          <a:rPr lang="en-US" b="1" i="1" smtClean="0">
                            <a:effectLst>
                              <a:outerShdw blurRad="38100" dist="38100" dir="2700000" algn="tl">
                                <a:srgbClr val="000000">
                                  <a:alpha val="43137"/>
                                </a:srgbClr>
                              </a:outerShdw>
                            </a:effectLst>
                            <a:latin typeface="Cambria Math" panose="02040503050406030204" pitchFamily="18" charset="0"/>
                          </a:rPr>
                          <m:t>𝟐</m:t>
                        </m:r>
                        <m:r>
                          <a:rPr lang="en-US"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𝝅</m:t>
                        </m:r>
                        <m:r>
                          <a:rPr lang="en-US"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ħ</m:t>
                        </m:r>
                        <m:r>
                          <a:rPr lang="en-US"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𝒄</m:t>
                        </m:r>
                      </m:num>
                      <m:den>
                        <m:r>
                          <a:rPr lang="el-GR"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𝝀</m:t>
                        </m:r>
                      </m:den>
                    </m:f>
                  </m:oMath>
                </a14:m>
                <a:endParaRPr lang="en-US" b="1" dirty="0" smtClean="0"/>
              </a:p>
              <a:p>
                <a14:m>
                  <m:oMath xmlns:m="http://schemas.openxmlformats.org/officeDocument/2006/math">
                    <m:r>
                      <m:rPr>
                        <m:sty m:val="p"/>
                      </m:rPr>
                      <a:rPr lang="el-GR" i="1" smtClean="0">
                        <a:latin typeface="Cambria Math" panose="02040503050406030204" pitchFamily="18" charset="0"/>
                      </a:rPr>
                      <m:t>λ</m:t>
                    </m:r>
                    <m:r>
                      <a:rPr lang="en-US" b="0" i="1" smtClean="0">
                        <a:latin typeface="Cambria Math" panose="02040503050406030204" pitchFamily="18" charset="0"/>
                      </a:rPr>
                      <m:t>=</m:t>
                    </m:r>
                    <m:f>
                      <m:fPr>
                        <m:ctrlPr>
                          <a:rPr lang="en-US" b="0" i="1" smtClean="0">
                            <a:effectLst/>
                            <a:latin typeface="Cambria Math" panose="02040503050406030204" pitchFamily="18" charset="0"/>
                            <a:ea typeface="Cambria Math" panose="02040503050406030204" pitchFamily="18" charset="0"/>
                          </a:rPr>
                        </m:ctrlPr>
                      </m:fPr>
                      <m:num>
                        <m:r>
                          <a:rPr lang="en-US" b="0" i="1" smtClean="0">
                            <a:effectLst/>
                            <a:latin typeface="Cambria Math" panose="02040503050406030204" pitchFamily="18" charset="0"/>
                          </a:rPr>
                          <m:t>2</m:t>
                        </m:r>
                        <m:r>
                          <a:rPr lang="en-US" b="0" i="1" smtClean="0">
                            <a:effectLst/>
                            <a:latin typeface="Cambria Math" panose="02040503050406030204" pitchFamily="18" charset="0"/>
                            <a:ea typeface="Cambria Math" panose="02040503050406030204" pitchFamily="18" charset="0"/>
                          </a:rPr>
                          <m:t>𝜋</m:t>
                        </m:r>
                        <m:r>
                          <a:rPr lang="en-US" b="0" i="1" smtClean="0">
                            <a:effectLst/>
                            <a:latin typeface="Cambria Math" panose="02040503050406030204" pitchFamily="18" charset="0"/>
                            <a:ea typeface="Cambria Math" panose="02040503050406030204" pitchFamily="18" charset="0"/>
                          </a:rPr>
                          <m:t>ħ</m:t>
                        </m:r>
                        <m:r>
                          <a:rPr lang="en-US" b="0" i="1" smtClean="0">
                            <a:effectLst/>
                            <a:latin typeface="Cambria Math" panose="02040503050406030204" pitchFamily="18" charset="0"/>
                            <a:ea typeface="Cambria Math" panose="02040503050406030204" pitchFamily="18" charset="0"/>
                          </a:rPr>
                          <m:t>𝑐</m:t>
                        </m:r>
                      </m:num>
                      <m:den>
                        <m:f>
                          <m:fPr>
                            <m:ctrlPr>
                              <a:rPr lang="en-US" b="0" i="1" smtClean="0">
                                <a:effectLst/>
                                <a:latin typeface="Cambria Math" panose="02040503050406030204" pitchFamily="18" charset="0"/>
                              </a:rPr>
                            </m:ctrlPr>
                          </m:fPr>
                          <m:num>
                            <m:sSup>
                              <m:sSupPr>
                                <m:ctrlPr>
                                  <a:rPr lang="en-US" b="0" i="1" smtClean="0">
                                    <a:effectLst/>
                                    <a:latin typeface="Cambria Math" panose="02040503050406030204" pitchFamily="18" charset="0"/>
                                  </a:rPr>
                                </m:ctrlPr>
                              </m:sSupPr>
                              <m:e>
                                <m:r>
                                  <a:rPr lang="en-US" b="0" i="1" smtClean="0">
                                    <a:effectLst/>
                                    <a:latin typeface="Cambria Math" panose="02040503050406030204" pitchFamily="18" charset="0"/>
                                  </a:rPr>
                                  <m:t>ħ</m:t>
                                </m:r>
                              </m:e>
                              <m:sup>
                                <m:r>
                                  <a:rPr lang="en-US" b="0" i="1" smtClean="0">
                                    <a:effectLst/>
                                    <a:latin typeface="Cambria Math" panose="02040503050406030204" pitchFamily="18" charset="0"/>
                                  </a:rPr>
                                  <m:t>2</m:t>
                                </m:r>
                              </m:sup>
                            </m:sSup>
                          </m:num>
                          <m:den>
                            <m:r>
                              <a:rPr lang="en-US" b="0" i="1" smtClean="0">
                                <a:effectLst/>
                                <a:latin typeface="Cambria Math" panose="02040503050406030204" pitchFamily="18" charset="0"/>
                              </a:rPr>
                              <m:t>2</m:t>
                            </m:r>
                            <m:r>
                              <a:rPr lang="en-US" b="0" i="1" smtClean="0">
                                <a:effectLst/>
                                <a:latin typeface="Cambria Math" panose="02040503050406030204" pitchFamily="18" charset="0"/>
                              </a:rPr>
                              <m:t>𝐼</m:t>
                            </m:r>
                          </m:den>
                        </m:f>
                        <m:d>
                          <m:dPr>
                            <m:ctrlPr>
                              <a:rPr lang="en-US" b="0" i="1" smtClean="0">
                                <a:effectLst/>
                                <a:latin typeface="Cambria Math" panose="02040503050406030204" pitchFamily="18" charset="0"/>
                              </a:rPr>
                            </m:ctrlPr>
                          </m:dPr>
                          <m:e>
                            <m:sSubSup>
                              <m:sSubSupPr>
                                <m:ctrlPr>
                                  <a:rPr lang="en-US" b="0" i="1" smtClean="0">
                                    <a:effectLst/>
                                    <a:latin typeface="Cambria Math" panose="02040503050406030204" pitchFamily="18" charset="0"/>
                                  </a:rPr>
                                </m:ctrlPr>
                              </m:sSubSupPr>
                              <m:e>
                                <m:r>
                                  <a:rPr lang="en-US" b="0" i="1" smtClean="0">
                                    <a:effectLst/>
                                    <a:latin typeface="Cambria Math" panose="02040503050406030204" pitchFamily="18" charset="0"/>
                                  </a:rPr>
                                  <m:t>𝑛</m:t>
                                </m:r>
                              </m:e>
                              <m:sub>
                                <m:r>
                                  <a:rPr lang="en-US" b="0" i="1" smtClean="0">
                                    <a:effectLst/>
                                    <a:latin typeface="Cambria Math" panose="02040503050406030204" pitchFamily="18" charset="0"/>
                                  </a:rPr>
                                  <m:t>𝐿𝑈𝑀𝑂</m:t>
                                </m:r>
                              </m:sub>
                              <m:sup>
                                <m:r>
                                  <a:rPr lang="en-US" b="0" i="1" smtClean="0">
                                    <a:effectLst/>
                                    <a:latin typeface="Cambria Math" panose="02040503050406030204" pitchFamily="18" charset="0"/>
                                  </a:rPr>
                                  <m:t>2</m:t>
                                </m:r>
                              </m:sup>
                            </m:sSubSup>
                            <m:r>
                              <a:rPr lang="en-US" b="0" i="1" smtClean="0">
                                <a:effectLst/>
                                <a:latin typeface="Cambria Math" panose="02040503050406030204" pitchFamily="18" charset="0"/>
                              </a:rPr>
                              <m:t>−</m:t>
                            </m:r>
                            <m:sSubSup>
                              <m:sSubSupPr>
                                <m:ctrlPr>
                                  <a:rPr lang="en-US" b="0" i="1" smtClean="0">
                                    <a:effectLst/>
                                    <a:latin typeface="Cambria Math" panose="02040503050406030204" pitchFamily="18" charset="0"/>
                                  </a:rPr>
                                </m:ctrlPr>
                              </m:sSubSupPr>
                              <m:e>
                                <m:r>
                                  <a:rPr lang="en-US" b="0" i="1" smtClean="0">
                                    <a:effectLst/>
                                    <a:latin typeface="Cambria Math" panose="02040503050406030204" pitchFamily="18" charset="0"/>
                                  </a:rPr>
                                  <m:t>𝑛</m:t>
                                </m:r>
                              </m:e>
                              <m:sub>
                                <m:r>
                                  <a:rPr lang="en-US" b="0" i="1" smtClean="0">
                                    <a:effectLst/>
                                    <a:latin typeface="Cambria Math" panose="02040503050406030204" pitchFamily="18" charset="0"/>
                                  </a:rPr>
                                  <m:t>𝐻𝑂𝑀𝑂</m:t>
                                </m:r>
                              </m:sub>
                              <m:sup>
                                <m:r>
                                  <a:rPr lang="en-US" b="0" i="1" smtClean="0">
                                    <a:effectLst/>
                                    <a:latin typeface="Cambria Math" panose="02040503050406030204" pitchFamily="18" charset="0"/>
                                  </a:rPr>
                                  <m:t>2</m:t>
                                </m:r>
                              </m:sup>
                            </m:sSubSup>
                          </m:e>
                        </m:d>
                      </m:den>
                    </m:f>
                  </m:oMath>
                </a14:m>
                <a:endParaRPr lang="en-US" dirty="0" smtClean="0"/>
              </a:p>
              <a:p>
                <a:endParaRPr lang="en-US" dirty="0" smtClean="0"/>
              </a:p>
              <a:p>
                <a:r>
                  <a:rPr lang="en-US" dirty="0" smtClean="0"/>
                  <a:t>Substitute known values making sure to use kilogram, meter, second units and then converting to nm</a:t>
                </a:r>
              </a:p>
              <a:p>
                <a14:m>
                  <m:oMath xmlns:m="http://schemas.openxmlformats.org/officeDocument/2006/math">
                    <m:sSub>
                      <m:sSubPr>
                        <m:ctrlPr>
                          <a:rPr lang="en-US" b="0" i="1" smtClean="0">
                            <a:latin typeface="Cambria Math" panose="02040503050406030204" pitchFamily="18" charset="0"/>
                          </a:rPr>
                        </m:ctrlPr>
                      </m:sSubPr>
                      <m:e>
                        <m:r>
                          <m:rPr>
                            <m:sty m:val="p"/>
                          </m:rPr>
                          <a:rPr lang="el-GR" i="1" smtClean="0">
                            <a:latin typeface="Cambria Math" panose="02040503050406030204" pitchFamily="18" charset="0"/>
                          </a:rPr>
                          <m:t>λ</m:t>
                        </m:r>
                      </m:e>
                      <m:sub>
                        <m:r>
                          <a:rPr lang="en-US" b="0" i="1" smtClean="0">
                            <a:latin typeface="Cambria Math" panose="02040503050406030204" pitchFamily="18" charset="0"/>
                          </a:rPr>
                          <m:t>𝑐𝑎𝑙𝑐</m:t>
                        </m:r>
                      </m:sub>
                    </m:sSub>
                    <m:r>
                      <a:rPr lang="en-US" b="0" i="1" smtClean="0">
                        <a:latin typeface="Cambria Math" panose="02040503050406030204" pitchFamily="18" charset="0"/>
                      </a:rPr>
                      <m:t>=209.7 </m:t>
                    </m:r>
                    <m:r>
                      <a:rPr lang="en-US" b="0" i="1" smtClean="0">
                        <a:latin typeface="Cambria Math" panose="02040503050406030204" pitchFamily="18" charset="0"/>
                      </a:rPr>
                      <m:t>𝑛𝑚</m:t>
                    </m:r>
                  </m:oMath>
                </a14:m>
                <a:endParaRPr lang="en-US" dirty="0" smtClean="0"/>
              </a:p>
              <a:p>
                <a:r>
                  <a:rPr lang="en-US" dirty="0" smtClean="0"/>
                  <a:t>The actual lambda for HOMO-LUMO transition is 260 nm</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571" r="-635"/>
                </a:stretch>
              </a:blipFill>
            </p:spPr>
            <p:txBody>
              <a:bodyPr/>
              <a:lstStyle/>
              <a:p>
                <a:r>
                  <a:rPr lang="en-US">
                    <a:noFill/>
                  </a:rPr>
                  <a:t> </a:t>
                </a:r>
              </a:p>
            </p:txBody>
          </p:sp>
        </mc:Fallback>
      </mc:AlternateContent>
    </p:spTree>
    <p:extLst>
      <p:ext uri="{BB962C8B-B14F-4D97-AF65-F5344CB8AC3E}">
        <p14:creationId xmlns:p14="http://schemas.microsoft.com/office/powerpoint/2010/main" val="3700487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Postulates of Quantum Mechanics </a:t>
            </a:r>
            <a:endParaRPr lang="en-US" dirty="0"/>
          </a:p>
        </p:txBody>
      </p:sp>
      <p:sp>
        <p:nvSpPr>
          <p:cNvPr id="3" name="Content Placeholder 2"/>
          <p:cNvSpPr>
            <a:spLocks noGrp="1"/>
          </p:cNvSpPr>
          <p:nvPr>
            <p:ph idx="1"/>
          </p:nvPr>
        </p:nvSpPr>
        <p:spPr/>
        <p:txBody>
          <a:bodyPr>
            <a:normAutofit fontScale="92500"/>
          </a:bodyPr>
          <a:lstStyle/>
          <a:p>
            <a:pPr marL="514350" indent="-514350">
              <a:buFont typeface="+mj-lt"/>
              <a:buAutoNum type="arabicPeriod"/>
            </a:pPr>
            <a:r>
              <a:rPr lang="en-US" dirty="0" smtClean="0"/>
              <a:t>All physical observables (physical property that can be observed) of a system is contained in the wavefunction.</a:t>
            </a:r>
          </a:p>
          <a:p>
            <a:pPr marL="514350" indent="-514350">
              <a:buFont typeface="+mj-lt"/>
              <a:buAutoNum type="arabicPeriod"/>
            </a:pPr>
            <a:r>
              <a:rPr lang="en-US" dirty="0" smtClean="0"/>
              <a:t>The wavefunction times its complex conjugate represents a probability density for finding a particle at a particular range of values. (Born interpretation) </a:t>
            </a:r>
          </a:p>
          <a:p>
            <a:pPr marL="514350" indent="-514350">
              <a:buFont typeface="+mj-lt"/>
              <a:buAutoNum type="arabicPeriod"/>
            </a:pPr>
            <a:r>
              <a:rPr lang="en-US" dirty="0" smtClean="0"/>
              <a:t>Wavefunctions must be continuous and real-valued </a:t>
            </a:r>
          </a:p>
          <a:p>
            <a:pPr marL="514350" indent="-514350">
              <a:buFont typeface="+mj-lt"/>
              <a:buAutoNum type="arabicPeriod"/>
            </a:pPr>
            <a:r>
              <a:rPr lang="en-US" dirty="0" smtClean="0"/>
              <a:t>Wavefunctions must be normalized and orthogonal</a:t>
            </a:r>
          </a:p>
          <a:p>
            <a:pPr marL="971550" lvl="1" indent="-514350">
              <a:buFont typeface="+mj-lt"/>
              <a:buAutoNum type="arabicPeriod"/>
            </a:pPr>
            <a:r>
              <a:rPr lang="en-US" dirty="0" smtClean="0"/>
              <a:t>Normalized means that the integral of the wavefunction of the same quantum number over all possible values (frequently referred to as ‘all space’) is equal to 1. </a:t>
            </a:r>
          </a:p>
          <a:p>
            <a:pPr marL="971550" lvl="1" indent="-514350">
              <a:buFont typeface="+mj-lt"/>
              <a:buAutoNum type="arabicPeriod"/>
            </a:pPr>
            <a:r>
              <a:rPr lang="en-US" dirty="0" smtClean="0"/>
              <a:t>Orthogonal means that the integral of the wavefunction at one quantum number times the wavefunction at another quantum number over all space is equal to 0. </a:t>
            </a:r>
            <a:endParaRPr lang="en-US" dirty="0"/>
          </a:p>
        </p:txBody>
      </p:sp>
    </p:spTree>
    <p:extLst>
      <p:ext uri="{BB962C8B-B14F-4D97-AF65-F5344CB8AC3E}">
        <p14:creationId xmlns:p14="http://schemas.microsoft.com/office/powerpoint/2010/main" val="228662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Orthogonal and Normalized Really Mean?</a:t>
            </a:r>
            <a:endParaRPr lang="en-US" dirty="0"/>
          </a:p>
        </p:txBody>
      </p:sp>
      <p:sp>
        <p:nvSpPr>
          <p:cNvPr id="3" name="Content Placeholder 2"/>
          <p:cNvSpPr>
            <a:spLocks noGrp="1"/>
          </p:cNvSpPr>
          <p:nvPr>
            <p:ph idx="1"/>
          </p:nvPr>
        </p:nvSpPr>
        <p:spPr/>
        <p:txBody>
          <a:bodyPr>
            <a:normAutofit/>
          </a:bodyPr>
          <a:lstStyle/>
          <a:p>
            <a:r>
              <a:rPr lang="en-US" dirty="0" smtClean="0"/>
              <a:t>The Born interpretation states that the wavefunction times its complex conjugate is the probability density function of finding a particle in that system at a particular range of values. </a:t>
            </a:r>
          </a:p>
          <a:p>
            <a:r>
              <a:rPr lang="en-US" dirty="0" smtClean="0"/>
              <a:t>Normalized means that the probability of finding a particle in between all possible values the system can take on is 1, basically means that if you looked at every possible value you would be guaranteed to find the particle. </a:t>
            </a:r>
          </a:p>
          <a:p>
            <a:r>
              <a:rPr lang="en-US" dirty="0" smtClean="0"/>
              <a:t>Orthogonal means that if you have two particles at two different quantum states, they will not be found in the same position ever (because they are in different states). Basically an impossible game of hide and seek. </a:t>
            </a:r>
            <a:endParaRPr lang="en-US" dirty="0"/>
          </a:p>
        </p:txBody>
      </p:sp>
    </p:spTree>
    <p:extLst>
      <p:ext uri="{BB962C8B-B14F-4D97-AF65-F5344CB8AC3E}">
        <p14:creationId xmlns:p14="http://schemas.microsoft.com/office/powerpoint/2010/main" val="46103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Analogy for Orthogonality and Normality</a:t>
            </a:r>
            <a:endParaRPr lang="en-US" dirty="0"/>
          </a:p>
        </p:txBody>
      </p:sp>
      <p:sp>
        <p:nvSpPr>
          <p:cNvPr id="3" name="Content Placeholder 2"/>
          <p:cNvSpPr>
            <a:spLocks noGrp="1"/>
          </p:cNvSpPr>
          <p:nvPr>
            <p:ph idx="1"/>
          </p:nvPr>
        </p:nvSpPr>
        <p:spPr>
          <a:xfrm>
            <a:off x="914400" y="2090058"/>
            <a:ext cx="10515600" cy="4644254"/>
          </a:xfrm>
        </p:spPr>
        <p:txBody>
          <a:bodyPr>
            <a:normAutofit/>
          </a:bodyPr>
          <a:lstStyle/>
          <a:p>
            <a:r>
              <a:rPr lang="en-US" dirty="0" smtClean="0"/>
              <a:t>Imagine you are playing hide and seek with your friend in NY state, assuming your friend that you’re looking for is stationary, what is the probability of you finding him/her if you searched every possible location… obviously 100% because you searched all possible locations, you looked at all possible position values he/she could’ve had within the same state!</a:t>
            </a:r>
          </a:p>
          <a:p>
            <a:r>
              <a:rPr lang="en-US" dirty="0" smtClean="0"/>
              <a:t>Now imagine a second game where your friend really wants to win so he crosses over to NJ. Assuming you can only look for him/her in NY, what is the probability of you finding him/her? Obviously 0% because your friend isn’t in NY, your friend is in NJ. Your friend is in another state!</a:t>
            </a:r>
            <a:endParaRPr lang="en-US" dirty="0"/>
          </a:p>
        </p:txBody>
      </p:sp>
    </p:spTree>
    <p:extLst>
      <p:ext uri="{BB962C8B-B14F-4D97-AF65-F5344CB8AC3E}">
        <p14:creationId xmlns:p14="http://schemas.microsoft.com/office/powerpoint/2010/main" val="3288391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 of Important Operators and Equations in Quantum</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2039031"/>
                <a:ext cx="10515600" cy="4623026"/>
              </a:xfrm>
            </p:spPr>
            <p:txBody>
              <a:bodyPr>
                <a:normAutofit fontScale="92500" lnSpcReduction="20000"/>
              </a:bodyPr>
              <a:lstStyle/>
              <a:p>
                <a:r>
                  <a:rPr lang="en-US" dirty="0" smtClean="0"/>
                  <a:t>Linear position: </a:t>
                </a:r>
                <a14:m>
                  <m:oMath xmlns:m="http://schemas.openxmlformats.org/officeDocument/2006/math">
                    <m:acc>
                      <m:accPr>
                        <m:chr m:val="̂"/>
                        <m:ctrlPr>
                          <a:rPr lang="en-US" i="1" smtClean="0">
                            <a:latin typeface="Cambria Math" panose="02040503050406030204" pitchFamily="18" charset="0"/>
                          </a:rPr>
                        </m:ctrlPr>
                      </m:accPr>
                      <m:e>
                        <m:r>
                          <a:rPr lang="en-US" b="0" i="1" smtClean="0">
                            <a:latin typeface="Cambria Math" panose="02040503050406030204" pitchFamily="18" charset="0"/>
                          </a:rPr>
                          <m:t>𝑥</m:t>
                        </m:r>
                      </m:e>
                    </m:acc>
                    <m:r>
                      <a:rPr lang="en-US" b="0" i="1" smtClean="0">
                        <a:latin typeface="Cambria Math" panose="02040503050406030204" pitchFamily="18" charset="0"/>
                      </a:rPr>
                      <m:t>=</m:t>
                    </m:r>
                    <m:r>
                      <a:rPr lang="en-US" b="0" i="1" smtClean="0">
                        <a:latin typeface="Cambria Math" panose="02040503050406030204" pitchFamily="18" charset="0"/>
                      </a:rPr>
                      <m:t>𝑥</m:t>
                    </m:r>
                  </m:oMath>
                </a14:m>
                <a:endParaRPr lang="en-US" dirty="0" smtClean="0"/>
              </a:p>
              <a:p>
                <a:r>
                  <a:rPr lang="en-US" dirty="0" smtClean="0"/>
                  <a:t>Angular position: </a:t>
                </a:r>
                <a14:m>
                  <m:oMath xmlns:m="http://schemas.openxmlformats.org/officeDocument/2006/math">
                    <m:acc>
                      <m:accPr>
                        <m:chr m:val="̂"/>
                        <m:ctrlPr>
                          <a:rPr lang="en-US" i="1" smtClean="0">
                            <a:latin typeface="Cambria Math" panose="02040503050406030204" pitchFamily="18" charset="0"/>
                          </a:rPr>
                        </m:ctrlPr>
                      </m:accPr>
                      <m:e>
                        <m:r>
                          <a:rPr lang="en-US" i="1" smtClean="0">
                            <a:latin typeface="Cambria Math" panose="02040503050406030204" pitchFamily="18" charset="0"/>
                            <a:ea typeface="Cambria Math" panose="02040503050406030204" pitchFamily="18" charset="0"/>
                          </a:rPr>
                          <m:t>𝜑</m:t>
                        </m:r>
                      </m:e>
                    </m:acc>
                    <m:r>
                      <a:rPr lang="en-US" b="0" i="1" smtClean="0">
                        <a:latin typeface="Cambria Math" panose="02040503050406030204" pitchFamily="18" charset="0"/>
                      </a:rPr>
                      <m:t>= </m:t>
                    </m:r>
                    <m:r>
                      <a:rPr lang="en-US" b="0" i="1" smtClean="0">
                        <a:latin typeface="Cambria Math" panose="02040503050406030204" pitchFamily="18" charset="0"/>
                        <a:ea typeface="Cambria Math" panose="02040503050406030204" pitchFamily="18" charset="0"/>
                      </a:rPr>
                      <m:t>𝜑</m:t>
                    </m:r>
                  </m:oMath>
                </a14:m>
                <a:endParaRPr lang="en-US" b="0" dirty="0" smtClean="0">
                  <a:ea typeface="Cambria Math" panose="02040503050406030204" pitchFamily="18" charset="0"/>
                </a:endParaRPr>
              </a:p>
              <a:p>
                <a:r>
                  <a:rPr lang="en-US" dirty="0" smtClean="0">
                    <a:ea typeface="Cambria Math" panose="02040503050406030204" pitchFamily="18" charset="0"/>
                  </a:rPr>
                  <a:t>Linear momentum: </a:t>
                </a:r>
                <a14:m>
                  <m:oMath xmlns:m="http://schemas.openxmlformats.org/officeDocument/2006/math">
                    <m:acc>
                      <m:accPr>
                        <m:chr m:val="̂"/>
                        <m:ctrlPr>
                          <a:rPr lang="en-US" i="1" smtClean="0">
                            <a:latin typeface="Cambria Math" panose="02040503050406030204" pitchFamily="18" charset="0"/>
                            <a:ea typeface="Cambria Math" panose="02040503050406030204" pitchFamily="18" charset="0"/>
                          </a:rPr>
                        </m:ctrlPr>
                      </m:accPr>
                      <m:e>
                        <m:r>
                          <a:rPr lang="en-US" b="0" i="1" smtClean="0">
                            <a:latin typeface="Cambria Math" panose="02040503050406030204" pitchFamily="18" charset="0"/>
                            <a:ea typeface="Cambria Math" panose="02040503050406030204" pitchFamily="18" charset="0"/>
                          </a:rPr>
                          <m:t>𝑝</m:t>
                        </m:r>
                      </m:e>
                    </m:acc>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𝑖</m:t>
                    </m:r>
                    <m:r>
                      <a:rPr lang="en-US" b="0" i="1" smtClean="0">
                        <a:latin typeface="Cambria Math" panose="02040503050406030204" pitchFamily="18" charset="0"/>
                        <a:ea typeface="Cambria Math" panose="02040503050406030204" pitchFamily="18" charset="0"/>
                      </a:rPr>
                      <m:t>ħ </m:t>
                    </m:r>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𝑑</m:t>
                        </m:r>
                      </m:num>
                      <m:den>
                        <m:r>
                          <a:rPr lang="en-US" b="0" i="1" smtClean="0">
                            <a:latin typeface="Cambria Math" panose="02040503050406030204" pitchFamily="18" charset="0"/>
                            <a:ea typeface="Cambria Math" panose="02040503050406030204" pitchFamily="18" charset="0"/>
                          </a:rPr>
                          <m:t>𝑑𝑥</m:t>
                        </m:r>
                      </m:den>
                    </m:f>
                    <m:r>
                      <a:rPr lang="en-US" b="0" i="1" smtClean="0">
                        <a:latin typeface="Cambria Math" panose="02040503050406030204" pitchFamily="18" charset="0"/>
                        <a:ea typeface="Cambria Math" panose="02040503050406030204" pitchFamily="18" charset="0"/>
                      </a:rPr>
                      <m:t>(</m:t>
                    </m:r>
                  </m:oMath>
                </a14:m>
                <a:endParaRPr lang="en-US" b="0" dirty="0" smtClean="0">
                  <a:ea typeface="Cambria Math" panose="02040503050406030204" pitchFamily="18" charset="0"/>
                </a:endParaRPr>
              </a:p>
              <a:p>
                <a:r>
                  <a:rPr lang="en-US" dirty="0" smtClean="0">
                    <a:ea typeface="Cambria Math" panose="02040503050406030204" pitchFamily="18" charset="0"/>
                  </a:rPr>
                  <a:t>Angular momentum: </a:t>
                </a:r>
                <a14:m>
                  <m:oMath xmlns:m="http://schemas.openxmlformats.org/officeDocument/2006/math">
                    <m:acc>
                      <m:accPr>
                        <m:chr m:val="̂"/>
                        <m:ctrlPr>
                          <a:rPr lang="en-US" i="1" smtClean="0">
                            <a:latin typeface="Cambria Math" panose="02040503050406030204" pitchFamily="18" charset="0"/>
                            <a:ea typeface="Cambria Math" panose="02040503050406030204" pitchFamily="18" charset="0"/>
                          </a:rPr>
                        </m:ctrlPr>
                      </m:accPr>
                      <m:e>
                        <m:r>
                          <a:rPr lang="en-US" b="0" i="1" smtClean="0">
                            <a:latin typeface="Cambria Math" panose="02040503050406030204" pitchFamily="18" charset="0"/>
                            <a:ea typeface="Cambria Math" panose="02040503050406030204" pitchFamily="18" charset="0"/>
                          </a:rPr>
                          <m:t>𝐿</m:t>
                        </m:r>
                      </m:e>
                    </m:acc>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𝑖</m:t>
                    </m:r>
                    <m:r>
                      <a:rPr lang="en-US" b="0" i="1" smtClean="0">
                        <a:latin typeface="Cambria Math" panose="02040503050406030204" pitchFamily="18" charset="0"/>
                        <a:ea typeface="Cambria Math" panose="02040503050406030204" pitchFamily="18" charset="0"/>
                      </a:rPr>
                      <m:t>ħ </m:t>
                    </m:r>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𝑑</m:t>
                        </m:r>
                      </m:num>
                      <m:den>
                        <m:r>
                          <a:rPr lang="en-US" b="0" i="1" smtClean="0">
                            <a:latin typeface="Cambria Math" panose="02040503050406030204" pitchFamily="18" charset="0"/>
                            <a:ea typeface="Cambria Math" panose="02040503050406030204" pitchFamily="18" charset="0"/>
                          </a:rPr>
                          <m:t>𝑑</m:t>
                        </m:r>
                        <m:r>
                          <a:rPr lang="en-US" b="0" i="1" smtClean="0">
                            <a:latin typeface="Cambria Math" panose="02040503050406030204" pitchFamily="18" charset="0"/>
                            <a:ea typeface="Cambria Math" panose="02040503050406030204" pitchFamily="18" charset="0"/>
                          </a:rPr>
                          <m:t>𝜑</m:t>
                        </m:r>
                      </m:den>
                    </m:f>
                    <m:r>
                      <a:rPr lang="en-US" b="0" i="1" smtClean="0">
                        <a:latin typeface="Cambria Math" panose="02040503050406030204" pitchFamily="18" charset="0"/>
                        <a:ea typeface="Cambria Math" panose="02040503050406030204" pitchFamily="18" charset="0"/>
                      </a:rPr>
                      <m:t>(</m:t>
                    </m:r>
                  </m:oMath>
                </a14:m>
                <a:endParaRPr lang="en-US" b="0" dirty="0" smtClean="0">
                  <a:ea typeface="Cambria Math" panose="02040503050406030204" pitchFamily="18" charset="0"/>
                </a:endParaRPr>
              </a:p>
              <a:p>
                <a:r>
                  <a:rPr lang="en-US" dirty="0" smtClean="0"/>
                  <a:t>Kinetic Energy Translational:</a:t>
                </a:r>
                <a14:m>
                  <m:oMath xmlns:m="http://schemas.openxmlformats.org/officeDocument/2006/math">
                    <m:acc>
                      <m:accPr>
                        <m:chr m:val="̂"/>
                        <m:ctrlPr>
                          <a:rPr lang="en-US" i="1" smtClean="0">
                            <a:latin typeface="Cambria Math" panose="02040503050406030204" pitchFamily="18" charset="0"/>
                          </a:rPr>
                        </m:ctrlPr>
                      </m:accPr>
                      <m:e>
                        <m:r>
                          <a:rPr lang="en-US" b="0" i="1" smtClean="0">
                            <a:latin typeface="Cambria Math" panose="02040503050406030204" pitchFamily="18" charset="0"/>
                          </a:rPr>
                          <m:t> </m:t>
                        </m:r>
                        <m:r>
                          <a:rPr lang="en-US" b="0" i="1" smtClean="0">
                            <a:latin typeface="Cambria Math" panose="02040503050406030204" pitchFamily="18" charset="0"/>
                          </a:rPr>
                          <m:t>𝑇</m:t>
                        </m:r>
                      </m:e>
                    </m:acc>
                    <m:r>
                      <a:rPr lang="en-US" b="0" i="1" smtClean="0">
                        <a:latin typeface="Cambria Math" panose="02040503050406030204" pitchFamily="18" charset="0"/>
                      </a:rPr>
                      <m:t>= </m:t>
                    </m:r>
                    <m:f>
                      <m:fPr>
                        <m:ctrlPr>
                          <a:rPr lang="en-US" b="0" i="1" smtClean="0">
                            <a:latin typeface="Cambria Math" panose="02040503050406030204" pitchFamily="18" charset="0"/>
                          </a:rPr>
                        </m:ctrlPr>
                      </m:fPr>
                      <m:num>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𝑝</m:t>
                            </m:r>
                          </m:e>
                        </m:acc>
                        <m:acc>
                          <m:accPr>
                            <m:chr m:val="̂"/>
                            <m:ctrlPr>
                              <a:rPr lang="en-US" i="1" smtClean="0">
                                <a:latin typeface="Cambria Math" panose="02040503050406030204" pitchFamily="18" charset="0"/>
                              </a:rPr>
                            </m:ctrlPr>
                          </m:accPr>
                          <m:e>
                            <m:r>
                              <a:rPr lang="en-US" b="0" i="1" smtClean="0">
                                <a:latin typeface="Cambria Math" panose="02040503050406030204" pitchFamily="18" charset="0"/>
                              </a:rPr>
                              <m:t>𝑝</m:t>
                            </m:r>
                          </m:e>
                        </m:acc>
                      </m:num>
                      <m:den>
                        <m:r>
                          <a:rPr lang="en-US" b="0" i="1" smtClean="0">
                            <a:latin typeface="Cambria Math" panose="02040503050406030204" pitchFamily="18" charset="0"/>
                          </a:rPr>
                          <m:t>2</m:t>
                        </m:r>
                        <m:r>
                          <a:rPr lang="en-US" b="0" i="1" smtClean="0">
                            <a:latin typeface="Cambria Math" panose="02040503050406030204" pitchFamily="18" charset="0"/>
                          </a:rPr>
                          <m:t>𝑚</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𝑖</m:t>
                            </m:r>
                          </m:e>
                          <m:sup>
                            <m:r>
                              <a:rPr lang="en-US" b="0" i="1" smtClean="0">
                                <a:latin typeface="Cambria Math" panose="02040503050406030204" pitchFamily="18" charset="0"/>
                              </a:rPr>
                              <m:t>2</m:t>
                            </m:r>
                          </m:sup>
                        </m:sSup>
                        <m:sSup>
                          <m:sSupPr>
                            <m:ctrlPr>
                              <a:rPr lang="en-US" b="0" i="1" smtClean="0">
                                <a:latin typeface="Cambria Math" panose="02040503050406030204" pitchFamily="18" charset="0"/>
                              </a:rPr>
                            </m:ctrlPr>
                          </m:sSupPr>
                          <m:e>
                            <m:r>
                              <a:rPr lang="en-US" b="0" i="1" smtClean="0">
                                <a:latin typeface="Cambria Math" panose="02040503050406030204" pitchFamily="18" charset="0"/>
                              </a:rPr>
                              <m:t>ħ</m:t>
                            </m:r>
                          </m:e>
                          <m:sup>
                            <m:r>
                              <a:rPr lang="en-US" b="0" i="1" smtClean="0">
                                <a:latin typeface="Cambria Math" panose="02040503050406030204" pitchFamily="18" charset="0"/>
                              </a:rPr>
                              <m:t>2</m:t>
                            </m:r>
                          </m:sup>
                        </m:sSup>
                      </m:num>
                      <m:den>
                        <m:r>
                          <a:rPr lang="en-US" b="0" i="1" smtClean="0">
                            <a:latin typeface="Cambria Math" panose="02040503050406030204" pitchFamily="18" charset="0"/>
                          </a:rPr>
                          <m:t>2</m:t>
                        </m:r>
                        <m:r>
                          <a:rPr lang="en-US" b="0" i="1" smtClean="0">
                            <a:latin typeface="Cambria Math" panose="02040503050406030204" pitchFamily="18" charset="0"/>
                          </a:rPr>
                          <m:t>𝑚</m:t>
                        </m:r>
                      </m:den>
                    </m:f>
                    <m:f>
                      <m:fPr>
                        <m:ctrlPr>
                          <a:rPr lang="en-US" b="0" i="1" smtClean="0">
                            <a:latin typeface="Cambria Math" panose="02040503050406030204" pitchFamily="18" charset="0"/>
                          </a:rPr>
                        </m:ctrlPr>
                      </m:fPr>
                      <m:num>
                        <m:r>
                          <a:rPr lang="en-US" b="0" i="1" smtClean="0">
                            <a:latin typeface="Cambria Math" panose="02040503050406030204" pitchFamily="18" charset="0"/>
                          </a:rPr>
                          <m:t>𝑑</m:t>
                        </m:r>
                      </m:num>
                      <m:den>
                        <m:r>
                          <a:rPr lang="en-US" b="0" i="1" smtClean="0">
                            <a:latin typeface="Cambria Math" panose="02040503050406030204" pitchFamily="18" charset="0"/>
                          </a:rPr>
                          <m:t>𝑑𝑥</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𝑑</m:t>
                        </m:r>
                      </m:num>
                      <m:den>
                        <m:r>
                          <a:rPr lang="en-US" b="0" i="1" smtClean="0">
                            <a:latin typeface="Cambria Math" panose="02040503050406030204" pitchFamily="18" charset="0"/>
                          </a:rPr>
                          <m:t>𝑑𝑥</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ħ</m:t>
                            </m:r>
                          </m:e>
                          <m:sup>
                            <m:r>
                              <a:rPr lang="en-US" b="0" i="1" smtClean="0">
                                <a:latin typeface="Cambria Math" panose="02040503050406030204" pitchFamily="18" charset="0"/>
                              </a:rPr>
                              <m:t>2</m:t>
                            </m:r>
                          </m:sup>
                        </m:sSup>
                      </m:num>
                      <m:den>
                        <m:r>
                          <a:rPr lang="en-US" b="0" i="1" smtClean="0">
                            <a:latin typeface="Cambria Math" panose="02040503050406030204" pitchFamily="18" charset="0"/>
                          </a:rPr>
                          <m:t>2</m:t>
                        </m:r>
                        <m:r>
                          <a:rPr lang="en-US" b="0" i="1" smtClean="0">
                            <a:latin typeface="Cambria Math" panose="02040503050406030204" pitchFamily="18" charset="0"/>
                          </a:rPr>
                          <m:t>𝑚</m:t>
                        </m:r>
                      </m:den>
                    </m:f>
                    <m:r>
                      <a:rPr lang="en-US" b="0" i="1" smtClean="0">
                        <a:latin typeface="Cambria Math" panose="02040503050406030204" pitchFamily="18" charset="0"/>
                      </a:rPr>
                      <m:t> </m:t>
                    </m:r>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𝑑</m:t>
                            </m:r>
                          </m:e>
                          <m:sup>
                            <m:r>
                              <a:rPr lang="en-US" b="0" i="1" smtClean="0">
                                <a:latin typeface="Cambria Math" panose="02040503050406030204" pitchFamily="18" charset="0"/>
                              </a:rPr>
                              <m:t>2</m:t>
                            </m:r>
                          </m:sup>
                        </m:sSup>
                      </m:num>
                      <m:den>
                        <m:r>
                          <a:rPr lang="en-US" b="0" i="1" smtClean="0">
                            <a:latin typeface="Cambria Math" panose="02040503050406030204" pitchFamily="18" charset="0"/>
                          </a:rPr>
                          <m:t>𝑑</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𝑥</m:t>
                            </m:r>
                          </m:e>
                          <m:sup>
                            <m:r>
                              <a:rPr lang="en-US" b="0" i="1" smtClean="0">
                                <a:latin typeface="Cambria Math" panose="02040503050406030204" pitchFamily="18" charset="0"/>
                              </a:rPr>
                              <m:t>2</m:t>
                            </m:r>
                          </m:sup>
                        </m:sSup>
                      </m:den>
                    </m:f>
                    <m:r>
                      <a:rPr lang="en-US" b="0" i="1" smtClean="0">
                        <a:latin typeface="Cambria Math" panose="02040503050406030204" pitchFamily="18" charset="0"/>
                      </a:rPr>
                      <m:t>(</m:t>
                    </m:r>
                  </m:oMath>
                </a14:m>
                <a:endParaRPr lang="en-US" dirty="0" smtClean="0"/>
              </a:p>
              <a:p>
                <a:r>
                  <a:rPr lang="en-US" dirty="0" smtClean="0"/>
                  <a:t>Kinetic Energy Rotational:</a:t>
                </a:r>
                <a14:m>
                  <m:oMath xmlns:m="http://schemas.openxmlformats.org/officeDocument/2006/math">
                    <m:acc>
                      <m:accPr>
                        <m:chr m:val="̂"/>
                        <m:ctrlPr>
                          <a:rPr lang="en-US" i="1" smtClean="0">
                            <a:latin typeface="Cambria Math" panose="02040503050406030204" pitchFamily="18" charset="0"/>
                          </a:rPr>
                        </m:ctrlPr>
                      </m:accPr>
                      <m:e>
                        <m:r>
                          <a:rPr lang="en-US" b="0" i="1" smtClean="0">
                            <a:latin typeface="Cambria Math" panose="02040503050406030204" pitchFamily="18" charset="0"/>
                          </a:rPr>
                          <m:t> </m:t>
                        </m:r>
                        <m:r>
                          <a:rPr lang="en-US" b="0" i="1" smtClean="0">
                            <a:latin typeface="Cambria Math" panose="02040503050406030204" pitchFamily="18" charset="0"/>
                          </a:rPr>
                          <m:t>𝑇</m:t>
                        </m:r>
                      </m:e>
                    </m:acc>
                    <m:r>
                      <a:rPr lang="en-US" b="0" i="1" smtClean="0">
                        <a:latin typeface="Cambria Math" panose="02040503050406030204" pitchFamily="18" charset="0"/>
                      </a:rPr>
                      <m:t>= </m:t>
                    </m:r>
                    <m:f>
                      <m:fPr>
                        <m:ctrlPr>
                          <a:rPr lang="en-US" b="0" i="1" smtClean="0">
                            <a:latin typeface="Cambria Math" panose="02040503050406030204" pitchFamily="18" charset="0"/>
                          </a:rPr>
                        </m:ctrlPr>
                      </m:fPr>
                      <m:num>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𝐿</m:t>
                            </m:r>
                          </m:e>
                        </m:acc>
                        <m:acc>
                          <m:accPr>
                            <m:chr m:val="̂"/>
                            <m:ctrlPr>
                              <a:rPr lang="en-US" i="1" smtClean="0">
                                <a:latin typeface="Cambria Math" panose="02040503050406030204" pitchFamily="18" charset="0"/>
                              </a:rPr>
                            </m:ctrlPr>
                          </m:accPr>
                          <m:e>
                            <m:r>
                              <a:rPr lang="en-US" b="0" i="1" smtClean="0">
                                <a:latin typeface="Cambria Math" panose="02040503050406030204" pitchFamily="18" charset="0"/>
                              </a:rPr>
                              <m:t>𝐿</m:t>
                            </m:r>
                          </m:e>
                        </m:acc>
                      </m:num>
                      <m:den>
                        <m:r>
                          <a:rPr lang="en-US" b="0" i="1" smtClean="0">
                            <a:latin typeface="Cambria Math" panose="02040503050406030204" pitchFamily="18" charset="0"/>
                          </a:rPr>
                          <m:t>2</m:t>
                        </m:r>
                        <m:r>
                          <a:rPr lang="en-US" b="0" i="1" smtClean="0">
                            <a:latin typeface="Cambria Math" panose="02040503050406030204" pitchFamily="18" charset="0"/>
                          </a:rPr>
                          <m:t>𝐼</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𝑖</m:t>
                            </m:r>
                          </m:e>
                          <m:sup>
                            <m:r>
                              <a:rPr lang="en-US" b="0" i="1" smtClean="0">
                                <a:latin typeface="Cambria Math" panose="02040503050406030204" pitchFamily="18" charset="0"/>
                              </a:rPr>
                              <m:t>2</m:t>
                            </m:r>
                          </m:sup>
                        </m:sSup>
                        <m:sSup>
                          <m:sSupPr>
                            <m:ctrlPr>
                              <a:rPr lang="en-US" b="0" i="1" smtClean="0">
                                <a:latin typeface="Cambria Math" panose="02040503050406030204" pitchFamily="18" charset="0"/>
                              </a:rPr>
                            </m:ctrlPr>
                          </m:sSupPr>
                          <m:e>
                            <m:r>
                              <a:rPr lang="en-US" b="0" i="1" smtClean="0">
                                <a:latin typeface="Cambria Math" panose="02040503050406030204" pitchFamily="18" charset="0"/>
                              </a:rPr>
                              <m:t>ħ</m:t>
                            </m:r>
                          </m:e>
                          <m:sup>
                            <m:r>
                              <a:rPr lang="en-US" b="0" i="1" smtClean="0">
                                <a:latin typeface="Cambria Math" panose="02040503050406030204" pitchFamily="18" charset="0"/>
                              </a:rPr>
                              <m:t>2</m:t>
                            </m:r>
                          </m:sup>
                        </m:sSup>
                      </m:num>
                      <m:den>
                        <m:r>
                          <a:rPr lang="en-US" b="0" i="1" smtClean="0">
                            <a:latin typeface="Cambria Math" panose="02040503050406030204" pitchFamily="18" charset="0"/>
                          </a:rPr>
                          <m:t>2</m:t>
                        </m:r>
                        <m:r>
                          <a:rPr lang="en-US" b="0" i="1" smtClean="0">
                            <a:latin typeface="Cambria Math" panose="02040503050406030204" pitchFamily="18" charset="0"/>
                          </a:rPr>
                          <m:t>𝐼</m:t>
                        </m:r>
                      </m:den>
                    </m:f>
                    <m:f>
                      <m:fPr>
                        <m:ctrlPr>
                          <a:rPr lang="en-US" b="0" i="1" smtClean="0">
                            <a:latin typeface="Cambria Math" panose="02040503050406030204" pitchFamily="18" charset="0"/>
                          </a:rPr>
                        </m:ctrlPr>
                      </m:fPr>
                      <m:num>
                        <m:r>
                          <a:rPr lang="en-US" b="0" i="1" smtClean="0">
                            <a:latin typeface="Cambria Math" panose="02040503050406030204" pitchFamily="18" charset="0"/>
                          </a:rPr>
                          <m:t>𝑑</m:t>
                        </m:r>
                      </m:num>
                      <m:den>
                        <m:r>
                          <a:rPr lang="en-US" b="0" i="1" smtClean="0">
                            <a:latin typeface="Cambria Math" panose="02040503050406030204" pitchFamily="18" charset="0"/>
                          </a:rPr>
                          <m:t>𝑑</m:t>
                        </m:r>
                        <m:r>
                          <a:rPr lang="en-US" b="0" i="1" smtClean="0">
                            <a:latin typeface="Cambria Math" panose="02040503050406030204" pitchFamily="18" charset="0"/>
                            <a:ea typeface="Cambria Math" panose="02040503050406030204" pitchFamily="18" charset="0"/>
                          </a:rPr>
                          <m:t>𝜑</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𝑑</m:t>
                        </m:r>
                      </m:num>
                      <m:den>
                        <m:r>
                          <a:rPr lang="en-US" b="0" i="1" smtClean="0">
                            <a:latin typeface="Cambria Math" panose="02040503050406030204" pitchFamily="18" charset="0"/>
                          </a:rPr>
                          <m:t>𝑑</m:t>
                        </m:r>
                        <m:r>
                          <a:rPr lang="en-US" b="0" i="1" smtClean="0">
                            <a:latin typeface="Cambria Math" panose="02040503050406030204" pitchFamily="18" charset="0"/>
                            <a:ea typeface="Cambria Math" panose="02040503050406030204" pitchFamily="18" charset="0"/>
                          </a:rPr>
                          <m:t>𝜑</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ħ</m:t>
                            </m:r>
                          </m:e>
                          <m:sup>
                            <m:r>
                              <a:rPr lang="en-US" b="0" i="1" smtClean="0">
                                <a:latin typeface="Cambria Math" panose="02040503050406030204" pitchFamily="18" charset="0"/>
                              </a:rPr>
                              <m:t>2</m:t>
                            </m:r>
                          </m:sup>
                        </m:sSup>
                      </m:num>
                      <m:den>
                        <m:r>
                          <a:rPr lang="en-US" b="0" i="1" smtClean="0">
                            <a:latin typeface="Cambria Math" panose="02040503050406030204" pitchFamily="18" charset="0"/>
                          </a:rPr>
                          <m:t>2</m:t>
                        </m:r>
                        <m:r>
                          <a:rPr lang="en-US" b="0" i="1" smtClean="0">
                            <a:latin typeface="Cambria Math" panose="02040503050406030204" pitchFamily="18" charset="0"/>
                          </a:rPr>
                          <m:t>𝐼</m:t>
                        </m:r>
                      </m:den>
                    </m:f>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𝑑</m:t>
                            </m:r>
                          </m:e>
                          <m:sup>
                            <m:r>
                              <a:rPr lang="en-US" b="0" i="1" smtClean="0">
                                <a:latin typeface="Cambria Math" panose="02040503050406030204" pitchFamily="18" charset="0"/>
                              </a:rPr>
                              <m:t>2</m:t>
                            </m:r>
                          </m:sup>
                        </m:sSup>
                      </m:num>
                      <m:den>
                        <m:r>
                          <a:rPr lang="en-US" b="0" i="1" smtClean="0">
                            <a:latin typeface="Cambria Math" panose="02040503050406030204" pitchFamily="18" charset="0"/>
                          </a:rPr>
                          <m:t>𝑑</m:t>
                        </m:r>
                        <m:sSup>
                          <m:sSupPr>
                            <m:ctrlPr>
                              <a:rPr lang="en-US" b="0" i="1" smtClean="0">
                                <a:latin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𝜑</m:t>
                            </m:r>
                          </m:e>
                          <m:sup>
                            <m:r>
                              <a:rPr lang="en-US" b="0" i="1" smtClean="0">
                                <a:latin typeface="Cambria Math" panose="02040503050406030204" pitchFamily="18" charset="0"/>
                              </a:rPr>
                              <m:t>2</m:t>
                            </m:r>
                          </m:sup>
                        </m:sSup>
                      </m:den>
                    </m:f>
                    <m:r>
                      <a:rPr lang="en-US" b="0" i="1" smtClean="0">
                        <a:latin typeface="Cambria Math" panose="02040503050406030204" pitchFamily="18" charset="0"/>
                      </a:rPr>
                      <m:t>(</m:t>
                    </m:r>
                  </m:oMath>
                </a14:m>
                <a:endParaRPr lang="en-US" dirty="0" smtClean="0"/>
              </a:p>
              <a:p>
                <a:r>
                  <a:rPr lang="en-US" dirty="0" smtClean="0"/>
                  <a:t>Potential Energy: </a:t>
                </a:r>
                <a14:m>
                  <m:oMath xmlns:m="http://schemas.openxmlformats.org/officeDocument/2006/math">
                    <m:acc>
                      <m:accPr>
                        <m:chr m:val="̂"/>
                        <m:ctrlPr>
                          <a:rPr lang="en-US" i="1" smtClean="0">
                            <a:latin typeface="Cambria Math" panose="02040503050406030204" pitchFamily="18" charset="0"/>
                          </a:rPr>
                        </m:ctrlPr>
                      </m:accPr>
                      <m:e>
                        <m:r>
                          <a:rPr lang="en-US" b="0" i="1" smtClean="0">
                            <a:latin typeface="Cambria Math" panose="02040503050406030204" pitchFamily="18" charset="0"/>
                          </a:rPr>
                          <m:t>𝑉</m:t>
                        </m:r>
                      </m:e>
                    </m:acc>
                    <m:r>
                      <a:rPr lang="en-US" b="0" i="1" smtClean="0">
                        <a:latin typeface="Cambria Math" panose="02040503050406030204" pitchFamily="18" charset="0"/>
                      </a:rPr>
                      <m:t>=</m:t>
                    </m:r>
                    <m:r>
                      <a:rPr lang="en-US" b="0" i="1" smtClean="0">
                        <a:latin typeface="Cambria Math" panose="02040503050406030204" pitchFamily="18" charset="0"/>
                      </a:rPr>
                      <m:t>𝑉</m:t>
                    </m:r>
                    <m:r>
                      <a:rPr lang="en-US" b="0" i="1" smtClean="0">
                        <a:latin typeface="Cambria Math" panose="02040503050406030204" pitchFamily="18" charset="0"/>
                      </a:rPr>
                      <m:t>(</m:t>
                    </m:r>
                    <m:r>
                      <a:rPr lang="en-US" b="0" i="1" smtClean="0">
                        <a:latin typeface="Cambria Math" panose="02040503050406030204" pitchFamily="18" charset="0"/>
                      </a:rPr>
                      <m:t>𝑥</m:t>
                    </m:r>
                    <m:r>
                      <a:rPr lang="en-US" b="0" i="1" smtClean="0">
                        <a:latin typeface="Cambria Math" panose="02040503050406030204" pitchFamily="18" charset="0"/>
                      </a:rPr>
                      <m:t>)</m:t>
                    </m:r>
                  </m:oMath>
                </a14:m>
                <a:endParaRPr lang="en-US" dirty="0" smtClean="0"/>
              </a:p>
              <a:p>
                <a:r>
                  <a:rPr lang="en-US" dirty="0" smtClean="0"/>
                  <a:t>Total Energy: </a:t>
                </a:r>
                <a14:m>
                  <m:oMath xmlns:m="http://schemas.openxmlformats.org/officeDocument/2006/math">
                    <m:acc>
                      <m:accPr>
                        <m:chr m:val="̂"/>
                        <m:ctrlPr>
                          <a:rPr lang="en-US" i="1" smtClean="0">
                            <a:latin typeface="Cambria Math" panose="02040503050406030204" pitchFamily="18" charset="0"/>
                          </a:rPr>
                        </m:ctrlPr>
                      </m:accPr>
                      <m:e>
                        <m:r>
                          <a:rPr lang="en-US" b="0" i="1" smtClean="0">
                            <a:latin typeface="Cambria Math" panose="02040503050406030204" pitchFamily="18" charset="0"/>
                          </a:rPr>
                          <m:t>𝐻</m:t>
                        </m:r>
                      </m:e>
                    </m:acc>
                    <m:r>
                      <a:rPr lang="en-US" b="0" i="1" smtClean="0">
                        <a:latin typeface="Cambria Math" panose="02040503050406030204" pitchFamily="18" charset="0"/>
                      </a:rPr>
                      <m:t>=</m:t>
                    </m:r>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𝑇</m:t>
                        </m:r>
                      </m:e>
                    </m:acc>
                    <m:r>
                      <a:rPr lang="en-US" b="0" i="1" smtClean="0">
                        <a:latin typeface="Cambria Math" panose="02040503050406030204" pitchFamily="18" charset="0"/>
                      </a:rPr>
                      <m:t>+</m:t>
                    </m:r>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𝑉</m:t>
                        </m:r>
                      </m:e>
                    </m:acc>
                  </m:oMath>
                </a14:m>
                <a:endParaRPr lang="en-US" dirty="0" smtClean="0"/>
              </a:p>
              <a:p>
                <a14:m>
                  <m:oMath xmlns:m="http://schemas.openxmlformats.org/officeDocument/2006/math">
                    <m:acc>
                      <m:accPr>
                        <m:chr m:val="̂"/>
                        <m:ctrlPr>
                          <a:rPr lang="en-US" i="1" smtClean="0">
                            <a:latin typeface="Cambria Math" panose="02040503050406030204" pitchFamily="18" charset="0"/>
                          </a:rPr>
                        </m:ctrlPr>
                      </m:accPr>
                      <m:e>
                        <m:r>
                          <a:rPr lang="en-US" b="0" i="1" smtClean="0">
                            <a:latin typeface="Cambria Math" panose="02040503050406030204" pitchFamily="18" charset="0"/>
                          </a:rPr>
                          <m:t>𝐻</m:t>
                        </m:r>
                      </m:e>
                    </m:acc>
                    <m:r>
                      <m:rPr>
                        <m:sty m:val="p"/>
                      </m:rPr>
                      <a:rPr lang="el-GR" i="1" smtClean="0">
                        <a:latin typeface="Cambria Math" panose="02040503050406030204" pitchFamily="18" charset="0"/>
                      </a:rPr>
                      <m:t>Ψ</m:t>
                    </m:r>
                    <m:r>
                      <a:rPr lang="en-US" b="0" i="1" smtClean="0">
                        <a:latin typeface="Cambria Math" panose="02040503050406030204" pitchFamily="18" charset="0"/>
                      </a:rPr>
                      <m:t>=</m:t>
                    </m:r>
                    <m:r>
                      <a:rPr lang="en-US" b="0" i="1" smtClean="0">
                        <a:latin typeface="Cambria Math" panose="02040503050406030204" pitchFamily="18" charset="0"/>
                      </a:rPr>
                      <m:t>𝐸</m:t>
                    </m:r>
                    <m:r>
                      <m:rPr>
                        <m:sty m:val="p"/>
                      </m:rPr>
                      <a:rPr lang="el-GR" b="0" i="1" smtClean="0">
                        <a:latin typeface="Cambria Math" panose="02040503050406030204" pitchFamily="18" charset="0"/>
                      </a:rPr>
                      <m:t>Ψ</m:t>
                    </m:r>
                  </m:oMath>
                </a14:m>
                <a:endParaRPr lang="en-US" dirty="0" smtClean="0"/>
              </a:p>
              <a:p>
                <a14:m>
                  <m:oMath xmlns:m="http://schemas.openxmlformats.org/officeDocument/2006/math">
                    <m:r>
                      <a:rPr lang="en-US" i="1" smtClean="0">
                        <a:latin typeface="Cambria Math" panose="02040503050406030204" pitchFamily="18" charset="0"/>
                      </a:rPr>
                      <m:t>ħ</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h</m:t>
                        </m:r>
                      </m:num>
                      <m:den>
                        <m:r>
                          <a:rPr lang="en-US" b="0" i="1" smtClean="0">
                            <a:latin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𝜋</m:t>
                        </m:r>
                      </m:den>
                    </m:f>
                  </m:oMath>
                </a14:m>
                <a:endParaRPr lang="en-US" dirty="0" smtClean="0"/>
              </a:p>
              <a:p>
                <a:endParaRPr lang="en-US" dirty="0" smtClean="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2039031"/>
                <a:ext cx="10515600" cy="4623026"/>
              </a:xfrm>
              <a:blipFill>
                <a:blip r:embed="rId2"/>
                <a:stretch>
                  <a:fillRect l="-522" t="-2372"/>
                </a:stretch>
              </a:blipFill>
            </p:spPr>
            <p:txBody>
              <a:bodyPr/>
              <a:lstStyle/>
              <a:p>
                <a:r>
                  <a:rPr lang="en-US">
                    <a:noFill/>
                  </a:rPr>
                  <a:t> </a:t>
                </a:r>
              </a:p>
            </p:txBody>
          </p:sp>
        </mc:Fallback>
      </mc:AlternateContent>
    </p:spTree>
    <p:extLst>
      <p:ext uri="{BB962C8B-B14F-4D97-AF65-F5344CB8AC3E}">
        <p14:creationId xmlns:p14="http://schemas.microsoft.com/office/powerpoint/2010/main" val="1917932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Schr</a:t>
            </a:r>
            <a:r>
              <a:rPr lang="az-Cyrl-AZ" dirty="0" smtClean="0"/>
              <a:t>ӧ</a:t>
            </a:r>
            <a:r>
              <a:rPr lang="en-US" dirty="0" smtClean="0"/>
              <a:t>dinger equation</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371600" y="1850572"/>
                <a:ext cx="9601200" cy="3581400"/>
              </a:xfrm>
            </p:spPr>
            <p:txBody>
              <a:bodyPr/>
              <a:lstStyle/>
              <a:p>
                <a:r>
                  <a:rPr lang="en-US" dirty="0" smtClean="0"/>
                  <a:t>Very important equation for Quantum Mechanics</a:t>
                </a:r>
              </a:p>
              <a:p>
                <a14:m>
                  <m:oMath xmlns:m="http://schemas.openxmlformats.org/officeDocument/2006/math">
                    <m:acc>
                      <m:accPr>
                        <m:chr m:val="̂"/>
                        <m:ctrlPr>
                          <a:rPr lang="en-US" i="1" smtClean="0">
                            <a:latin typeface="Cambria Math" panose="02040503050406030204" pitchFamily="18" charset="0"/>
                          </a:rPr>
                        </m:ctrlPr>
                      </m:accPr>
                      <m:e>
                        <m:r>
                          <a:rPr lang="en-US" b="0" i="1" smtClean="0">
                            <a:latin typeface="Cambria Math" panose="02040503050406030204" pitchFamily="18" charset="0"/>
                          </a:rPr>
                          <m:t>𝐻</m:t>
                        </m:r>
                      </m:e>
                    </m:acc>
                    <m:r>
                      <m:rPr>
                        <m:sty m:val="p"/>
                      </m:rPr>
                      <a:rPr lang="el-GR" i="1" smtClean="0">
                        <a:latin typeface="Cambria Math" panose="02040503050406030204" pitchFamily="18" charset="0"/>
                      </a:rPr>
                      <m:t>Ψ</m:t>
                    </m:r>
                    <m:r>
                      <a:rPr lang="en-US" b="0" i="1" smtClean="0">
                        <a:latin typeface="Cambria Math" panose="02040503050406030204" pitchFamily="18" charset="0"/>
                      </a:rPr>
                      <m:t>=</m:t>
                    </m:r>
                    <m:r>
                      <a:rPr lang="en-US" b="0" i="1" smtClean="0">
                        <a:latin typeface="Cambria Math" panose="02040503050406030204" pitchFamily="18" charset="0"/>
                      </a:rPr>
                      <m:t>𝐸</m:t>
                    </m:r>
                    <m:r>
                      <m:rPr>
                        <m:sty m:val="p"/>
                      </m:rPr>
                      <a:rPr lang="el-GR" b="0" i="1" smtClean="0">
                        <a:latin typeface="Cambria Math" panose="02040503050406030204" pitchFamily="18" charset="0"/>
                      </a:rPr>
                      <m:t>Ψ</m:t>
                    </m:r>
                  </m:oMath>
                </a14:m>
                <a:endParaRPr lang="en-US" dirty="0" smtClean="0"/>
              </a:p>
              <a:p>
                <a:r>
                  <a:rPr lang="en-US" dirty="0" smtClean="0"/>
                  <a:t>Where </a:t>
                </a:r>
                <a14:m>
                  <m:oMath xmlns:m="http://schemas.openxmlformats.org/officeDocument/2006/math">
                    <m:acc>
                      <m:accPr>
                        <m:chr m:val="̂"/>
                        <m:ctrlPr>
                          <a:rPr lang="en-US" i="1" smtClean="0">
                            <a:latin typeface="Cambria Math" panose="02040503050406030204" pitchFamily="18" charset="0"/>
                          </a:rPr>
                        </m:ctrlPr>
                      </m:accPr>
                      <m:e>
                        <m:r>
                          <a:rPr lang="en-US" b="0" i="1" smtClean="0">
                            <a:latin typeface="Cambria Math" panose="02040503050406030204" pitchFamily="18" charset="0"/>
                          </a:rPr>
                          <m:t>𝐻</m:t>
                        </m:r>
                      </m:e>
                    </m:acc>
                  </m:oMath>
                </a14:m>
                <a:r>
                  <a:rPr lang="en-US" dirty="0" smtClean="0"/>
                  <a:t> is the Hamiltonian operator, or the total energy operator</a:t>
                </a:r>
              </a:p>
              <a:p>
                <a:r>
                  <a:rPr lang="en-US" dirty="0" smtClean="0"/>
                  <a:t>E is the energy eigenvalues, all possible values of energy possible at a given quantum number, usually denoted as n. </a:t>
                </a:r>
              </a:p>
              <a:p>
                <a:r>
                  <a:rPr lang="en-US" dirty="0" smtClean="0"/>
                  <a:t>This equation in words means: </a:t>
                </a:r>
              </a:p>
              <a:p>
                <a:pPr lvl="1"/>
                <a:r>
                  <a:rPr lang="en-US" dirty="0" smtClean="0"/>
                  <a:t>The total energy of the system at a particular quantum number, n, is equal to the sum of the kinetic and potential energy of that state. </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371600" y="1850572"/>
                <a:ext cx="9601200" cy="3581400"/>
              </a:xfrm>
              <a:blipFill>
                <a:blip r:embed="rId2"/>
                <a:stretch>
                  <a:fillRect l="-571" t="-1533"/>
                </a:stretch>
              </a:blipFill>
            </p:spPr>
            <p:txBody>
              <a:bodyPr/>
              <a:lstStyle/>
              <a:p>
                <a:r>
                  <a:rPr lang="en-US">
                    <a:noFill/>
                  </a:rPr>
                  <a:t> </a:t>
                </a:r>
              </a:p>
            </p:txBody>
          </p:sp>
        </mc:Fallback>
      </mc:AlternateContent>
    </p:spTree>
    <p:extLst>
      <p:ext uri="{BB962C8B-B14F-4D97-AF65-F5344CB8AC3E}">
        <p14:creationId xmlns:p14="http://schemas.microsoft.com/office/powerpoint/2010/main" val="3263386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example system</a:t>
            </a:r>
            <a:endParaRPr lang="en-US" dirty="0"/>
          </a:p>
        </p:txBody>
      </p:sp>
      <p:sp>
        <p:nvSpPr>
          <p:cNvPr id="3" name="Content Placeholder 2"/>
          <p:cNvSpPr>
            <a:spLocks noGrp="1"/>
          </p:cNvSpPr>
          <p:nvPr>
            <p:ph idx="1"/>
          </p:nvPr>
        </p:nvSpPr>
        <p:spPr/>
        <p:txBody>
          <a:bodyPr/>
          <a:lstStyle/>
          <a:p>
            <a:r>
              <a:rPr lang="en-US" dirty="0" smtClean="0"/>
              <a:t>Imagine a particle that is confined to a circular path of radius R that is free to move. This is the </a:t>
            </a:r>
            <a:r>
              <a:rPr lang="en-US" b="1" dirty="0" smtClean="0"/>
              <a:t>Particle on a circular wire</a:t>
            </a:r>
            <a:r>
              <a:rPr lang="en-US" dirty="0" smtClean="0"/>
              <a:t> system. </a:t>
            </a:r>
          </a:p>
          <a:p>
            <a:r>
              <a:rPr lang="en-US" dirty="0" smtClean="0"/>
              <a:t>Useful for aromatic compounds like Benzene. </a:t>
            </a:r>
          </a:p>
          <a:p>
            <a:r>
              <a:rPr lang="en-US" dirty="0" smtClean="0"/>
              <a:t>The particle on a circular wire has no potential energy, V(x) = 0 J. </a:t>
            </a:r>
          </a:p>
          <a:p>
            <a:r>
              <a:rPr lang="en-US" dirty="0" smtClean="0"/>
              <a:t>The particle has some angular momentum, l and no translational motion, therefore its kinetic energy is solely from its angular motion. </a:t>
            </a:r>
          </a:p>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952067173"/>
              </p:ext>
            </p:extLst>
          </p:nvPr>
        </p:nvGraphicFramePr>
        <p:xfrm>
          <a:off x="5291137" y="4624388"/>
          <a:ext cx="1609725" cy="1552575"/>
        </p:xfrm>
        <a:graphic>
          <a:graphicData uri="http://schemas.openxmlformats.org/presentationml/2006/ole">
            <mc:AlternateContent xmlns:mc="http://schemas.openxmlformats.org/markup-compatibility/2006">
              <mc:Choice xmlns:v="urn:schemas-microsoft-com:vml" Requires="v">
                <p:oleObj spid="_x0000_s1035" name="CS ChemDraw Drawing" r:id="rId3" imgW="1609344" imgH="1553019" progId="ChemDraw.Document.6.0">
                  <p:embed/>
                </p:oleObj>
              </mc:Choice>
              <mc:Fallback>
                <p:oleObj name="CS ChemDraw Drawing" r:id="rId3" imgW="1609344" imgH="1553019" progId="ChemDraw.Document.6.0">
                  <p:embed/>
                  <p:pic>
                    <p:nvPicPr>
                      <p:cNvPr id="0" name=""/>
                      <p:cNvPicPr/>
                      <p:nvPr/>
                    </p:nvPicPr>
                    <p:blipFill>
                      <a:blip r:embed="rId4"/>
                      <a:stretch>
                        <a:fillRect/>
                      </a:stretch>
                    </p:blipFill>
                    <p:spPr>
                      <a:xfrm>
                        <a:off x="5291137" y="4624388"/>
                        <a:ext cx="1609725" cy="1552575"/>
                      </a:xfrm>
                      <a:prstGeom prst="rect">
                        <a:avLst/>
                      </a:prstGeom>
                    </p:spPr>
                  </p:pic>
                </p:oleObj>
              </mc:Fallback>
            </mc:AlternateContent>
          </a:graphicData>
        </a:graphic>
      </p:graphicFrame>
    </p:spTree>
    <p:extLst>
      <p:ext uri="{BB962C8B-B14F-4D97-AF65-F5344CB8AC3E}">
        <p14:creationId xmlns:p14="http://schemas.microsoft.com/office/powerpoint/2010/main" val="916766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Particle on a Circular Wire </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92500"/>
              </a:bodyPr>
              <a:lstStyle/>
              <a:p>
                <a14:m>
                  <m:oMath xmlns:m="http://schemas.openxmlformats.org/officeDocument/2006/math">
                    <m:acc>
                      <m:accPr>
                        <m:chr m:val="̂"/>
                        <m:ctrlPr>
                          <a:rPr lang="en-US" i="1" smtClean="0">
                            <a:latin typeface="Cambria Math" panose="02040503050406030204" pitchFamily="18" charset="0"/>
                          </a:rPr>
                        </m:ctrlPr>
                      </m:accPr>
                      <m:e>
                        <m:r>
                          <a:rPr lang="en-US" b="0" i="1" smtClean="0">
                            <a:latin typeface="Cambria Math" panose="02040503050406030204" pitchFamily="18" charset="0"/>
                          </a:rPr>
                          <m:t>𝐻</m:t>
                        </m:r>
                      </m:e>
                    </m:acc>
                    <m:r>
                      <m:rPr>
                        <m:sty m:val="p"/>
                      </m:rPr>
                      <a:rPr lang="el-GR" i="1" smtClean="0">
                        <a:latin typeface="Cambria Math" panose="02040503050406030204" pitchFamily="18" charset="0"/>
                      </a:rPr>
                      <m:t>Ψ</m:t>
                    </m:r>
                    <m:r>
                      <a:rPr lang="en-US" b="0" i="1" smtClean="0">
                        <a:latin typeface="Cambria Math" panose="02040503050406030204" pitchFamily="18" charset="0"/>
                      </a:rPr>
                      <m:t>=</m:t>
                    </m:r>
                    <m:r>
                      <a:rPr lang="en-US" b="0" i="1" smtClean="0">
                        <a:latin typeface="Cambria Math" panose="02040503050406030204" pitchFamily="18" charset="0"/>
                      </a:rPr>
                      <m:t>𝐸</m:t>
                    </m:r>
                    <m:r>
                      <m:rPr>
                        <m:sty m:val="p"/>
                      </m:rPr>
                      <a:rPr lang="el-GR" b="0" i="1" smtClean="0">
                        <a:latin typeface="Cambria Math" panose="02040503050406030204" pitchFamily="18" charset="0"/>
                      </a:rPr>
                      <m:t>Ψ</m:t>
                    </m:r>
                  </m:oMath>
                </a14:m>
                <a:endParaRPr lang="en-US" dirty="0" smtClean="0"/>
              </a:p>
              <a:p>
                <a14:m>
                  <m:oMath xmlns:m="http://schemas.openxmlformats.org/officeDocument/2006/math">
                    <m:d>
                      <m:dPr>
                        <m:ctrlPr>
                          <a:rPr lang="en-US" b="0" i="1" smtClean="0">
                            <a:latin typeface="Cambria Math" panose="02040503050406030204" pitchFamily="18" charset="0"/>
                          </a:rPr>
                        </m:ctrlPr>
                      </m:dPr>
                      <m:e>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𝑇</m:t>
                            </m:r>
                          </m:e>
                        </m:acc>
                        <m:r>
                          <a:rPr lang="en-US" b="0" i="1" smtClean="0">
                            <a:latin typeface="Cambria Math" panose="02040503050406030204" pitchFamily="18" charset="0"/>
                          </a:rPr>
                          <m:t>+</m:t>
                        </m:r>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𝑉</m:t>
                            </m:r>
                          </m:e>
                        </m:acc>
                      </m:e>
                    </m:d>
                    <m:r>
                      <m:rPr>
                        <m:sty m:val="p"/>
                      </m:rPr>
                      <a:rPr lang="el-GR" b="0" i="1" smtClean="0">
                        <a:latin typeface="Cambria Math" panose="02040503050406030204" pitchFamily="18" charset="0"/>
                      </a:rPr>
                      <m:t>Ψ</m:t>
                    </m:r>
                    <m:r>
                      <a:rPr lang="en-US" b="0" i="1" smtClean="0">
                        <a:latin typeface="Cambria Math" panose="02040503050406030204" pitchFamily="18" charset="0"/>
                      </a:rPr>
                      <m:t>=</m:t>
                    </m:r>
                    <m:r>
                      <a:rPr lang="en-US" b="0" i="1" smtClean="0">
                        <a:latin typeface="Cambria Math" panose="02040503050406030204" pitchFamily="18" charset="0"/>
                      </a:rPr>
                      <m:t>𝐸</m:t>
                    </m:r>
                    <m:r>
                      <m:rPr>
                        <m:sty m:val="p"/>
                      </m:rPr>
                      <a:rPr lang="el-GR" b="0" i="1" smtClean="0">
                        <a:latin typeface="Cambria Math" panose="02040503050406030204" pitchFamily="18" charset="0"/>
                      </a:rPr>
                      <m:t>Ψ</m:t>
                    </m:r>
                  </m:oMath>
                </a14:m>
                <a:endParaRPr lang="en-US" b="0" dirty="0" smtClean="0"/>
              </a:p>
              <a:p>
                <a14:m>
                  <m:oMath xmlns:m="http://schemas.openxmlformats.org/officeDocument/2006/math">
                    <m:acc>
                      <m:accPr>
                        <m:chr m:val="̂"/>
                        <m:ctrlPr>
                          <a:rPr lang="en-US" i="1" smtClean="0">
                            <a:latin typeface="Cambria Math" panose="02040503050406030204" pitchFamily="18" charset="0"/>
                          </a:rPr>
                        </m:ctrlPr>
                      </m:accPr>
                      <m:e>
                        <m:r>
                          <a:rPr lang="en-US" b="0" i="1" smtClean="0">
                            <a:latin typeface="Cambria Math" panose="02040503050406030204" pitchFamily="18" charset="0"/>
                          </a:rPr>
                          <m:t>𝑉</m:t>
                        </m:r>
                      </m:e>
                    </m:acc>
                    <m:r>
                      <a:rPr lang="en-US" b="0" i="1" smtClean="0">
                        <a:latin typeface="Cambria Math" panose="02040503050406030204" pitchFamily="18" charset="0"/>
                      </a:rPr>
                      <m:t>=0 </m:t>
                    </m:r>
                  </m:oMath>
                </a14:m>
                <a:endParaRPr lang="en-US" b="0" dirty="0" smtClean="0"/>
              </a:p>
              <a:p>
                <a14:m>
                  <m:oMath xmlns:m="http://schemas.openxmlformats.org/officeDocument/2006/math">
                    <m:acc>
                      <m:accPr>
                        <m:chr m:val="̂"/>
                        <m:ctrlPr>
                          <a:rPr lang="en-US" i="1" smtClean="0">
                            <a:latin typeface="Cambria Math" panose="02040503050406030204" pitchFamily="18" charset="0"/>
                          </a:rPr>
                        </m:ctrlPr>
                      </m:accPr>
                      <m:e>
                        <m:r>
                          <a:rPr lang="en-US" b="0" i="1" smtClean="0">
                            <a:latin typeface="Cambria Math" panose="02040503050406030204" pitchFamily="18" charset="0"/>
                          </a:rPr>
                          <m:t>𝑇</m:t>
                        </m:r>
                      </m:e>
                    </m:acc>
                    <m:r>
                      <a:rPr lang="en-US" b="0" i="1" smtClean="0">
                        <a:latin typeface="Cambria Math" panose="02040503050406030204" pitchFamily="18" charset="0"/>
                      </a:rPr>
                      <m:t>=</m:t>
                    </m:r>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𝑖</m:t>
                            </m:r>
                          </m:e>
                          <m:sup>
                            <m:r>
                              <a:rPr lang="en-US" b="0" i="1" smtClean="0">
                                <a:latin typeface="Cambria Math" panose="02040503050406030204" pitchFamily="18" charset="0"/>
                              </a:rPr>
                              <m:t>2</m:t>
                            </m:r>
                          </m:sup>
                        </m:sSup>
                        <m:sSup>
                          <m:sSupPr>
                            <m:ctrlPr>
                              <a:rPr lang="en-US" b="0" i="1" smtClean="0">
                                <a:latin typeface="Cambria Math" panose="02040503050406030204" pitchFamily="18" charset="0"/>
                              </a:rPr>
                            </m:ctrlPr>
                          </m:sSupPr>
                          <m:e>
                            <m:r>
                              <a:rPr lang="en-US" b="0" i="1" smtClean="0">
                                <a:latin typeface="Cambria Math" panose="02040503050406030204" pitchFamily="18" charset="0"/>
                              </a:rPr>
                              <m:t>ħ</m:t>
                            </m:r>
                          </m:e>
                          <m:sup>
                            <m:r>
                              <a:rPr lang="en-US" b="0" i="1" smtClean="0">
                                <a:latin typeface="Cambria Math" panose="02040503050406030204" pitchFamily="18" charset="0"/>
                              </a:rPr>
                              <m:t>2</m:t>
                            </m:r>
                          </m:sup>
                        </m:sSup>
                      </m:num>
                      <m:den>
                        <m:r>
                          <a:rPr lang="en-US" b="0" i="1" smtClean="0">
                            <a:latin typeface="Cambria Math" panose="02040503050406030204" pitchFamily="18" charset="0"/>
                          </a:rPr>
                          <m:t>2</m:t>
                        </m:r>
                        <m:r>
                          <a:rPr lang="en-US" b="0" i="1" smtClean="0">
                            <a:latin typeface="Cambria Math" panose="02040503050406030204" pitchFamily="18" charset="0"/>
                          </a:rPr>
                          <m:t>𝐼</m:t>
                        </m:r>
                      </m:den>
                    </m:f>
                    <m:r>
                      <a:rPr lang="en-US" b="0" i="1" smtClean="0">
                        <a:latin typeface="Cambria Math" panose="02040503050406030204" pitchFamily="18" charset="0"/>
                      </a:rPr>
                      <m:t> </m:t>
                    </m:r>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𝑑</m:t>
                            </m:r>
                          </m:e>
                          <m:sup>
                            <m:r>
                              <a:rPr lang="en-US" b="0" i="1" smtClean="0">
                                <a:latin typeface="Cambria Math" panose="02040503050406030204" pitchFamily="18" charset="0"/>
                              </a:rPr>
                              <m:t>2</m:t>
                            </m:r>
                          </m:sup>
                        </m:sSup>
                      </m:num>
                      <m:den>
                        <m:r>
                          <a:rPr lang="en-US" b="0" i="1" smtClean="0">
                            <a:latin typeface="Cambria Math" panose="02040503050406030204" pitchFamily="18" charset="0"/>
                          </a:rPr>
                          <m:t>𝑑</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𝜑</m:t>
                            </m:r>
                          </m:e>
                          <m:sup>
                            <m:r>
                              <a:rPr lang="en-US" b="0" i="1" smtClean="0">
                                <a:latin typeface="Cambria Math" panose="02040503050406030204" pitchFamily="18" charset="0"/>
                                <a:ea typeface="Cambria Math" panose="02040503050406030204" pitchFamily="18" charset="0"/>
                              </a:rPr>
                              <m:t>2</m:t>
                            </m:r>
                          </m:sup>
                        </m:sSup>
                      </m:den>
                    </m:f>
                    <m:r>
                      <a:rPr lang="en-US" b="0" i="1" smtClean="0">
                        <a:latin typeface="Cambria Math" panose="02040503050406030204" pitchFamily="18" charset="0"/>
                      </a:rPr>
                      <m:t>( =−</m:t>
                    </m:r>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ħ</m:t>
                            </m:r>
                          </m:e>
                          <m:sup>
                            <m:r>
                              <a:rPr lang="en-US" b="0" i="1" smtClean="0">
                                <a:latin typeface="Cambria Math" panose="02040503050406030204" pitchFamily="18" charset="0"/>
                              </a:rPr>
                              <m:t>2</m:t>
                            </m:r>
                          </m:sup>
                        </m:sSup>
                      </m:num>
                      <m:den>
                        <m:r>
                          <a:rPr lang="en-US" b="0" i="1" smtClean="0">
                            <a:latin typeface="Cambria Math" panose="02040503050406030204" pitchFamily="18" charset="0"/>
                          </a:rPr>
                          <m:t>2</m:t>
                        </m:r>
                        <m:r>
                          <a:rPr lang="en-US" b="0" i="1" smtClean="0">
                            <a:latin typeface="Cambria Math" panose="02040503050406030204" pitchFamily="18" charset="0"/>
                          </a:rPr>
                          <m:t>𝐼</m:t>
                        </m:r>
                      </m:den>
                    </m:f>
                    <m:r>
                      <a:rPr lang="en-US" b="0" i="1" smtClean="0">
                        <a:latin typeface="Cambria Math" panose="02040503050406030204" pitchFamily="18" charset="0"/>
                      </a:rPr>
                      <m:t> </m:t>
                    </m:r>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𝑑</m:t>
                            </m:r>
                          </m:e>
                          <m:sup>
                            <m:r>
                              <a:rPr lang="en-US" b="0" i="1" smtClean="0">
                                <a:latin typeface="Cambria Math" panose="02040503050406030204" pitchFamily="18" charset="0"/>
                              </a:rPr>
                              <m:t>2</m:t>
                            </m:r>
                          </m:sup>
                        </m:sSup>
                      </m:num>
                      <m:den>
                        <m:r>
                          <a:rPr lang="en-US" b="0" i="1" smtClean="0">
                            <a:latin typeface="Cambria Math" panose="02040503050406030204" pitchFamily="18" charset="0"/>
                          </a:rPr>
                          <m:t>𝑑</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𝜑</m:t>
                            </m:r>
                          </m:e>
                          <m:sup>
                            <m:r>
                              <a:rPr lang="en-US" b="0" i="1" smtClean="0">
                                <a:latin typeface="Cambria Math" panose="02040503050406030204" pitchFamily="18" charset="0"/>
                                <a:ea typeface="Cambria Math" panose="02040503050406030204" pitchFamily="18" charset="0"/>
                              </a:rPr>
                              <m:t>2</m:t>
                            </m:r>
                          </m:sup>
                        </m:sSup>
                      </m:den>
                    </m:f>
                    <m:r>
                      <a:rPr lang="en-US" b="0" i="0" smtClean="0">
                        <a:latin typeface="Cambria Math" panose="02040503050406030204" pitchFamily="18" charset="0"/>
                        <a:ea typeface="Cambria Math" panose="02040503050406030204" pitchFamily="18" charset="0"/>
                      </a:rPr>
                      <m:t>(</m:t>
                    </m:r>
                  </m:oMath>
                </a14:m>
                <a:endParaRPr lang="en-US" dirty="0" smtClean="0"/>
              </a:p>
              <a:p>
                <a14:m>
                  <m:oMath xmlns:m="http://schemas.openxmlformats.org/officeDocument/2006/math">
                    <m:r>
                      <a:rPr lang="en-US" b="0" i="1" smtClean="0">
                        <a:latin typeface="Cambria Math" panose="02040503050406030204" pitchFamily="18" charset="0"/>
                      </a:rPr>
                      <m:t>−</m:t>
                    </m:r>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ħ</m:t>
                            </m:r>
                          </m:e>
                          <m:sup>
                            <m:r>
                              <a:rPr lang="en-US" b="0" i="1" smtClean="0">
                                <a:latin typeface="Cambria Math" panose="02040503050406030204" pitchFamily="18" charset="0"/>
                              </a:rPr>
                              <m:t>2</m:t>
                            </m:r>
                          </m:sup>
                        </m:sSup>
                      </m:num>
                      <m:den>
                        <m:r>
                          <a:rPr lang="en-US" b="0" i="1" smtClean="0">
                            <a:latin typeface="Cambria Math" panose="02040503050406030204" pitchFamily="18" charset="0"/>
                          </a:rPr>
                          <m:t>2</m:t>
                        </m:r>
                        <m:r>
                          <a:rPr lang="en-US" b="0" i="1" smtClean="0">
                            <a:latin typeface="Cambria Math" panose="02040503050406030204" pitchFamily="18" charset="0"/>
                          </a:rPr>
                          <m:t>𝐼</m:t>
                        </m:r>
                      </m:den>
                    </m:f>
                    <m:r>
                      <a:rPr lang="en-US" b="0" i="1" smtClean="0">
                        <a:latin typeface="Cambria Math" panose="02040503050406030204" pitchFamily="18" charset="0"/>
                      </a:rPr>
                      <m:t> </m:t>
                    </m:r>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𝑑</m:t>
                            </m:r>
                          </m:e>
                          <m:sup>
                            <m:r>
                              <a:rPr lang="en-US" b="0" i="1" smtClean="0">
                                <a:latin typeface="Cambria Math" panose="02040503050406030204" pitchFamily="18" charset="0"/>
                              </a:rPr>
                              <m:t>2</m:t>
                            </m:r>
                          </m:sup>
                        </m:sSup>
                        <m:r>
                          <m:rPr>
                            <m:sty m:val="p"/>
                          </m:rPr>
                          <a:rPr lang="el-GR" b="0" i="1" smtClean="0">
                            <a:latin typeface="Cambria Math" panose="02040503050406030204" pitchFamily="18" charset="0"/>
                          </a:rPr>
                          <m:t>Ψ</m:t>
                        </m:r>
                      </m:num>
                      <m:den>
                        <m:r>
                          <a:rPr lang="en-US" b="0" i="1" smtClean="0">
                            <a:latin typeface="Cambria Math" panose="02040503050406030204" pitchFamily="18" charset="0"/>
                          </a:rPr>
                          <m:t>𝑑</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𝜑</m:t>
                            </m:r>
                          </m:e>
                          <m:sup>
                            <m:r>
                              <a:rPr lang="en-US" b="0" i="1" smtClean="0">
                                <a:latin typeface="Cambria Math" panose="02040503050406030204" pitchFamily="18" charset="0"/>
                                <a:ea typeface="Cambria Math" panose="02040503050406030204" pitchFamily="18" charset="0"/>
                              </a:rPr>
                              <m:t>2</m:t>
                            </m:r>
                          </m:sup>
                        </m:sSup>
                      </m:den>
                    </m:f>
                    <m:r>
                      <a:rPr lang="en-US" b="0" i="1" smtClean="0">
                        <a:latin typeface="Cambria Math" panose="02040503050406030204" pitchFamily="18" charset="0"/>
                      </a:rPr>
                      <m:t>=</m:t>
                    </m:r>
                    <m:r>
                      <a:rPr lang="en-US" b="0" i="1" smtClean="0">
                        <a:latin typeface="Cambria Math" panose="02040503050406030204" pitchFamily="18" charset="0"/>
                      </a:rPr>
                      <m:t>𝐸</m:t>
                    </m:r>
                    <m:r>
                      <m:rPr>
                        <m:sty m:val="p"/>
                      </m:rPr>
                      <a:rPr lang="el-GR" b="0" i="1" smtClean="0">
                        <a:latin typeface="Cambria Math" panose="02040503050406030204" pitchFamily="18" charset="0"/>
                      </a:rPr>
                      <m:t>Ψ</m:t>
                    </m:r>
                  </m:oMath>
                </a14:m>
                <a:endParaRPr lang="en-US" dirty="0" smtClean="0"/>
              </a:p>
              <a:p>
                <a:r>
                  <a:rPr lang="en-US" dirty="0" smtClean="0"/>
                  <a:t>Isolate the second derivative </a:t>
                </a:r>
              </a:p>
              <a:p>
                <a14:m>
                  <m:oMath xmlns:m="http://schemas.openxmlformats.org/officeDocument/2006/math">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𝑑</m:t>
                            </m:r>
                          </m:e>
                          <m:sup>
                            <m:r>
                              <a:rPr lang="en-US" b="0" i="1" smtClean="0">
                                <a:latin typeface="Cambria Math" panose="02040503050406030204" pitchFamily="18" charset="0"/>
                              </a:rPr>
                              <m:t>2</m:t>
                            </m:r>
                          </m:sup>
                        </m:sSup>
                        <m:r>
                          <m:rPr>
                            <m:sty m:val="p"/>
                          </m:rPr>
                          <a:rPr lang="el-GR" b="0" i="1" smtClean="0">
                            <a:latin typeface="Cambria Math" panose="02040503050406030204" pitchFamily="18" charset="0"/>
                          </a:rPr>
                          <m:t>Ψ</m:t>
                        </m:r>
                      </m:num>
                      <m:den>
                        <m:r>
                          <a:rPr lang="en-US" b="0" i="1" smtClean="0">
                            <a:latin typeface="Cambria Math" panose="02040503050406030204" pitchFamily="18" charset="0"/>
                          </a:rPr>
                          <m:t>𝑑</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𝜑</m:t>
                            </m:r>
                          </m:e>
                          <m:sup>
                            <m:r>
                              <a:rPr lang="en-US" b="0" i="1" smtClean="0">
                                <a:latin typeface="Cambria Math" panose="02040503050406030204" pitchFamily="18" charset="0"/>
                                <a:ea typeface="Cambria Math" panose="02040503050406030204" pitchFamily="18" charset="0"/>
                              </a:rPr>
                              <m:t>2</m:t>
                            </m:r>
                          </m:sup>
                        </m:sSup>
                      </m:den>
                    </m:f>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𝐼𝐸</m:t>
                        </m:r>
                      </m:num>
                      <m:den>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ħ</m:t>
                            </m:r>
                          </m:e>
                          <m:sup>
                            <m:r>
                              <a:rPr lang="en-US" b="0" i="1" smtClean="0">
                                <a:latin typeface="Cambria Math" panose="02040503050406030204" pitchFamily="18" charset="0"/>
                                <a:ea typeface="Cambria Math" panose="02040503050406030204" pitchFamily="18" charset="0"/>
                              </a:rPr>
                              <m:t>2</m:t>
                            </m:r>
                          </m:sup>
                        </m:sSup>
                      </m:den>
                    </m:f>
                    <m:r>
                      <m:rPr>
                        <m:sty m:val="p"/>
                      </m:rPr>
                      <a:rPr lang="el-GR" b="0" i="1" smtClean="0">
                        <a:latin typeface="Cambria Math" panose="02040503050406030204" pitchFamily="18" charset="0"/>
                        <a:ea typeface="Cambria Math" panose="02040503050406030204" pitchFamily="18" charset="0"/>
                      </a:rPr>
                      <m:t>Ψ</m:t>
                    </m:r>
                  </m:oMath>
                </a14:m>
                <a:r>
                  <a:rPr lang="en-US" dirty="0" smtClean="0"/>
                  <a:t>  </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508" t="-1531"/>
                </a:stretch>
              </a:blipFill>
            </p:spPr>
            <p:txBody>
              <a:bodyPr/>
              <a:lstStyle/>
              <a:p>
                <a:r>
                  <a:rPr lang="en-US">
                    <a:noFill/>
                  </a:rPr>
                  <a:t> </a:t>
                </a:r>
              </a:p>
            </p:txBody>
          </p:sp>
        </mc:Fallback>
      </mc:AlternateContent>
    </p:spTree>
    <p:extLst>
      <p:ext uri="{BB962C8B-B14F-4D97-AF65-F5344CB8AC3E}">
        <p14:creationId xmlns:p14="http://schemas.microsoft.com/office/powerpoint/2010/main" val="1633609132"/>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223</TotalTime>
  <Words>828</Words>
  <Application>Microsoft Office PowerPoint</Application>
  <PresentationFormat>Widescreen</PresentationFormat>
  <Paragraphs>159</Paragraphs>
  <Slides>24</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8" baseType="lpstr">
      <vt:lpstr>Cambria Math</vt:lpstr>
      <vt:lpstr>Franklin Gothic Book</vt:lpstr>
      <vt:lpstr>Crop</vt:lpstr>
      <vt:lpstr>CS ChemDraw Drawing</vt:lpstr>
      <vt:lpstr>Foundations of Physical Chemistry Chapter 6: Introduction to Quantum </vt:lpstr>
      <vt:lpstr>Some definitions</vt:lpstr>
      <vt:lpstr>Postulates of Quantum Mechanics </vt:lpstr>
      <vt:lpstr>What does Orthogonal and Normalized Really Mean?</vt:lpstr>
      <vt:lpstr>An Analogy for Orthogonality and Normality</vt:lpstr>
      <vt:lpstr>List of Important Operators and Equations in Quantum</vt:lpstr>
      <vt:lpstr>Schrӧdinger equation</vt:lpstr>
      <vt:lpstr>An example system</vt:lpstr>
      <vt:lpstr>Particle on a Circular Wire </vt:lpstr>
      <vt:lpstr>Particle on a Circular Wire Cont. </vt:lpstr>
      <vt:lpstr>Testing the Exponential Solution</vt:lpstr>
      <vt:lpstr>Test Endpoints</vt:lpstr>
      <vt:lpstr>Testing Endpoints Cont. </vt:lpstr>
      <vt:lpstr>Testing Endpoints Cont. </vt:lpstr>
      <vt:lpstr>Solving the Rest of the Wavefunction</vt:lpstr>
      <vt:lpstr>Solving the Rest of the Wavefunction Cont.</vt:lpstr>
      <vt:lpstr>Testing Orthogonality </vt:lpstr>
      <vt:lpstr>Testing Orthogonality Cont. </vt:lpstr>
      <vt:lpstr>Equations to Know for Particle on a Circular Wire</vt:lpstr>
      <vt:lpstr>Let’s Apply the Particle on a Circular Wire</vt:lpstr>
      <vt:lpstr>Prediction using Particle on a Wire</vt:lpstr>
      <vt:lpstr>Energy ladder for Benzene</vt:lpstr>
      <vt:lpstr>Calculation of the HOMO-LUMO Transition</vt:lpstr>
      <vt:lpstr>Calculation of the HOMO-LUMO Transition Cont.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Foundations of Physical Chemistry Chapter 6: Introduction to Quantum </dc:title>
  <dc:creator>Windows User</dc:creator>
  <cp:lastModifiedBy>Windows User</cp:lastModifiedBy>
  <cp:revision>25</cp:revision>
  <dcterms:created xsi:type="dcterms:W3CDTF">2020-03-14T15:35:20Z</dcterms:created>
  <dcterms:modified xsi:type="dcterms:W3CDTF">2020-08-12T18:38:45Z</dcterms:modified>
</cp:coreProperties>
</file>