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1EEA290-1F65-4952-BB9D-3681AFD15351}" type="datetimeFigureOut">
              <a:rPr lang="en-US" smtClean="0"/>
              <a:t>8/12/2020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B09C9BB-FE8F-4A21-8ABB-BD959B3D28F7}"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963235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EA290-1F65-4952-BB9D-3681AFD15351}"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124852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EA290-1F65-4952-BB9D-3681AFD15351}"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335178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EA290-1F65-4952-BB9D-3681AFD15351}"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13795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1EEA290-1F65-4952-BB9D-3681AFD15351}" type="datetimeFigureOut">
              <a:rPr lang="en-US" smtClean="0"/>
              <a:t>8/12/2020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B09C9BB-FE8F-4A21-8ABB-BD959B3D28F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91543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EEA290-1F65-4952-BB9D-3681AFD15351}"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2414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EEA290-1F65-4952-BB9D-3681AFD15351}"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332934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EEA290-1F65-4952-BB9D-3681AFD15351}"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298964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EA290-1F65-4952-BB9D-3681AFD15351}"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9C9BB-FE8F-4A21-8ABB-BD959B3D28F7}" type="slidenum">
              <a:rPr lang="en-US" smtClean="0"/>
              <a:t>‹#›</a:t>
            </a:fld>
            <a:endParaRPr lang="en-US"/>
          </a:p>
        </p:txBody>
      </p:sp>
    </p:spTree>
    <p:extLst>
      <p:ext uri="{BB962C8B-B14F-4D97-AF65-F5344CB8AC3E}">
        <p14:creationId xmlns:p14="http://schemas.microsoft.com/office/powerpoint/2010/main" val="48573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1EEA290-1F65-4952-BB9D-3681AFD15351}"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09C9BB-FE8F-4A21-8ABB-BD959B3D28F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83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1EEA290-1F65-4952-BB9D-3681AFD15351}" type="datetimeFigureOut">
              <a:rPr lang="en-US" smtClean="0"/>
              <a:t>8/12/2020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09C9BB-FE8F-4A21-8ABB-BD959B3D28F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568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1EEA290-1F65-4952-BB9D-3681AFD15351}" type="datetimeFigureOut">
              <a:rPr lang="en-US" smtClean="0"/>
              <a:t>8/12/2020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B09C9BB-FE8F-4A21-8ABB-BD959B3D28F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6007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5042"/>
            <a:ext cx="9144000" cy="4441778"/>
          </a:xfrm>
        </p:spPr>
        <p:txBody>
          <a:bodyPr>
            <a:normAutofit fontScale="90000"/>
          </a:bodyPr>
          <a:lstStyle/>
          <a:p>
            <a:r>
              <a:rPr lang="en-US" dirty="0" smtClean="0"/>
              <a:t>Foundations of Physical Chemistry Chapter 6: Introduction to Quantum </a:t>
            </a:r>
            <a:endParaRPr lang="en-US" dirty="0"/>
          </a:p>
        </p:txBody>
      </p:sp>
      <p:sp>
        <p:nvSpPr>
          <p:cNvPr id="3" name="Subtitle 2"/>
          <p:cNvSpPr>
            <a:spLocks noGrp="1"/>
          </p:cNvSpPr>
          <p:nvPr>
            <p:ph type="subTitle" idx="1"/>
          </p:nvPr>
        </p:nvSpPr>
        <p:spPr>
          <a:xfrm>
            <a:off x="1524000" y="5646820"/>
            <a:ext cx="9144000" cy="424531"/>
          </a:xfrm>
        </p:spPr>
        <p:txBody>
          <a:bodyPr>
            <a:normAutofit fontScale="92500" lnSpcReduction="10000"/>
          </a:bodyPr>
          <a:lstStyle/>
          <a:p>
            <a:r>
              <a:rPr lang="en-US" smtClean="0"/>
              <a:t>NeighborhoodGeeks</a:t>
            </a:r>
            <a:endParaRPr lang="en-US" dirty="0"/>
          </a:p>
        </p:txBody>
      </p:sp>
    </p:spTree>
    <p:extLst>
      <p:ext uri="{BB962C8B-B14F-4D97-AF65-F5344CB8AC3E}">
        <p14:creationId xmlns:p14="http://schemas.microsoft.com/office/powerpoint/2010/main" val="67885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Particle on a Circular Wire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14:m>
                  <m:oMath xmlns:m="http://schemas.openxmlformats.org/officeDocument/2006/math">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m:rPr>
                            <m:sty m:val="p"/>
                          </m:rPr>
                          <a:rPr lang="el-GR" b="0" i="1" smtClean="0">
                            <a:latin typeface="Cambria Math" panose="02040503050406030204" pitchFamily="18" charset="0"/>
                          </a:rPr>
                          <m:t>Ψ</m:t>
                        </m:r>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𝐼𝐸</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den>
                    </m:f>
                    <m:r>
                      <m:rPr>
                        <m:sty m:val="p"/>
                      </m:rPr>
                      <a:rPr lang="el-GR" b="0" i="1" smtClean="0">
                        <a:latin typeface="Cambria Math" panose="02040503050406030204" pitchFamily="18" charset="0"/>
                        <a:ea typeface="Cambria Math" panose="02040503050406030204" pitchFamily="18" charset="0"/>
                      </a:rPr>
                      <m:t>Ψ</m:t>
                    </m:r>
                  </m:oMath>
                </a14:m>
                <a:r>
                  <a:rPr lang="en-US" dirty="0" smtClean="0"/>
                  <a:t>  </a:t>
                </a:r>
              </a:p>
              <a:p>
                <a:r>
                  <a:rPr lang="en-US" dirty="0" smtClean="0"/>
                  <a:t>We are looking for a function that when the second derivative is taken, it returns a constant and the original function:</a:t>
                </a:r>
              </a:p>
              <a:p>
                <a:pPr lvl="1"/>
                <a:r>
                  <a:rPr lang="en-US" dirty="0" smtClean="0"/>
                  <a:t>There are two options:</a:t>
                </a:r>
              </a:p>
              <a:p>
                <a:pPr lvl="2"/>
                <a:r>
                  <a:rPr lang="en-US" dirty="0" err="1" smtClean="0"/>
                  <a:t>e^x</a:t>
                </a:r>
                <a:endParaRPr lang="en-US" dirty="0" smtClean="0"/>
              </a:p>
              <a:p>
                <a:pPr lvl="2"/>
                <a:r>
                  <a:rPr lang="en-US" dirty="0" smtClean="0"/>
                  <a:t>Cos or sin</a:t>
                </a:r>
              </a:p>
              <a:p>
                <a:r>
                  <a:rPr lang="en-US" dirty="0" smtClean="0"/>
                  <a:t>Let’s test the exponential function first to avoid negatives</a:t>
                </a:r>
              </a:p>
              <a:p>
                <a:r>
                  <a:rPr lang="en-US" dirty="0" smtClean="0"/>
                  <a:t>Want to make the most generalized exponential function: </a:t>
                </a:r>
              </a:p>
              <a:p>
                <a:r>
                  <a:rPr lang="en-US" dirty="0" smtClean="0"/>
                  <a:t>Let’s suppose that </a:t>
                </a:r>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𝜑</m:t>
                        </m:r>
                      </m:sup>
                    </m:sSup>
                  </m:oMath>
                </a14:m>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a:stretch>
              </a:blipFill>
            </p:spPr>
            <p:txBody>
              <a:bodyPr/>
              <a:lstStyle/>
              <a:p>
                <a:r>
                  <a:rPr lang="en-US">
                    <a:noFill/>
                  </a:rPr>
                  <a:t> </a:t>
                </a:r>
              </a:p>
            </p:txBody>
          </p:sp>
        </mc:Fallback>
      </mc:AlternateContent>
    </p:spTree>
    <p:extLst>
      <p:ext uri="{BB962C8B-B14F-4D97-AF65-F5344CB8AC3E}">
        <p14:creationId xmlns:p14="http://schemas.microsoft.com/office/powerpoint/2010/main" val="356157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Exponential Solution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m:rPr>
                            <m:sty m:val="p"/>
                          </m:rPr>
                          <a:rPr lang="el-GR" b="0" i="1" smtClean="0">
                            <a:latin typeface="Cambria Math" panose="02040503050406030204" pitchFamily="18" charset="0"/>
                          </a:rPr>
                          <m:t>Ψ</m:t>
                        </m:r>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𝐼𝐸</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den>
                    </m:f>
                    <m:r>
                      <m:rPr>
                        <m:sty m:val="p"/>
                      </m:rPr>
                      <a:rPr lang="el-GR" b="0" i="1" smtClean="0">
                        <a:latin typeface="Cambria Math" panose="02040503050406030204" pitchFamily="18" charset="0"/>
                        <a:ea typeface="Cambria Math" panose="02040503050406030204" pitchFamily="18" charset="0"/>
                      </a:rPr>
                      <m:t>Ψ</m:t>
                    </m:r>
                  </m:oMath>
                </a14:m>
                <a:endParaRPr lang="en-US" b="0" dirty="0" smtClean="0">
                  <a:ea typeface="Cambria Math" panose="02040503050406030204" pitchFamily="18" charset="0"/>
                </a:endParaRPr>
              </a:p>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𝜑</m:t>
                        </m:r>
                      </m:sup>
                    </m:sSup>
                  </m:oMath>
                </a14:m>
                <a:endParaRPr lang="en-US" dirty="0" smtClean="0"/>
              </a:p>
              <a:p>
                <a14:m>
                  <m:oMath xmlns:m="http://schemas.openxmlformats.org/officeDocument/2006/math">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m:rPr>
                            <m:sty m:val="p"/>
                          </m:rPr>
                          <a:rPr lang="el-GR" b="0" i="1" smtClean="0">
                            <a:latin typeface="Cambria Math" panose="02040503050406030204" pitchFamily="18" charset="0"/>
                          </a:rPr>
                          <m:t>Ψ</m:t>
                        </m:r>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𝑘</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𝐴</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𝐼𝐸</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den>
                    </m:f>
                    <m:r>
                      <m:rPr>
                        <m:sty m:val="p"/>
                      </m:rPr>
                      <a:rPr lang="el-GR" b="0" i="1" smtClean="0">
                        <a:latin typeface="Cambria Math" panose="02040503050406030204" pitchFamily="18" charset="0"/>
                        <a:ea typeface="Cambria Math" panose="02040503050406030204" pitchFamily="18" charset="0"/>
                      </a:rPr>
                      <m:t>Ψ</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𝐼𝐸</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𝐴</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𝜑</m:t>
                        </m:r>
                      </m:sup>
                    </m:sSup>
                  </m:oMath>
                </a14:m>
                <a:endParaRPr lang="en-US" dirty="0" smtClean="0"/>
              </a:p>
              <a:p>
                <a:r>
                  <a:rPr lang="en-US" dirty="0" smtClean="0"/>
                  <a:t>Isolate k to find more information about our wavefunction</a:t>
                </a:r>
              </a:p>
              <a:p>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oMath>
                </a14:m>
                <a:endParaRPr lang="en-US" dirty="0" smtClean="0"/>
              </a:p>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r>
                          <a:rPr lang="en-US" b="0" i="1" smtClean="0">
                            <a:latin typeface="Cambria Math" panose="02040503050406030204" pitchFamily="18" charset="0"/>
                            <a:ea typeface="Cambria Math" panose="02040503050406030204" pitchFamily="18" charset="0"/>
                          </a:rPr>
                          <m:t>𝜑</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a:stretch>
              </a:blipFill>
            </p:spPr>
            <p:txBody>
              <a:bodyPr/>
              <a:lstStyle/>
              <a:p>
                <a:r>
                  <a:rPr lang="en-US">
                    <a:noFill/>
                  </a:rPr>
                  <a:t> </a:t>
                </a:r>
              </a:p>
            </p:txBody>
          </p:sp>
        </mc:Fallback>
      </mc:AlternateContent>
    </p:spTree>
    <p:extLst>
      <p:ext uri="{BB962C8B-B14F-4D97-AF65-F5344CB8AC3E}">
        <p14:creationId xmlns:p14="http://schemas.microsoft.com/office/powerpoint/2010/main" val="44369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Endpoints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1907971"/>
                <a:ext cx="9601200" cy="4186646"/>
              </a:xfrm>
            </p:spPr>
            <p:txBody>
              <a:bodyPr/>
              <a:lstStyle/>
              <a:p>
                <a14:m>
                  <m:oMath xmlns:m="http://schemas.openxmlformats.org/officeDocument/2006/math">
                    <m:r>
                      <a:rPr lang="en-US" i="1" smtClean="0">
                        <a:latin typeface="Cambria Math" panose="02040503050406030204" pitchFamily="18" charset="0"/>
                        <a:ea typeface="Cambria Math" panose="02040503050406030204" pitchFamily="18" charset="0"/>
                      </a:rPr>
                      <m:t>𝜑</m:t>
                    </m:r>
                  </m:oMath>
                </a14:m>
                <a:r>
                  <a:rPr lang="en-US" dirty="0" smtClean="0"/>
                  <a:t> is the angle measure from the center of the circle to the particle along the circular path, therefore </a:t>
                </a:r>
                <a14:m>
                  <m:oMath xmlns:m="http://schemas.openxmlformats.org/officeDocument/2006/math">
                    <m:r>
                      <a:rPr lang="en-US"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=0 </m:t>
                    </m:r>
                    <m:r>
                      <a:rPr lang="en-US" b="0" i="1" smtClean="0">
                        <a:latin typeface="Cambria Math" panose="02040503050406030204" pitchFamily="18" charset="0"/>
                        <a:ea typeface="Cambria Math" panose="02040503050406030204" pitchFamily="18" charset="0"/>
                      </a:rPr>
                      <m:t>𝑎𝑛𝑑</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oMath>
                </a14:m>
                <a:r>
                  <a:rPr lang="en-US" dirty="0" smtClean="0"/>
                  <a:t> are the same position.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Therefore the value of </a:t>
                </a:r>
                <a14:m>
                  <m:oMath xmlns:m="http://schemas.openxmlformats.org/officeDocument/2006/math">
                    <m:r>
                      <m:rPr>
                        <m:sty m:val="p"/>
                      </m:rPr>
                      <a:rPr lang="el-GR" i="1" smtClean="0">
                        <a:latin typeface="Cambria Math" panose="02040503050406030204" pitchFamily="18" charset="0"/>
                      </a:rPr>
                      <m:t>Ψ</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 </m:t>
                    </m:r>
                    <m:r>
                      <m:rPr>
                        <m:sty m:val="p"/>
                      </m:rPr>
                      <a:rPr lang="el-GR" b="0" i="1" smtClean="0">
                        <a:latin typeface="Cambria Math" panose="02040503050406030204" pitchFamily="18" charset="0"/>
                      </a:rPr>
                      <m:t>Ψ</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1907971"/>
                <a:ext cx="9601200" cy="4186646"/>
              </a:xfrm>
              <a:blipFill>
                <a:blip r:embed="rId3"/>
                <a:stretch>
                  <a:fillRect l="-571" t="-1310" r="-698" b="-2329"/>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2327751691"/>
              </p:ext>
            </p:extLst>
          </p:nvPr>
        </p:nvGraphicFramePr>
        <p:xfrm>
          <a:off x="4324350" y="2613025"/>
          <a:ext cx="2916238" cy="2776538"/>
        </p:xfrm>
        <a:graphic>
          <a:graphicData uri="http://schemas.openxmlformats.org/presentationml/2006/ole">
            <mc:AlternateContent xmlns:mc="http://schemas.openxmlformats.org/markup-compatibility/2006">
              <mc:Choice xmlns:v="urn:schemas-microsoft-com:vml" Requires="v">
                <p:oleObj spid="_x0000_s2058" name="CS ChemDraw Drawing" r:id="rId4" imgW="2916777" imgH="2776854" progId="ChemDraw.Document.6.0">
                  <p:embed/>
                </p:oleObj>
              </mc:Choice>
              <mc:Fallback>
                <p:oleObj name="CS ChemDraw Drawing" r:id="rId4" imgW="2916777" imgH="2776854" progId="ChemDraw.Document.6.0">
                  <p:embed/>
                  <p:pic>
                    <p:nvPicPr>
                      <p:cNvPr id="0" name=""/>
                      <p:cNvPicPr/>
                      <p:nvPr/>
                    </p:nvPicPr>
                    <p:blipFill>
                      <a:blip r:embed="rId5"/>
                      <a:stretch>
                        <a:fillRect/>
                      </a:stretch>
                    </p:blipFill>
                    <p:spPr>
                      <a:xfrm>
                        <a:off x="4324350" y="2613025"/>
                        <a:ext cx="2916238" cy="2776538"/>
                      </a:xfrm>
                      <a:prstGeom prst="rect">
                        <a:avLst/>
                      </a:prstGeom>
                    </p:spPr>
                  </p:pic>
                </p:oleObj>
              </mc:Fallback>
            </mc:AlternateContent>
          </a:graphicData>
        </a:graphic>
      </p:graphicFrame>
    </p:spTree>
    <p:extLst>
      <p:ext uri="{BB962C8B-B14F-4D97-AF65-F5344CB8AC3E}">
        <p14:creationId xmlns:p14="http://schemas.microsoft.com/office/powerpoint/2010/main" val="398296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Endpoints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r>
                          <a:rPr lang="en-US" b="0" i="1" smtClean="0">
                            <a:latin typeface="Cambria Math" panose="02040503050406030204" pitchFamily="18" charset="0"/>
                            <a:ea typeface="Cambria Math" panose="02040503050406030204" pitchFamily="18" charset="0"/>
                          </a:rPr>
                          <m:t>𝜑</m:t>
                        </m:r>
                      </m:sup>
                    </m:sSup>
                  </m:oMath>
                </a14:m>
                <a:endParaRPr lang="en-US" dirty="0" smtClean="0"/>
              </a:p>
              <a:p>
                <a:r>
                  <a:rPr lang="en-US" dirty="0" smtClean="0"/>
                  <a:t>Recall the Euler’s Identity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𝑖𝑥</m:t>
                        </m:r>
                      </m:sup>
                    </m:sSup>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e>
                    </m:func>
                    <m:r>
                      <a:rPr lang="en-US" b="0" i="1" smtClean="0">
                        <a:latin typeface="Cambria Math" panose="02040503050406030204" pitchFamily="18" charset="0"/>
                      </a:rPr>
                      <m:t>+</m:t>
                    </m:r>
                    <m:r>
                      <a:rPr lang="en-US" b="0" i="1" smtClean="0">
                        <a:latin typeface="Cambria Math" panose="02040503050406030204" pitchFamily="18" charset="0"/>
                      </a:rPr>
                      <m:t>𝑖𝑠𝑖𝑛</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oMath>
                </a14:m>
                <a:endParaRPr lang="en-US" b="0" dirty="0" smtClean="0"/>
              </a:p>
              <a:p>
                <a14:m>
                  <m:oMath xmlns:m="http://schemas.openxmlformats.org/officeDocument/2006/math">
                    <m:r>
                      <m:rPr>
                        <m:sty m:val="p"/>
                      </m:rPr>
                      <a:rPr lang="el-GR" i="1" smtClean="0">
                        <a:latin typeface="Cambria Math" panose="02040503050406030204" pitchFamily="18" charset="0"/>
                      </a:rPr>
                      <m:t>Ψ</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𝐴𝑐𝑜𝑠</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0</m:t>
                            </m:r>
                          </m:e>
                        </m:d>
                      </m:e>
                    </m:d>
                    <m:r>
                      <a:rPr lang="en-US" b="0" i="1" smtClean="0">
                        <a:latin typeface="Cambria Math" panose="02040503050406030204" pitchFamily="18" charset="0"/>
                      </a:rPr>
                      <m:t>+</m:t>
                    </m:r>
                    <m:r>
                      <a:rPr lang="en-US" b="0" i="1" smtClean="0">
                        <a:latin typeface="Cambria Math" panose="02040503050406030204" pitchFamily="18" charset="0"/>
                      </a:rPr>
                      <m:t>𝐴𝑖𝑠𝑖𝑛</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0</m:t>
                            </m:r>
                          </m:e>
                        </m:d>
                      </m:e>
                    </m:d>
                    <m:r>
                      <a:rPr lang="en-US" b="0" i="1" smtClean="0">
                        <a:latin typeface="Cambria Math" panose="02040503050406030204" pitchFamily="18" charset="0"/>
                      </a:rPr>
                      <m:t>=</m:t>
                    </m:r>
                    <m:r>
                      <a:rPr lang="en-US" b="0" i="1" smtClean="0">
                        <a:latin typeface="Cambria Math" panose="02040503050406030204" pitchFamily="18" charset="0"/>
                      </a:rPr>
                      <m:t>𝐴𝑐𝑜𝑠</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𝐴𝑖𝑠𝑖𝑛</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+0</m:t>
                    </m:r>
                  </m:oMath>
                </a14:m>
                <a:endParaRPr lang="en-US" dirty="0" smtClean="0"/>
              </a:p>
              <a:p>
                <a14:m>
                  <m:oMath xmlns:m="http://schemas.openxmlformats.org/officeDocument/2006/math">
                    <m:r>
                      <m:rPr>
                        <m:sty m:val="p"/>
                      </m:rPr>
                      <a:rPr lang="el-GR" i="1" smtClean="0">
                        <a:latin typeface="Cambria Math" panose="02040503050406030204" pitchFamily="18" charset="0"/>
                      </a:rPr>
                      <m:t>Ψ</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𝐴𝑐𝑜𝑠</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e>
                    </m:d>
                    <m:r>
                      <a:rPr lang="en-US" b="0" i="1" smtClean="0">
                        <a:latin typeface="Cambria Math" panose="02040503050406030204" pitchFamily="18" charset="0"/>
                      </a:rPr>
                      <m:t>+</m:t>
                    </m:r>
                    <m:r>
                      <a:rPr lang="en-US" b="0" i="1" smtClean="0">
                        <a:latin typeface="Cambria Math" panose="02040503050406030204" pitchFamily="18" charset="0"/>
                      </a:rPr>
                      <m:t>𝐴𝑖𝑠𝑖𝑛</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e>
                    </m:d>
                    <m:r>
                      <a:rPr lang="en-US" b="0" i="1" smtClean="0">
                        <a:latin typeface="Cambria Math" panose="02040503050406030204" pitchFamily="18" charset="0"/>
                      </a:rPr>
                      <m:t>=</m:t>
                    </m:r>
                    <m:r>
                      <a:rPr lang="en-US" b="0" i="1" smtClean="0">
                        <a:latin typeface="Cambria Math" panose="02040503050406030204" pitchFamily="18" charset="0"/>
                      </a:rPr>
                      <m:t>𝐴</m:t>
                    </m:r>
                  </m:oMath>
                </a14:m>
                <a:endParaRPr lang="en-US" dirty="0" smtClean="0"/>
              </a:p>
              <a:p>
                <a:r>
                  <a:rPr lang="en-US" dirty="0" smtClean="0"/>
                  <a:t>Because the wavefunction must be real-valued, the imaginary part must be 0 and the real part must be equal to A</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a:stretch>
              </a:blipFill>
            </p:spPr>
            <p:txBody>
              <a:bodyPr/>
              <a:lstStyle/>
              <a:p>
                <a:r>
                  <a:rPr lang="en-US">
                    <a:noFill/>
                  </a:rPr>
                  <a:t> </a:t>
                </a:r>
              </a:p>
            </p:txBody>
          </p:sp>
        </mc:Fallback>
      </mc:AlternateContent>
    </p:spTree>
    <p:extLst>
      <p:ext uri="{BB962C8B-B14F-4D97-AF65-F5344CB8AC3E}">
        <p14:creationId xmlns:p14="http://schemas.microsoft.com/office/powerpoint/2010/main" val="343748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Endpoints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306286"/>
                <a:ext cx="10515600" cy="4870677"/>
              </a:xfrm>
            </p:spPr>
            <p:txBody>
              <a:bodyPr>
                <a:normAutofit fontScale="85000" lnSpcReduction="10000"/>
              </a:bodyPr>
              <a:lstStyle/>
              <a:p>
                <a14:m>
                  <m:oMath xmlns:m="http://schemas.openxmlformats.org/officeDocument/2006/math">
                    <m:r>
                      <a:rPr lang="en-US" b="0" i="1" smtClean="0">
                        <a:latin typeface="Cambria Math" panose="02040503050406030204" pitchFamily="18" charset="0"/>
                      </a:rPr>
                      <m:t>𝐴𝑐𝑜𝑠</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𝐴𝑐𝑜𝑠</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0+2</m:t>
                        </m:r>
                        <m:r>
                          <a:rPr lang="en-US" b="0"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𝑛</m:t>
                        </m:r>
                      </m:e>
                    </m:d>
                  </m:oMath>
                </a14:m>
                <a:endParaRPr lang="en-US" dirty="0" smtClean="0"/>
              </a:p>
              <a:p>
                <a:r>
                  <a:rPr lang="en-US" dirty="0" smtClean="0"/>
                  <a:t>Cos(x) evaluates to 1 at 0 and all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oMath>
                </a14:m>
                <a:r>
                  <a:rPr lang="en-US" dirty="0" smtClean="0"/>
                  <a:t> intervals. </a:t>
                </a:r>
              </a:p>
              <a:p>
                <a14:m>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𝑛</m:t>
                    </m:r>
                  </m:oMath>
                </a14:m>
                <a:endParaRPr lang="en-US" dirty="0" smtClean="0"/>
              </a:p>
              <a:p>
                <a:r>
                  <a:rPr lang="en-US" dirty="0" smtClean="0"/>
                  <a:t>Isolate E so we can get the Energy eigenvalues</a:t>
                </a:r>
              </a:p>
              <a:p>
                <a14:m>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r>
                      <a:rPr lang="en-US" b="0" i="1" smtClean="0">
                        <a:latin typeface="Cambria Math" panose="02040503050406030204" pitchFamily="18" charset="0"/>
                      </a:rPr>
                      <m:t>=</m:t>
                    </m:r>
                    <m:r>
                      <a:rPr lang="en-US" b="0" i="1" smtClean="0">
                        <a:latin typeface="Cambria Math" panose="02040503050406030204" pitchFamily="18" charset="0"/>
                      </a:rPr>
                      <m:t>𝑛</m:t>
                    </m:r>
                  </m:oMath>
                </a14:m>
                <a:endParaRPr lang="en-US" dirty="0" smtClean="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endParaRPr lang="en-US" dirty="0" smtClean="0"/>
              </a:p>
              <a:p>
                <a14:m>
                  <m:oMath xmlns:m="http://schemas.openxmlformats.org/officeDocument/2006/math">
                    <m:r>
                      <a:rPr lang="en-US" b="1" i="1" smtClean="0">
                        <a:effectLst>
                          <a:outerShdw blurRad="38100" dist="38100" dir="2700000" algn="tl">
                            <a:srgbClr val="000000">
                              <a:alpha val="43137"/>
                            </a:srgbClr>
                          </a:outerShdw>
                        </a:effectLst>
                        <a:latin typeface="Cambria Math" panose="02040503050406030204" pitchFamily="18" charset="0"/>
                      </a:rPr>
                      <m:t>𝑬</m:t>
                    </m:r>
                    <m:r>
                      <a:rPr lang="en-US" b="1" i="1" smtClean="0">
                        <a:effectLst>
                          <a:outerShdw blurRad="38100" dist="38100" dir="2700000" algn="tl">
                            <a:srgbClr val="000000">
                              <a:alpha val="43137"/>
                            </a:srgbClr>
                          </a:outerShdw>
                        </a:effectLst>
                        <a:latin typeface="Cambria Math" panose="02040503050406030204" pitchFamily="18" charset="0"/>
                      </a:rPr>
                      <m:t>=</m:t>
                    </m:r>
                    <m:f>
                      <m:fPr>
                        <m:ctrlPr>
                          <a:rPr lang="en-US" b="1"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𝒏</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ħ</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num>
                      <m:den>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rPr>
                          <m:t>𝑰</m:t>
                        </m:r>
                      </m:den>
                    </m:f>
                  </m:oMath>
                </a14:m>
                <a:endParaRPr lang="en-US" b="1" dirty="0" smtClean="0"/>
              </a:p>
              <a:p>
                <a:r>
                  <a:rPr lang="en-US" dirty="0" smtClean="0"/>
                  <a:t>This equation works for all n because of cos(x) always evaluates to 1 when x is a multiple of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oMath>
                </a14:m>
                <a:r>
                  <a:rPr lang="en-US" dirty="0" smtClean="0"/>
                  <a:t>. </a:t>
                </a:r>
              </a:p>
              <a:p>
                <a:r>
                  <a:rPr lang="en-US" dirty="0" smtClean="0"/>
                  <a:t>That means that this system has a high degree of </a:t>
                </a:r>
                <a:r>
                  <a:rPr lang="en-US" i="1" dirty="0" smtClean="0"/>
                  <a:t>degeneracy</a:t>
                </a:r>
                <a:r>
                  <a:rPr lang="en-US" dirty="0" smtClean="0"/>
                  <a:t> because both positive and negative integers give the same energy value!</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306286"/>
                <a:ext cx="10515600" cy="4870677"/>
              </a:xfrm>
              <a:blipFill>
                <a:blip r:embed="rId2"/>
                <a:stretch>
                  <a:fillRect l="-406"/>
                </a:stretch>
              </a:blipFill>
            </p:spPr>
            <p:txBody>
              <a:bodyPr/>
              <a:lstStyle/>
              <a:p>
                <a:r>
                  <a:rPr lang="en-US">
                    <a:noFill/>
                  </a:rPr>
                  <a:t> </a:t>
                </a:r>
              </a:p>
            </p:txBody>
          </p:sp>
        </mc:Fallback>
      </mc:AlternateContent>
    </p:spTree>
    <p:extLst>
      <p:ext uri="{BB962C8B-B14F-4D97-AF65-F5344CB8AC3E}">
        <p14:creationId xmlns:p14="http://schemas.microsoft.com/office/powerpoint/2010/main" val="3111868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Rest of the Wavefunction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𝐼𝐸</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den>
                            </m:f>
                          </m:e>
                        </m:rad>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oMath>
                </a14:m>
                <a:endParaRPr lang="en-US" dirty="0" smtClean="0"/>
              </a:p>
              <a:p>
                <a:r>
                  <a:rPr lang="en-US" dirty="0" smtClean="0"/>
                  <a:t>Let’s solve for A by doing a normalization integral </a:t>
                </a:r>
              </a:p>
              <a:p>
                <a14:m>
                  <m:oMath xmlns:m="http://schemas.openxmlformats.org/officeDocument/2006/math">
                    <m:nary>
                      <m:naryPr>
                        <m:limLoc m:val="undOvr"/>
                        <m:ctrlPr>
                          <a:rPr lang="en-US"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up>
                      <m:e>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=1</m:t>
                        </m:r>
                      </m:e>
                    </m:nary>
                  </m:oMath>
                </a14:m>
                <a:endParaRPr lang="en-US" dirty="0" smtClean="0"/>
              </a:p>
              <a:p>
                <a:r>
                  <a:rPr lang="en-US" dirty="0" smtClean="0"/>
                  <a:t>A is a constant therefore it can be taken out of the integrand</a:t>
                </a:r>
              </a:p>
              <a:p>
                <a:r>
                  <a:rPr lang="en-US" dirty="0" smtClean="0"/>
                  <a:t>The bounds are 0 to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oMath>
                </a14:m>
                <a:r>
                  <a:rPr lang="en-US" dirty="0" smtClean="0"/>
                  <a:t> because those are all the possible angle measures in a circle. </a:t>
                </a:r>
              </a:p>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2</m:t>
                        </m:r>
                      </m:sup>
                    </m:sSup>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𝜋</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den>
                        </m:f>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=1</m:t>
                        </m:r>
                      </m:e>
                    </m:nary>
                  </m:oMath>
                </a14:m>
                <a:endParaRPr lang="en-US" b="0" dirty="0" smtClean="0"/>
              </a:p>
              <a:p>
                <a:r>
                  <a:rPr lang="en-US" dirty="0" smtClean="0"/>
                  <a:t>Recall that negative exponents bring the term to the denominator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08" b="-4592"/>
                </a:stretch>
              </a:blipFill>
            </p:spPr>
            <p:txBody>
              <a:bodyPr/>
              <a:lstStyle/>
              <a:p>
                <a:r>
                  <a:rPr lang="en-US">
                    <a:noFill/>
                  </a:rPr>
                  <a:t> </a:t>
                </a:r>
              </a:p>
            </p:txBody>
          </p:sp>
        </mc:Fallback>
      </mc:AlternateContent>
    </p:spTree>
    <p:extLst>
      <p:ext uri="{BB962C8B-B14F-4D97-AF65-F5344CB8AC3E}">
        <p14:creationId xmlns:p14="http://schemas.microsoft.com/office/powerpoint/2010/main" val="397702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Rest of the Wavefunction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2</m:t>
                        </m:r>
                      </m:sup>
                    </m:sSup>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𝜋</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den>
                        </m:f>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=1</m:t>
                        </m:r>
                      </m:e>
                    </m:nary>
                  </m:oMath>
                </a14:m>
                <a:endParaRPr lang="en-US" b="0" dirty="0" smtClean="0">
                  <a:ea typeface="Cambria Math" panose="02040503050406030204" pitchFamily="18" charset="0"/>
                </a:endParaRPr>
              </a:p>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2</m:t>
                        </m:r>
                      </m:sup>
                    </m:sSup>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up>
                      <m:e>
                        <m:r>
                          <a:rPr lang="en-US" b="0" i="1" smtClean="0">
                            <a:latin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=1</m:t>
                        </m:r>
                      </m:e>
                    </m:nary>
                  </m:oMath>
                </a14:m>
                <a:endParaRPr lang="en-US" b="0" dirty="0" smtClean="0"/>
              </a:p>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2</m:t>
                        </m:r>
                      </m:sup>
                    </m:sSup>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r>
                      <a:rPr lang="en-US" b="0" i="1" smtClean="0">
                        <a:latin typeface="Cambria Math" panose="02040503050406030204" pitchFamily="18" charset="0"/>
                        <a:ea typeface="Cambria Math" panose="02040503050406030204" pitchFamily="18" charset="0"/>
                      </a:rPr>
                      <m:t>=1</m:t>
                    </m:r>
                  </m:oMath>
                </a14:m>
                <a:endParaRPr lang="en-US" dirty="0" smtClean="0"/>
              </a:p>
              <a:p>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𝐴</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oMath>
                </a14:m>
                <a:endParaRPr lang="en-US" dirty="0" smtClean="0"/>
              </a:p>
              <a:p>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e>
                    </m:rad>
                  </m:oMath>
                </a14:m>
                <a:endParaRPr lang="en-US"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a:stretch>
              </a:blipFill>
            </p:spPr>
            <p:txBody>
              <a:bodyPr/>
              <a:lstStyle/>
              <a:p>
                <a:r>
                  <a:rPr lang="en-US">
                    <a:noFill/>
                  </a:rPr>
                  <a:t> </a:t>
                </a:r>
              </a:p>
            </p:txBody>
          </p:sp>
        </mc:Fallback>
      </mc:AlternateContent>
    </p:spTree>
    <p:extLst>
      <p:ext uri="{BB962C8B-B14F-4D97-AF65-F5344CB8AC3E}">
        <p14:creationId xmlns:p14="http://schemas.microsoft.com/office/powerpoint/2010/main" val="2474190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Orthogonality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So far we have the following information about our system:</a:t>
                </a:r>
              </a:p>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e>
                    </m:rad>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oMath>
                </a14:m>
                <a:endParaRPr lang="en-US" dirty="0" smtClean="0"/>
              </a:p>
              <a:p>
                <a14:m>
                  <m:oMath xmlns:m="http://schemas.openxmlformats.org/officeDocument/2006/math">
                    <m:r>
                      <a:rPr lang="en-US" b="0" i="1" smtClean="0">
                        <a:effectLst/>
                        <a:latin typeface="Cambria Math" panose="02040503050406030204" pitchFamily="18" charset="0"/>
                      </a:rPr>
                      <m:t>𝐸</m:t>
                    </m:r>
                    <m:r>
                      <a:rPr lang="en-US" b="0" i="1" smtClean="0">
                        <a:effectLst/>
                        <a:latin typeface="Cambria Math" panose="02040503050406030204" pitchFamily="18" charset="0"/>
                      </a:rPr>
                      <m:t>=</m:t>
                    </m:r>
                    <m:f>
                      <m:fPr>
                        <m:ctrlPr>
                          <a:rPr lang="en-US" i="1" smtClean="0">
                            <a:effectLst/>
                            <a:latin typeface="Cambria Math" panose="02040503050406030204" pitchFamily="18" charset="0"/>
                          </a:rPr>
                        </m:ctrlPr>
                      </m:fPr>
                      <m:num>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𝑛</m:t>
                            </m:r>
                          </m:e>
                          <m:sup>
                            <m:r>
                              <a:rPr lang="en-US" b="0" i="1" smtClean="0">
                                <a:effectLst/>
                                <a:latin typeface="Cambria Math" panose="02040503050406030204" pitchFamily="18" charset="0"/>
                              </a:rPr>
                              <m:t>2</m:t>
                            </m:r>
                          </m:sup>
                        </m:sSup>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oMath>
                </a14:m>
                <a:endParaRPr lang="en-US" dirty="0" smtClean="0"/>
              </a:p>
              <a:p>
                <a:r>
                  <a:rPr lang="en-US" dirty="0" smtClean="0"/>
                  <a:t>But all </a:t>
                </a:r>
                <a:r>
                  <a:rPr lang="en-US" dirty="0" err="1" smtClean="0"/>
                  <a:t>wavefunctions</a:t>
                </a:r>
                <a:r>
                  <a:rPr lang="en-US" dirty="0" smtClean="0"/>
                  <a:t> need to be orthonormal, right now it is normalized, but is the wavefunction orthogonal?</a:t>
                </a:r>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en-US">
                    <a:noFill/>
                  </a:rPr>
                  <a:t> </a:t>
                </a:r>
              </a:p>
            </p:txBody>
          </p:sp>
        </mc:Fallback>
      </mc:AlternateContent>
    </p:spTree>
    <p:extLst>
      <p:ext uri="{BB962C8B-B14F-4D97-AF65-F5344CB8AC3E}">
        <p14:creationId xmlns:p14="http://schemas.microsoft.com/office/powerpoint/2010/main" val="1426671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Orthogonality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10789"/>
                <a:ext cx="10515600" cy="4766174"/>
              </a:xfrm>
            </p:spPr>
            <p:txBody>
              <a:bodyPr>
                <a:normAutofit lnSpcReduction="10000"/>
              </a:bodyPr>
              <a:lstStyle/>
              <a:p>
                <a14:m>
                  <m:oMath xmlns:m="http://schemas.openxmlformats.org/officeDocument/2006/math">
                    <m:r>
                      <m:rPr>
                        <m:sty m:val="p"/>
                      </m:rPr>
                      <a:rPr lang="el-GR" i="1" smtClean="0">
                        <a:latin typeface="Cambria Math" panose="02040503050406030204" pitchFamily="18" charset="0"/>
                      </a:rPr>
                      <m:t>Ψ</m:t>
                    </m:r>
                    <m:r>
                      <a:rPr lang="en-US" b="0" i="1" smtClean="0">
                        <a:latin typeface="Cambria Math" panose="02040503050406030204" pitchFamily="18" charset="0"/>
                      </a:rPr>
                      <m:t>= </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e>
                    </m:rad>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𝑖𝑛</m:t>
                        </m:r>
                        <m:r>
                          <a:rPr lang="en-US" b="0" i="1" smtClean="0">
                            <a:latin typeface="Cambria Math" panose="02040503050406030204" pitchFamily="18" charset="0"/>
                            <a:ea typeface="Cambria Math" panose="02040503050406030204" pitchFamily="18" charset="0"/>
                          </a:rPr>
                          <m:t>𝜑</m:t>
                        </m:r>
                      </m:sup>
                    </m:sSup>
                  </m:oMath>
                </a14:m>
                <a:endParaRPr lang="en-US" dirty="0" smtClean="0"/>
              </a:p>
              <a:p>
                <a:r>
                  <a:rPr lang="en-US" dirty="0" smtClean="0"/>
                  <a:t>Let’s test n = 1 and n = 2</a:t>
                </a:r>
              </a:p>
              <a:p>
                <a14:m>
                  <m:oMath xmlns:m="http://schemas.openxmlformats.org/officeDocument/2006/math">
                    <m:nary>
                      <m:naryPr>
                        <m:limLoc m:val="undOvr"/>
                        <m:ctrlPr>
                          <a:rPr lang="en-US"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up>
                      <m:e>
                        <m:rad>
                          <m:radPr>
                            <m:degHide m:val="on"/>
                            <m:ctrlPr>
                              <a:rPr lang="en-US"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e>
                        </m:rad>
                      </m:e>
                    </m:nary>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e>
                    </m:rad>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=0</m:t>
                    </m:r>
                  </m:oMath>
                </a14:m>
                <a:endParaRPr lang="en-US" dirty="0" smtClean="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nary>
                      <m:naryPr>
                        <m:limLoc m:val="undOvr"/>
                        <m:ctrlPr>
                          <a:rPr lang="en-US" b="0" i="1" smtClean="0">
                            <a:latin typeface="Cambria Math" panose="02040503050406030204" pitchFamily="18" charset="0"/>
                            <a:ea typeface="Cambria Math" panose="02040503050406030204" pitchFamily="18" charset="0"/>
                          </a:rPr>
                        </m:ctrlPr>
                      </m:naryPr>
                      <m:sub>
                        <m:r>
                          <m:rPr>
                            <m:brk m:alnAt="24"/>
                          </m:rPr>
                          <a:rPr lang="en-US" b="0" i="1" smtClean="0">
                            <a:latin typeface="Cambria Math" panose="02040503050406030204" pitchFamily="18" charset="0"/>
                            <a:ea typeface="Cambria Math" panose="02040503050406030204" pitchFamily="18" charset="0"/>
                          </a:rPr>
                          <m:t>0</m:t>
                        </m:r>
                      </m:sub>
                      <m:sup>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up>
                      <m:e>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𝜑</m:t>
                                        </m:r>
                                      </m:sup>
                                    </m:sSup>
                                  </m:e>
                                </m:d>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=0</m:t>
                        </m:r>
                      </m:e>
                    </m:nary>
                  </m:oMath>
                </a14:m>
                <a:endParaRPr lang="en-US" b="0" dirty="0" smtClean="0">
                  <a:ea typeface="Cambria Math" panose="02040503050406030204" pitchFamily="18" charset="0"/>
                </a:endParaRPr>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nary>
                      <m:naryPr>
                        <m:limLoc m:val="undOvr"/>
                        <m:ctrlPr>
                          <a:rPr lang="en-US" b="0" i="1" smtClean="0">
                            <a:latin typeface="Cambria Math" panose="02040503050406030204" pitchFamily="18" charset="0"/>
                            <a:ea typeface="Cambria Math" panose="02040503050406030204" pitchFamily="18" charset="0"/>
                          </a:rPr>
                        </m:ctrlPr>
                      </m:naryPr>
                      <m:sub>
                        <m:r>
                          <m:rPr>
                            <m:brk m:alnAt="24"/>
                          </m:rPr>
                          <a:rPr lang="en-US" b="0" i="1" smtClean="0">
                            <a:latin typeface="Cambria Math" panose="02040503050406030204" pitchFamily="18" charset="0"/>
                            <a:ea typeface="Cambria Math" panose="02040503050406030204" pitchFamily="18" charset="0"/>
                          </a:rPr>
                          <m:t>0</m:t>
                        </m:r>
                      </m:sub>
                      <m:sup>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up>
                      <m:e>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𝜑</m:t>
                            </m:r>
                          </m:sup>
                        </m:sSup>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e>
                    </m:nary>
                    <m:r>
                      <a:rPr lang="en-US" b="0" i="1" smtClean="0">
                        <a:latin typeface="Cambria Math" panose="02040503050406030204" pitchFamily="18" charset="0"/>
                        <a:ea typeface="Cambria Math" panose="02040503050406030204" pitchFamily="18" charset="0"/>
                      </a:rPr>
                      <m:t>=0</m:t>
                    </m:r>
                  </m:oMath>
                </a14:m>
                <a:endParaRPr lang="en-US" dirty="0" smtClean="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sup>
                        </m:sSup>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𝑒</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e>
                            </m:d>
                          </m:sup>
                        </m:sSup>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d>
                      <m:dPr>
                        <m:ctrlPr>
                          <a:rPr lang="en-US" b="0" i="1" smtClean="0">
                            <a:latin typeface="Cambria Math" panose="02040503050406030204" pitchFamily="18" charset="0"/>
                            <a:ea typeface="Cambria Math" panose="02040503050406030204" pitchFamily="18" charset="0"/>
                          </a:rPr>
                        </m:ctrlPr>
                      </m:dPr>
                      <m:e>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cos</m:t>
                            </m:r>
                          </m:fName>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e>
                        </m:fun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𝑖𝑠𝑖𝑛</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d>
                      <m:dPr>
                        <m:ctrlPr>
                          <a:rPr lang="en-US" b="0" i="1" smtClean="0">
                            <a:latin typeface="Cambria Math" panose="02040503050406030204" pitchFamily="18" charset="0"/>
                            <a:ea typeface="Cambria Math" panose="02040503050406030204" pitchFamily="18" charset="0"/>
                          </a:rPr>
                        </m:ctrlPr>
                      </m:dPr>
                      <m:e>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cos</m:t>
                            </m:r>
                          </m:fName>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e>
                            </m:d>
                          </m:e>
                        </m:fun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𝑖𝑠𝑖𝑛</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e>
                        </m:d>
                      </m:e>
                    </m:d>
                  </m:oMath>
                </a14:m>
                <a:endParaRPr lang="en-US" b="0" dirty="0" smtClean="0">
                  <a:ea typeface="Cambria Math" panose="02040503050406030204" pitchFamily="18" charset="0"/>
                </a:endParaRPr>
              </a:p>
              <a:p>
                <a14:m>
                  <m:oMath xmlns:m="http://schemas.openxmlformats.org/officeDocument/2006/math">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1+0</m:t>
                            </m:r>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1+0</m:t>
                            </m:r>
                          </m:e>
                        </m:d>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e>
                    </m:d>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e>
                    </m:d>
                    <m:r>
                      <a:rPr lang="en-US" b="0" i="1" smtClean="0">
                        <a:latin typeface="Cambria Math" panose="02040503050406030204" pitchFamily="18" charset="0"/>
                        <a:ea typeface="Cambria Math" panose="02040503050406030204" pitchFamily="18" charset="0"/>
                      </a:rPr>
                      <m:t>=0=0 </m:t>
                    </m:r>
                  </m:oMath>
                </a14:m>
                <a:endParaRPr lang="en-US" b="0" dirty="0" smtClean="0">
                  <a:ea typeface="Cambria Math" panose="02040503050406030204" pitchFamily="18" charset="0"/>
                </a:endParaRPr>
              </a:p>
              <a:p>
                <a:r>
                  <a:rPr lang="en-US" dirty="0" smtClean="0">
                    <a:ea typeface="Cambria Math" panose="02040503050406030204" pitchFamily="18" charset="0"/>
                  </a:rPr>
                  <a:t>Therefore the wavefunction is orthogonal </a:t>
                </a:r>
                <a:endParaRPr lang="en-US" b="0" dirty="0" smtClean="0">
                  <a:ea typeface="Cambria Math" panose="020405030504060302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10789"/>
                <a:ext cx="10515600" cy="4766174"/>
              </a:xfrm>
              <a:blipFill>
                <a:blip r:embed="rId2"/>
                <a:stretch>
                  <a:fillRect l="-522" b="-639"/>
                </a:stretch>
              </a:blipFill>
            </p:spPr>
            <p:txBody>
              <a:bodyPr/>
              <a:lstStyle/>
              <a:p>
                <a:r>
                  <a:rPr lang="en-US">
                    <a:noFill/>
                  </a:rPr>
                  <a:t> </a:t>
                </a:r>
              </a:p>
            </p:txBody>
          </p:sp>
        </mc:Fallback>
      </mc:AlternateContent>
    </p:spTree>
    <p:extLst>
      <p:ext uri="{BB962C8B-B14F-4D97-AF65-F5344CB8AC3E}">
        <p14:creationId xmlns:p14="http://schemas.microsoft.com/office/powerpoint/2010/main" val="189946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to Know for Particle on a Circular Wire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l-GR" b="1" i="1" smtClean="0">
                        <a:effectLst>
                          <a:outerShdw blurRad="38100" dist="38100" dir="2700000" algn="tl">
                            <a:srgbClr val="000000">
                              <a:alpha val="43137"/>
                            </a:srgbClr>
                          </a:outerShdw>
                        </a:effectLst>
                        <a:latin typeface="Cambria Math" panose="02040503050406030204" pitchFamily="18" charset="0"/>
                      </a:rPr>
                      <m:t>𝜳</m:t>
                    </m:r>
                    <m:r>
                      <a:rPr lang="en-US" b="1" i="1" smtClean="0">
                        <a:effectLst>
                          <a:outerShdw blurRad="38100" dist="38100" dir="2700000" algn="tl">
                            <a:srgbClr val="000000">
                              <a:alpha val="43137"/>
                            </a:srgbClr>
                          </a:outerShdw>
                        </a:effectLst>
                        <a:latin typeface="Cambria Math" panose="02040503050406030204" pitchFamily="18" charset="0"/>
                      </a:rPr>
                      <m:t>= </m:t>
                    </m:r>
                    <m:rad>
                      <m:radPr>
                        <m:degHide m:val="on"/>
                        <m:ctrlPr>
                          <a:rPr lang="en-US" b="1" i="1" smtClean="0">
                            <a:effectLst>
                              <a:outerShdw blurRad="38100" dist="38100" dir="2700000" algn="tl">
                                <a:srgbClr val="000000">
                                  <a:alpha val="43137"/>
                                </a:srgbClr>
                              </a:outerShdw>
                            </a:effectLst>
                            <a:latin typeface="Cambria Math" panose="02040503050406030204" pitchFamily="18" charset="0"/>
                          </a:rPr>
                        </m:ctrlPr>
                      </m:radPr>
                      <m:deg/>
                      <m:e>
                        <m:f>
                          <m:fPr>
                            <m:ctrlPr>
                              <a:rPr lang="en-US" b="1" i="1" smtClean="0">
                                <a:effectLst>
                                  <a:outerShdw blurRad="38100" dist="38100" dir="2700000" algn="tl">
                                    <a:srgbClr val="000000">
                                      <a:alpha val="43137"/>
                                    </a:srgbClr>
                                  </a:outerShdw>
                                </a:effectLst>
                                <a:latin typeface="Cambria Math" panose="02040503050406030204" pitchFamily="18" charset="0"/>
                              </a:rPr>
                            </m:ctrlPr>
                          </m:fPr>
                          <m:num>
                            <m:r>
                              <a:rPr lang="en-US" b="1" i="1" smtClean="0">
                                <a:effectLst>
                                  <a:outerShdw blurRad="38100" dist="38100" dir="2700000" algn="tl">
                                    <a:srgbClr val="000000">
                                      <a:alpha val="43137"/>
                                    </a:srgbClr>
                                  </a:outerShdw>
                                </a:effectLst>
                                <a:latin typeface="Cambria Math" panose="02040503050406030204" pitchFamily="18" charset="0"/>
                              </a:rPr>
                              <m:t>𝟏</m:t>
                            </m:r>
                          </m:num>
                          <m:den>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𝝅</m:t>
                            </m:r>
                          </m:den>
                        </m:f>
                      </m:e>
                    </m:rad>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𝒆</m:t>
                        </m:r>
                      </m:e>
                      <m:sup>
                        <m:r>
                          <a:rPr lang="en-US" b="1" i="1" smtClean="0">
                            <a:effectLst>
                              <a:outerShdw blurRad="38100" dist="38100" dir="2700000" algn="tl">
                                <a:srgbClr val="000000">
                                  <a:alpha val="43137"/>
                                </a:srgbClr>
                              </a:outerShdw>
                            </a:effectLst>
                            <a:latin typeface="Cambria Math" panose="02040503050406030204" pitchFamily="18" charset="0"/>
                          </a:rPr>
                          <m:t>𝒊𝒏</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𝝋</m:t>
                        </m:r>
                      </m:sup>
                    </m:sSup>
                  </m:oMath>
                </a14:m>
                <a:r>
                  <a:rPr lang="en-US" b="1" dirty="0" smtClean="0">
                    <a:effectLst>
                      <a:outerShdw blurRad="38100" dist="38100" dir="2700000" algn="tl">
                        <a:srgbClr val="000000">
                          <a:alpha val="43137"/>
                        </a:srgbClr>
                      </a:outerShdw>
                    </a:effectLst>
                  </a:rPr>
                  <a:t>, n can be any integer value of n</a:t>
                </a:r>
              </a:p>
              <a:p>
                <a14:m>
                  <m:oMath xmlns:m="http://schemas.openxmlformats.org/officeDocument/2006/math">
                    <m:r>
                      <a:rPr lang="en-US" b="1" i="1" smtClean="0">
                        <a:effectLst>
                          <a:outerShdw blurRad="38100" dist="38100" dir="2700000" algn="tl">
                            <a:srgbClr val="000000">
                              <a:alpha val="43137"/>
                            </a:srgbClr>
                          </a:outerShdw>
                        </a:effectLst>
                        <a:latin typeface="Cambria Math" panose="02040503050406030204" pitchFamily="18" charset="0"/>
                      </a:rPr>
                      <m:t>𝑬</m:t>
                    </m:r>
                    <m:r>
                      <a:rPr lang="en-US" b="1" i="1" smtClean="0">
                        <a:effectLst>
                          <a:outerShdw blurRad="38100" dist="38100" dir="2700000" algn="tl">
                            <a:srgbClr val="000000">
                              <a:alpha val="43137"/>
                            </a:srgbClr>
                          </a:outerShdw>
                        </a:effectLst>
                        <a:latin typeface="Cambria Math" panose="02040503050406030204" pitchFamily="18" charset="0"/>
                      </a:rPr>
                      <m:t>=</m:t>
                    </m:r>
                    <m:f>
                      <m:fPr>
                        <m:ctrlPr>
                          <a:rPr lang="en-US" b="1"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𝒏</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ħ</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num>
                      <m:den>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rPr>
                          <m:t>𝑰</m:t>
                        </m:r>
                      </m:den>
                    </m:f>
                  </m:oMath>
                </a14:m>
                <a:endParaRPr lang="en-US" b="1" dirty="0" smtClean="0">
                  <a:effectLst>
                    <a:outerShdw blurRad="38100" dist="38100" dir="2700000" algn="tl">
                      <a:srgbClr val="000000">
                        <a:alpha val="43137"/>
                      </a:srgbClr>
                    </a:outerShdw>
                  </a:effectLst>
                </a:endParaRPr>
              </a:p>
              <a:p>
                <a14:m>
                  <m:oMath xmlns:m="http://schemas.openxmlformats.org/officeDocument/2006/math">
                    <m:r>
                      <a:rPr lang="en-US" b="1" i="1" smtClean="0">
                        <a:effectLst>
                          <a:outerShdw blurRad="38100" dist="38100" dir="2700000" algn="tl">
                            <a:srgbClr val="000000">
                              <a:alpha val="43137"/>
                            </a:srgbClr>
                          </a:outerShdw>
                        </a:effectLst>
                        <a:latin typeface="Cambria Math" panose="02040503050406030204" pitchFamily="18" charset="0"/>
                      </a:rPr>
                      <m:t>𝑰</m:t>
                    </m:r>
                    <m:r>
                      <a:rPr lang="en-US" b="1" i="1" smtClean="0">
                        <a:effectLst>
                          <a:outerShdw blurRad="38100" dist="38100" dir="2700000" algn="tl">
                            <a:srgbClr val="000000">
                              <a:alpha val="43137"/>
                            </a:srgbClr>
                          </a:outerShdw>
                        </a:effectLst>
                        <a:latin typeface="Cambria Math" panose="02040503050406030204" pitchFamily="18" charset="0"/>
                      </a:rPr>
                      <m:t>=</m:t>
                    </m:r>
                    <m:r>
                      <a:rPr lang="en-US" b="1" i="1" smtClean="0">
                        <a:effectLst>
                          <a:outerShdw blurRad="38100" dist="38100" dir="2700000" algn="tl">
                            <a:srgbClr val="000000">
                              <a:alpha val="43137"/>
                            </a:srgbClr>
                          </a:outerShdw>
                        </a:effectLst>
                        <a:latin typeface="Cambria Math" panose="02040503050406030204" pitchFamily="18" charset="0"/>
                      </a:rPr>
                      <m:t>𝒎</m:t>
                    </m:r>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𝒓</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oMath>
                </a14:m>
                <a:endParaRPr lang="en-US" b="1" dirty="0" smtClean="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35"/>
                </a:stretch>
              </a:blipFill>
            </p:spPr>
            <p:txBody>
              <a:bodyPr/>
              <a:lstStyle/>
              <a:p>
                <a:r>
                  <a:rPr lang="en-US">
                    <a:noFill/>
                  </a:rPr>
                  <a:t> </a:t>
                </a:r>
              </a:p>
            </p:txBody>
          </p:sp>
        </mc:Fallback>
      </mc:AlternateContent>
    </p:spTree>
    <p:extLst>
      <p:ext uri="{BB962C8B-B14F-4D97-AF65-F5344CB8AC3E}">
        <p14:creationId xmlns:p14="http://schemas.microsoft.com/office/powerpoint/2010/main" val="399418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a:xfrm>
            <a:off x="838200" y="1459832"/>
            <a:ext cx="10515600" cy="4717131"/>
          </a:xfrm>
        </p:spPr>
        <p:txBody>
          <a:bodyPr>
            <a:normAutofit lnSpcReduction="10000"/>
          </a:bodyPr>
          <a:lstStyle/>
          <a:p>
            <a:r>
              <a:rPr lang="en-US" dirty="0" smtClean="0"/>
              <a:t>Wavefunction: A mathematical formulation for the behavior and properties of electrons which behave according to certain postulates. These are typically denoted with the Greek letter, psi, or </a:t>
            </a:r>
            <a:r>
              <a:rPr lang="el-GR" dirty="0" smtClean="0"/>
              <a:t>Ψ</a:t>
            </a:r>
            <a:endParaRPr lang="en-US" dirty="0" smtClean="0"/>
          </a:p>
          <a:p>
            <a:r>
              <a:rPr lang="en-US" dirty="0" smtClean="0"/>
              <a:t>Operator: A mathematical transformation that gives a certain physical quantity, there are operators that give position, energy, etc. </a:t>
            </a:r>
          </a:p>
          <a:p>
            <a:r>
              <a:rPr lang="en-US" dirty="0" err="1" smtClean="0"/>
              <a:t>Eigenfunction</a:t>
            </a:r>
            <a:r>
              <a:rPr lang="en-US" dirty="0" smtClean="0"/>
              <a:t>: A function that when an operator operates on it results in an eigenvalue and returns the original function. </a:t>
            </a:r>
          </a:p>
          <a:p>
            <a:r>
              <a:rPr lang="en-US" dirty="0" smtClean="0"/>
              <a:t>Eigenvalue: the acceptable value(s) that a physical quantity may take on dependent on the quantum state. </a:t>
            </a:r>
          </a:p>
          <a:p>
            <a:r>
              <a:rPr lang="en-US" dirty="0" smtClean="0"/>
              <a:t>Hamiltonian: The energy operator, this operator gives the energy of a particular system when used on the wavefunction (</a:t>
            </a:r>
            <a:r>
              <a:rPr lang="en-US" dirty="0" err="1" smtClean="0"/>
              <a:t>Schr</a:t>
            </a:r>
            <a:r>
              <a:rPr lang="az-Cyrl-AZ" dirty="0" smtClean="0"/>
              <a:t>ӧ</a:t>
            </a:r>
            <a:r>
              <a:rPr lang="en-US" dirty="0" smtClean="0"/>
              <a:t>dinger equation). </a:t>
            </a:r>
          </a:p>
          <a:p>
            <a:r>
              <a:rPr lang="en-US" dirty="0" smtClean="0"/>
              <a:t>Degenerate state: states that have the same energy values</a:t>
            </a:r>
          </a:p>
          <a:p>
            <a:r>
              <a:rPr lang="en-US" dirty="0" smtClean="0"/>
              <a:t>Complex conjugate: The wavefunction that has </a:t>
            </a:r>
            <a:r>
              <a:rPr lang="en-US" dirty="0" err="1" smtClean="0"/>
              <a:t>i</a:t>
            </a:r>
            <a:r>
              <a:rPr lang="en-US" dirty="0" smtClean="0"/>
              <a:t> replaced with –</a:t>
            </a:r>
            <a:r>
              <a:rPr lang="en-US" dirty="0" err="1" smtClean="0"/>
              <a:t>i</a:t>
            </a:r>
            <a:r>
              <a:rPr lang="en-US" dirty="0" smtClean="0"/>
              <a:t> (at least for this course) </a:t>
            </a:r>
            <a:endParaRPr lang="en-US" dirty="0"/>
          </a:p>
        </p:txBody>
      </p:sp>
    </p:spTree>
    <p:extLst>
      <p:ext uri="{BB962C8B-B14F-4D97-AF65-F5344CB8AC3E}">
        <p14:creationId xmlns:p14="http://schemas.microsoft.com/office/powerpoint/2010/main" val="339047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Apply the Particle on a Circular Wire</a:t>
            </a:r>
            <a:endParaRPr lang="en-US" dirty="0"/>
          </a:p>
        </p:txBody>
      </p:sp>
      <p:sp>
        <p:nvSpPr>
          <p:cNvPr id="3" name="Content Placeholder 2"/>
          <p:cNvSpPr>
            <a:spLocks noGrp="1"/>
          </p:cNvSpPr>
          <p:nvPr>
            <p:ph idx="1"/>
          </p:nvPr>
        </p:nvSpPr>
        <p:spPr/>
        <p:txBody>
          <a:bodyPr/>
          <a:lstStyle/>
          <a:p>
            <a:r>
              <a:rPr lang="en-US" dirty="0" smtClean="0"/>
              <a:t>Let’s calculate the HOMO-LUMO transition wavelength for Benzene. </a:t>
            </a:r>
          </a:p>
          <a:p>
            <a:endParaRPr lang="en-US" dirty="0" smtClean="0"/>
          </a:p>
          <a:p>
            <a:endParaRPr lang="en-US" dirty="0"/>
          </a:p>
          <a:p>
            <a:endParaRPr lang="en-US" dirty="0" smtClean="0"/>
          </a:p>
          <a:p>
            <a:r>
              <a:rPr lang="en-US" dirty="0" smtClean="0"/>
              <a:t>Here are the givens: </a:t>
            </a:r>
          </a:p>
          <a:p>
            <a:r>
              <a:rPr lang="en-US" dirty="0" smtClean="0"/>
              <a:t>Mass of electron = 9.11 x 10</a:t>
            </a:r>
            <a:r>
              <a:rPr lang="en-US" baseline="30000" dirty="0" smtClean="0"/>
              <a:t>-31</a:t>
            </a:r>
            <a:r>
              <a:rPr lang="en-US" dirty="0"/>
              <a:t> </a:t>
            </a:r>
            <a:r>
              <a:rPr lang="en-US" dirty="0" smtClean="0"/>
              <a:t>kg</a:t>
            </a:r>
          </a:p>
          <a:p>
            <a:r>
              <a:rPr lang="en-US" dirty="0" smtClean="0"/>
              <a:t>Radius of benzene = 1.39 angstroms = 1.39 x 10</a:t>
            </a:r>
            <a:r>
              <a:rPr lang="en-US" baseline="30000" dirty="0" smtClean="0"/>
              <a:t>-10</a:t>
            </a:r>
            <a:r>
              <a:rPr lang="en-US" dirty="0" smtClean="0"/>
              <a:t>m</a:t>
            </a:r>
          </a:p>
          <a:p>
            <a:r>
              <a:rPr lang="en-US" dirty="0" smtClean="0"/>
              <a:t>ħ = 1.055 x 10</a:t>
            </a:r>
            <a:r>
              <a:rPr lang="en-US" baseline="30000" dirty="0" smtClean="0"/>
              <a:t>-34</a:t>
            </a:r>
            <a:r>
              <a:rPr lang="en-US" dirty="0" smtClean="0"/>
              <a:t>Js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7482047"/>
              </p:ext>
            </p:extLst>
          </p:nvPr>
        </p:nvGraphicFramePr>
        <p:xfrm>
          <a:off x="5197294" y="2702741"/>
          <a:ext cx="1107712" cy="1272271"/>
        </p:xfrm>
        <a:graphic>
          <a:graphicData uri="http://schemas.openxmlformats.org/presentationml/2006/ole">
            <mc:AlternateContent xmlns:mc="http://schemas.openxmlformats.org/markup-compatibility/2006">
              <mc:Choice xmlns:v="urn:schemas-microsoft-com:vml" Requires="v">
                <p:oleObj spid="_x0000_s3080" name="CS ChemDraw Drawing" r:id="rId3" imgW="716298" imgH="821687" progId="ChemDraw.Document.6.0">
                  <p:embed/>
                </p:oleObj>
              </mc:Choice>
              <mc:Fallback>
                <p:oleObj name="CS ChemDraw Drawing" r:id="rId3" imgW="716298" imgH="821687" progId="ChemDraw.Document.6.0">
                  <p:embed/>
                  <p:pic>
                    <p:nvPicPr>
                      <p:cNvPr id="0" name=""/>
                      <p:cNvPicPr/>
                      <p:nvPr/>
                    </p:nvPicPr>
                    <p:blipFill>
                      <a:blip r:embed="rId4"/>
                      <a:stretch>
                        <a:fillRect/>
                      </a:stretch>
                    </p:blipFill>
                    <p:spPr>
                      <a:xfrm>
                        <a:off x="5197294" y="2702741"/>
                        <a:ext cx="1107712" cy="1272271"/>
                      </a:xfrm>
                      <a:prstGeom prst="rect">
                        <a:avLst/>
                      </a:prstGeom>
                    </p:spPr>
                  </p:pic>
                </p:oleObj>
              </mc:Fallback>
            </mc:AlternateContent>
          </a:graphicData>
        </a:graphic>
      </p:graphicFrame>
    </p:spTree>
    <p:extLst>
      <p:ext uri="{BB962C8B-B14F-4D97-AF65-F5344CB8AC3E}">
        <p14:creationId xmlns:p14="http://schemas.microsoft.com/office/powerpoint/2010/main" val="85368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 using Particle on a Wire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i="1" smtClean="0">
                            <a:effectLst/>
                            <a:latin typeface="Cambria Math" panose="02040503050406030204" pitchFamily="18" charset="0"/>
                          </a:rPr>
                        </m:ctrlPr>
                      </m:fPr>
                      <m:num>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𝑛</m:t>
                            </m:r>
                          </m:e>
                          <m:sup>
                            <m:r>
                              <a:rPr lang="en-US" b="0" i="1" smtClean="0">
                                <a:effectLst/>
                                <a:latin typeface="Cambria Math" panose="02040503050406030204" pitchFamily="18" charset="0"/>
                              </a:rPr>
                              <m:t>2</m:t>
                            </m:r>
                          </m:sup>
                        </m:sSup>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oMath>
                </a14:m>
                <a:endParaRPr lang="en-US" dirty="0" smtClean="0"/>
              </a:p>
              <a:p>
                <a:r>
                  <a:rPr lang="en-US" dirty="0" smtClean="0"/>
                  <a:t>But what is our n value for benzene? </a:t>
                </a:r>
              </a:p>
              <a:p>
                <a:r>
                  <a:rPr lang="en-US" dirty="0" smtClean="0"/>
                  <a:t>For that we need to construct an energy ladder taking into consideration degenerate energy levels. </a:t>
                </a:r>
              </a:p>
              <a:p>
                <a:r>
                  <a:rPr lang="en-US" dirty="0" smtClean="0"/>
                  <a:t>How many electrons are in the wire? </a:t>
                </a:r>
              </a:p>
              <a:p>
                <a:pPr lvl="1"/>
                <a:r>
                  <a:rPr lang="en-US" dirty="0" smtClean="0"/>
                  <a:t>For each double bond there are 2 electrons</a:t>
                </a:r>
              </a:p>
              <a:p>
                <a:pPr lvl="1"/>
                <a:r>
                  <a:rPr lang="en-US" dirty="0" smtClean="0"/>
                  <a:t>3 double bonds therefore there are 6 electrons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r="-825"/>
                </a:stretch>
              </a:blipFill>
            </p:spPr>
            <p:txBody>
              <a:bodyPr/>
              <a:lstStyle/>
              <a:p>
                <a:r>
                  <a:rPr lang="en-US">
                    <a:noFill/>
                  </a:rPr>
                  <a:t> </a:t>
                </a:r>
              </a:p>
            </p:txBody>
          </p:sp>
        </mc:Fallback>
      </mc:AlternateContent>
    </p:spTree>
    <p:extLst>
      <p:ext uri="{BB962C8B-B14F-4D97-AF65-F5344CB8AC3E}">
        <p14:creationId xmlns:p14="http://schemas.microsoft.com/office/powerpoint/2010/main" val="104028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ladder for Benzene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983958885"/>
              </p:ext>
            </p:extLst>
          </p:nvPr>
        </p:nvGraphicFramePr>
        <p:xfrm>
          <a:off x="2915375" y="1511119"/>
          <a:ext cx="4939756" cy="4935096"/>
        </p:xfrm>
        <a:graphic>
          <a:graphicData uri="http://schemas.openxmlformats.org/presentationml/2006/ole">
            <mc:AlternateContent xmlns:mc="http://schemas.openxmlformats.org/markup-compatibility/2006">
              <mc:Choice xmlns:v="urn:schemas-microsoft-com:vml" Requires="v">
                <p:oleObj spid="_x0000_s4102" name="CS ChemDraw Drawing" r:id="rId3" imgW="3364992" imgH="3361834" progId="ChemDraw.Document.6.0">
                  <p:embed/>
                </p:oleObj>
              </mc:Choice>
              <mc:Fallback>
                <p:oleObj name="CS ChemDraw Drawing" r:id="rId3" imgW="3364992" imgH="3361834" progId="ChemDraw.Document.6.0">
                  <p:embed/>
                  <p:pic>
                    <p:nvPicPr>
                      <p:cNvPr id="0" name=""/>
                      <p:cNvPicPr/>
                      <p:nvPr/>
                    </p:nvPicPr>
                    <p:blipFill>
                      <a:blip r:embed="rId4"/>
                      <a:stretch>
                        <a:fillRect/>
                      </a:stretch>
                    </p:blipFill>
                    <p:spPr>
                      <a:xfrm>
                        <a:off x="2915375" y="1511119"/>
                        <a:ext cx="4939756" cy="4935096"/>
                      </a:xfrm>
                      <a:prstGeom prst="rect">
                        <a:avLst/>
                      </a:prstGeom>
                    </p:spPr>
                  </p:pic>
                </p:oleObj>
              </mc:Fallback>
            </mc:AlternateContent>
          </a:graphicData>
        </a:graphic>
      </p:graphicFrame>
    </p:spTree>
    <p:extLst>
      <p:ext uri="{BB962C8B-B14F-4D97-AF65-F5344CB8AC3E}">
        <p14:creationId xmlns:p14="http://schemas.microsoft.com/office/powerpoint/2010/main" val="2433912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the HOMO-LUMO Transition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i="1" smtClean="0">
                            <a:effectLst/>
                            <a:latin typeface="Cambria Math" panose="02040503050406030204" pitchFamily="18" charset="0"/>
                          </a:rPr>
                        </m:ctrlPr>
                      </m:fPr>
                      <m:num>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𝑛</m:t>
                            </m:r>
                          </m:e>
                          <m:sup>
                            <m:r>
                              <a:rPr lang="en-US" b="0" i="1" smtClean="0">
                                <a:effectLst/>
                                <a:latin typeface="Cambria Math" panose="02040503050406030204" pitchFamily="18" charset="0"/>
                              </a:rPr>
                              <m:t>2</m:t>
                            </m:r>
                          </m:sup>
                        </m:sSup>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oMath>
                </a14:m>
                <a:endParaRPr lang="en-US" dirty="0" smtClean="0"/>
              </a:p>
              <a:p>
                <a:r>
                  <a:rPr lang="en-US" dirty="0" smtClean="0"/>
                  <a:t>Now we know that the n of the HOMO is 1 and the n for LUMO is 2.</a:t>
                </a:r>
              </a:p>
              <a:p>
                <a:r>
                  <a:rPr lang="en-US" dirty="0" smtClean="0"/>
                  <a:t>The energy of the photon needed to excite the HOMO electrons to the LUMO would need to have an energy that is equal to the difference in energy between HOMO and LUMO. </a:t>
                </a:r>
              </a:p>
              <a:p>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𝐸</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h𝑐</m:t>
                        </m:r>
                      </m:num>
                      <m:den>
                        <m:r>
                          <m:rPr>
                            <m:sty m:val="p"/>
                          </m:rPr>
                          <a:rPr lang="el-GR" b="0" i="1" smtClean="0">
                            <a:latin typeface="Cambria Math" panose="02040503050406030204" pitchFamily="18" charset="0"/>
                            <a:ea typeface="Cambria Math" panose="02040503050406030204" pitchFamily="18" charset="0"/>
                          </a:rPr>
                          <m:t>λ</m:t>
                        </m:r>
                      </m:den>
                    </m:f>
                    <m:r>
                      <a:rPr lang="en-US" b="0" i="1" smtClean="0">
                        <a:latin typeface="Cambria Math" panose="02040503050406030204" pitchFamily="18" charset="0"/>
                        <a:ea typeface="Cambria Math" panose="02040503050406030204" pitchFamily="18" charset="0"/>
                      </a:rPr>
                      <m:t>=</m:t>
                    </m:r>
                    <m:f>
                      <m:fPr>
                        <m:ctrlPr>
                          <a:rPr lang="en-US" i="1" smtClean="0">
                            <a:effectLst/>
                            <a:latin typeface="Cambria Math" panose="02040503050406030204" pitchFamily="18" charset="0"/>
                          </a:rPr>
                        </m:ctrlPr>
                      </m:fPr>
                      <m:num>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𝐿𝑈𝑀𝑂</m:t>
                            </m:r>
                          </m:sub>
                          <m:sup>
                            <m:r>
                              <a:rPr lang="en-US" b="0" i="1" smtClean="0">
                                <a:effectLst/>
                                <a:latin typeface="Cambria Math" panose="02040503050406030204" pitchFamily="18" charset="0"/>
                              </a:rPr>
                              <m:t>2</m:t>
                            </m:r>
                          </m:sup>
                        </m:sSubSup>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r>
                      <a:rPr lang="en-US" b="0" i="1" smtClean="0">
                        <a:effectLst/>
                        <a:latin typeface="Cambria Math" panose="02040503050406030204" pitchFamily="18" charset="0"/>
                      </a:rPr>
                      <m:t> −</m:t>
                    </m:r>
                    <m:f>
                      <m:fPr>
                        <m:ctrlPr>
                          <a:rPr lang="en-US" i="1" smtClean="0">
                            <a:effectLst/>
                            <a:latin typeface="Cambria Math" panose="02040503050406030204" pitchFamily="18" charset="0"/>
                          </a:rPr>
                        </m:ctrlPr>
                      </m:fPr>
                      <m:num>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𝐻𝑂𝑀𝑂</m:t>
                            </m:r>
                          </m:sub>
                          <m:sup>
                            <m:r>
                              <a:rPr lang="en-US" b="0" i="1" smtClean="0">
                                <a:effectLst/>
                                <a:latin typeface="Cambria Math" panose="02040503050406030204" pitchFamily="18" charset="0"/>
                              </a:rPr>
                              <m:t>2</m:t>
                            </m:r>
                          </m:sup>
                        </m:sSubSup>
                        <m:sSup>
                          <m:sSupPr>
                            <m:ctrlPr>
                              <a:rPr lang="en-US"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r>
                      <a:rPr lang="en-US" b="0" i="1" smtClean="0">
                        <a:effectLst/>
                        <a:latin typeface="Cambria Math" panose="02040503050406030204" pitchFamily="18" charset="0"/>
                      </a:rPr>
                      <m:t>=</m:t>
                    </m:r>
                    <m:f>
                      <m:fPr>
                        <m:ctrlPr>
                          <a:rPr lang="en-US" b="0" i="1" smtClean="0">
                            <a:effectLst/>
                            <a:latin typeface="Cambria Math" panose="02040503050406030204" pitchFamily="18" charset="0"/>
                          </a:rPr>
                        </m:ctrlPr>
                      </m:fPr>
                      <m:num>
                        <m:sSup>
                          <m:sSupPr>
                            <m:ctrlPr>
                              <a:rPr lang="en-US" b="0"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r>
                      <a:rPr lang="en-US" b="0" i="1" smtClean="0">
                        <a:effectLst/>
                        <a:latin typeface="Cambria Math" panose="02040503050406030204" pitchFamily="18" charset="0"/>
                      </a:rPr>
                      <m:t>∗</m:t>
                    </m:r>
                    <m:d>
                      <m:dPr>
                        <m:ctrlPr>
                          <a:rPr lang="en-US" b="0" i="1" smtClean="0">
                            <a:effectLst/>
                            <a:latin typeface="Cambria Math" panose="02040503050406030204" pitchFamily="18" charset="0"/>
                          </a:rPr>
                        </m:ctrlPr>
                      </m:dPr>
                      <m:e>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𝐿𝑈𝑀𝑂</m:t>
                            </m:r>
                          </m:sub>
                          <m:sup>
                            <m:r>
                              <a:rPr lang="en-US" b="0" i="1" smtClean="0">
                                <a:effectLst/>
                                <a:latin typeface="Cambria Math" panose="02040503050406030204" pitchFamily="18" charset="0"/>
                              </a:rPr>
                              <m:t>2</m:t>
                            </m:r>
                          </m:sup>
                        </m:sSubSup>
                        <m:r>
                          <a:rPr lang="en-US" b="0" i="1" smtClean="0">
                            <a:effectLst/>
                            <a:latin typeface="Cambria Math" panose="02040503050406030204" pitchFamily="18" charset="0"/>
                          </a:rPr>
                          <m:t>−</m:t>
                        </m:r>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𝐻𝑂𝑀𝑂</m:t>
                            </m:r>
                          </m:sub>
                          <m:sup>
                            <m:r>
                              <a:rPr lang="en-US" b="0" i="1" smtClean="0">
                                <a:effectLst/>
                                <a:latin typeface="Cambria Math" panose="02040503050406030204" pitchFamily="18" charset="0"/>
                              </a:rPr>
                              <m:t>2</m:t>
                            </m:r>
                          </m:sup>
                        </m:sSubSup>
                      </m:e>
                    </m:d>
                  </m:oMath>
                </a14:m>
                <a:endParaRPr lang="en-US" dirty="0" smtClean="0"/>
              </a:p>
              <a:p>
                <a14:m>
                  <m:oMath xmlns:m="http://schemas.openxmlformats.org/officeDocument/2006/math">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𝑬</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b="1"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ħ</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num>
                      <m:den>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rPr>
                          <m:t>𝑰</m:t>
                        </m:r>
                      </m:den>
                    </m:f>
                    <m:r>
                      <a:rPr lang="en-US" b="1" i="1" smtClean="0">
                        <a:effectLst>
                          <a:outerShdw blurRad="38100" dist="38100" dir="2700000" algn="tl">
                            <a:srgbClr val="000000">
                              <a:alpha val="43137"/>
                            </a:srgbClr>
                          </a:outerShdw>
                        </a:effectLst>
                        <a:latin typeface="Cambria Math" panose="02040503050406030204" pitchFamily="18" charset="0"/>
                      </a:rPr>
                      <m:t>∗</m:t>
                    </m:r>
                    <m:d>
                      <m:dPr>
                        <m:ctrlPr>
                          <a:rPr lang="en-US" b="1" i="1" smtClean="0">
                            <a:effectLst>
                              <a:outerShdw blurRad="38100" dist="38100" dir="2700000" algn="tl">
                                <a:srgbClr val="000000">
                                  <a:alpha val="43137"/>
                                </a:srgbClr>
                              </a:outerShdw>
                            </a:effectLst>
                            <a:latin typeface="Cambria Math" panose="02040503050406030204" pitchFamily="18" charset="0"/>
                          </a:rPr>
                        </m:ctrlPr>
                      </m:dPr>
                      <m:e>
                        <m:sSubSup>
                          <m:sSubSupPr>
                            <m:ctrlPr>
                              <a:rPr lang="en-US" b="1" i="1" smtClean="0">
                                <a:effectLst>
                                  <a:outerShdw blurRad="38100" dist="38100" dir="2700000" algn="tl">
                                    <a:srgbClr val="000000">
                                      <a:alpha val="43137"/>
                                    </a:srgbClr>
                                  </a:outerShdw>
                                </a:effectLst>
                                <a:latin typeface="Cambria Math" panose="02040503050406030204" pitchFamily="18" charset="0"/>
                              </a:rPr>
                            </m:ctrlPr>
                          </m:sSubSupPr>
                          <m:e>
                            <m:r>
                              <a:rPr lang="en-US" b="1" i="1" smtClean="0">
                                <a:effectLst>
                                  <a:outerShdw blurRad="38100" dist="38100" dir="2700000" algn="tl">
                                    <a:srgbClr val="000000">
                                      <a:alpha val="43137"/>
                                    </a:srgbClr>
                                  </a:outerShdw>
                                </a:effectLst>
                                <a:latin typeface="Cambria Math" panose="02040503050406030204" pitchFamily="18" charset="0"/>
                              </a:rPr>
                              <m:t>𝒏</m:t>
                            </m:r>
                          </m:e>
                          <m:sub>
                            <m:r>
                              <a:rPr lang="en-US" b="1" i="1" smtClean="0">
                                <a:effectLst>
                                  <a:outerShdw blurRad="38100" dist="38100" dir="2700000" algn="tl">
                                    <a:srgbClr val="000000">
                                      <a:alpha val="43137"/>
                                    </a:srgbClr>
                                  </a:outerShdw>
                                </a:effectLst>
                                <a:latin typeface="Cambria Math" panose="02040503050406030204" pitchFamily="18" charset="0"/>
                              </a:rPr>
                              <m:t>𝑳𝑼𝑴𝑶</m:t>
                            </m:r>
                          </m:sub>
                          <m:sup>
                            <m:r>
                              <a:rPr lang="en-US" b="1" i="1" smtClean="0">
                                <a:effectLst>
                                  <a:outerShdw blurRad="38100" dist="38100" dir="2700000" algn="tl">
                                    <a:srgbClr val="000000">
                                      <a:alpha val="43137"/>
                                    </a:srgbClr>
                                  </a:outerShdw>
                                </a:effectLst>
                                <a:latin typeface="Cambria Math" panose="02040503050406030204" pitchFamily="18" charset="0"/>
                              </a:rPr>
                              <m:t>𝟐</m:t>
                            </m:r>
                          </m:sup>
                        </m:sSubSup>
                        <m:r>
                          <a:rPr lang="en-US" b="1" i="1" smtClean="0">
                            <a:effectLst>
                              <a:outerShdw blurRad="38100" dist="38100" dir="2700000" algn="tl">
                                <a:srgbClr val="000000">
                                  <a:alpha val="43137"/>
                                </a:srgbClr>
                              </a:outerShdw>
                            </a:effectLst>
                            <a:latin typeface="Cambria Math" panose="02040503050406030204" pitchFamily="18" charset="0"/>
                          </a:rPr>
                          <m:t>−</m:t>
                        </m:r>
                        <m:sSubSup>
                          <m:sSubSupPr>
                            <m:ctrlPr>
                              <a:rPr lang="en-US" b="1" i="1" smtClean="0">
                                <a:effectLst>
                                  <a:outerShdw blurRad="38100" dist="38100" dir="2700000" algn="tl">
                                    <a:srgbClr val="000000">
                                      <a:alpha val="43137"/>
                                    </a:srgbClr>
                                  </a:outerShdw>
                                </a:effectLst>
                                <a:latin typeface="Cambria Math" panose="02040503050406030204" pitchFamily="18" charset="0"/>
                              </a:rPr>
                            </m:ctrlPr>
                          </m:sSubSupPr>
                          <m:e>
                            <m:r>
                              <a:rPr lang="en-US" b="1" i="1" smtClean="0">
                                <a:effectLst>
                                  <a:outerShdw blurRad="38100" dist="38100" dir="2700000" algn="tl">
                                    <a:srgbClr val="000000">
                                      <a:alpha val="43137"/>
                                    </a:srgbClr>
                                  </a:outerShdw>
                                </a:effectLst>
                                <a:latin typeface="Cambria Math" panose="02040503050406030204" pitchFamily="18" charset="0"/>
                              </a:rPr>
                              <m:t>𝒏</m:t>
                            </m:r>
                          </m:e>
                          <m:sub>
                            <m:r>
                              <a:rPr lang="en-US" b="1" i="1" smtClean="0">
                                <a:effectLst>
                                  <a:outerShdw blurRad="38100" dist="38100" dir="2700000" algn="tl">
                                    <a:srgbClr val="000000">
                                      <a:alpha val="43137"/>
                                    </a:srgbClr>
                                  </a:outerShdw>
                                </a:effectLst>
                                <a:latin typeface="Cambria Math" panose="02040503050406030204" pitchFamily="18" charset="0"/>
                              </a:rPr>
                              <m:t>𝑯𝑶𝑴𝑶</m:t>
                            </m:r>
                          </m:sub>
                          <m:sup>
                            <m:r>
                              <a:rPr lang="en-US" b="1" i="1" smtClean="0">
                                <a:effectLst>
                                  <a:outerShdw blurRad="38100" dist="38100" dir="2700000" algn="tl">
                                    <a:srgbClr val="000000">
                                      <a:alpha val="43137"/>
                                    </a:srgbClr>
                                  </a:outerShdw>
                                </a:effectLst>
                                <a:latin typeface="Cambria Math" panose="02040503050406030204" pitchFamily="18" charset="0"/>
                              </a:rPr>
                              <m:t>𝟐</m:t>
                            </m:r>
                          </m:sup>
                        </m:sSubSup>
                      </m:e>
                    </m:d>
                  </m:oMath>
                </a14:m>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r="-444"/>
                </a:stretch>
              </a:blipFill>
            </p:spPr>
            <p:txBody>
              <a:bodyPr/>
              <a:lstStyle/>
              <a:p>
                <a:r>
                  <a:rPr lang="en-US">
                    <a:noFill/>
                  </a:rPr>
                  <a:t> </a:t>
                </a:r>
              </a:p>
            </p:txBody>
          </p:sp>
        </mc:Fallback>
      </mc:AlternateContent>
    </p:spTree>
    <p:extLst>
      <p:ext uri="{BB962C8B-B14F-4D97-AF65-F5344CB8AC3E}">
        <p14:creationId xmlns:p14="http://schemas.microsoft.com/office/powerpoint/2010/main" val="93848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the HOMO-LUMO Transition Cont.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𝑬</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b="1"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b="1" i="1" smtClean="0">
                                <a:effectLst>
                                  <a:outerShdw blurRad="38100" dist="38100" dir="2700000" algn="tl">
                                    <a:srgbClr val="000000">
                                      <a:alpha val="43137"/>
                                    </a:srgbClr>
                                  </a:outerShdw>
                                </a:effectLst>
                                <a:latin typeface="Cambria Math" panose="02040503050406030204" pitchFamily="18" charset="0"/>
                              </a:rPr>
                            </m:ctrlPr>
                          </m:sSupPr>
                          <m:e>
                            <m:r>
                              <a:rPr lang="en-US" b="1" i="1" smtClean="0">
                                <a:effectLst>
                                  <a:outerShdw blurRad="38100" dist="38100" dir="2700000" algn="tl">
                                    <a:srgbClr val="000000">
                                      <a:alpha val="43137"/>
                                    </a:srgbClr>
                                  </a:outerShdw>
                                </a:effectLst>
                                <a:latin typeface="Cambria Math" panose="02040503050406030204" pitchFamily="18" charset="0"/>
                              </a:rPr>
                              <m:t>ħ</m:t>
                            </m:r>
                          </m:e>
                          <m:sup>
                            <m:r>
                              <a:rPr lang="en-US" b="1" i="1" smtClean="0">
                                <a:effectLst>
                                  <a:outerShdw blurRad="38100" dist="38100" dir="2700000" algn="tl">
                                    <a:srgbClr val="000000">
                                      <a:alpha val="43137"/>
                                    </a:srgbClr>
                                  </a:outerShdw>
                                </a:effectLst>
                                <a:latin typeface="Cambria Math" panose="02040503050406030204" pitchFamily="18" charset="0"/>
                              </a:rPr>
                              <m:t>𝟐</m:t>
                            </m:r>
                          </m:sup>
                        </m:sSup>
                      </m:num>
                      <m:den>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rPr>
                          <m:t>𝑰</m:t>
                        </m:r>
                      </m:den>
                    </m:f>
                    <m:r>
                      <a:rPr lang="en-US" b="1" i="1" smtClean="0">
                        <a:effectLst>
                          <a:outerShdw blurRad="38100" dist="38100" dir="2700000" algn="tl">
                            <a:srgbClr val="000000">
                              <a:alpha val="43137"/>
                            </a:srgbClr>
                          </a:outerShdw>
                        </a:effectLst>
                        <a:latin typeface="Cambria Math" panose="02040503050406030204" pitchFamily="18" charset="0"/>
                      </a:rPr>
                      <m:t>∗</m:t>
                    </m:r>
                    <m:d>
                      <m:dPr>
                        <m:ctrlPr>
                          <a:rPr lang="en-US" b="1" i="1" smtClean="0">
                            <a:effectLst>
                              <a:outerShdw blurRad="38100" dist="38100" dir="2700000" algn="tl">
                                <a:srgbClr val="000000">
                                  <a:alpha val="43137"/>
                                </a:srgbClr>
                              </a:outerShdw>
                            </a:effectLst>
                            <a:latin typeface="Cambria Math" panose="02040503050406030204" pitchFamily="18" charset="0"/>
                          </a:rPr>
                        </m:ctrlPr>
                      </m:dPr>
                      <m:e>
                        <m:sSubSup>
                          <m:sSubSupPr>
                            <m:ctrlPr>
                              <a:rPr lang="en-US" b="1" i="1" smtClean="0">
                                <a:effectLst>
                                  <a:outerShdw blurRad="38100" dist="38100" dir="2700000" algn="tl">
                                    <a:srgbClr val="000000">
                                      <a:alpha val="43137"/>
                                    </a:srgbClr>
                                  </a:outerShdw>
                                </a:effectLst>
                                <a:latin typeface="Cambria Math" panose="02040503050406030204" pitchFamily="18" charset="0"/>
                              </a:rPr>
                            </m:ctrlPr>
                          </m:sSubSupPr>
                          <m:e>
                            <m:r>
                              <a:rPr lang="en-US" b="1" i="1" smtClean="0">
                                <a:effectLst>
                                  <a:outerShdw blurRad="38100" dist="38100" dir="2700000" algn="tl">
                                    <a:srgbClr val="000000">
                                      <a:alpha val="43137"/>
                                    </a:srgbClr>
                                  </a:outerShdw>
                                </a:effectLst>
                                <a:latin typeface="Cambria Math" panose="02040503050406030204" pitchFamily="18" charset="0"/>
                              </a:rPr>
                              <m:t>𝒏</m:t>
                            </m:r>
                          </m:e>
                          <m:sub>
                            <m:r>
                              <a:rPr lang="en-US" b="1" i="1" smtClean="0">
                                <a:effectLst>
                                  <a:outerShdw blurRad="38100" dist="38100" dir="2700000" algn="tl">
                                    <a:srgbClr val="000000">
                                      <a:alpha val="43137"/>
                                    </a:srgbClr>
                                  </a:outerShdw>
                                </a:effectLst>
                                <a:latin typeface="Cambria Math" panose="02040503050406030204" pitchFamily="18" charset="0"/>
                              </a:rPr>
                              <m:t>𝑳𝑼𝑴𝑶</m:t>
                            </m:r>
                          </m:sub>
                          <m:sup>
                            <m:r>
                              <a:rPr lang="en-US" b="1" i="1" smtClean="0">
                                <a:effectLst>
                                  <a:outerShdw blurRad="38100" dist="38100" dir="2700000" algn="tl">
                                    <a:srgbClr val="000000">
                                      <a:alpha val="43137"/>
                                    </a:srgbClr>
                                  </a:outerShdw>
                                </a:effectLst>
                                <a:latin typeface="Cambria Math" panose="02040503050406030204" pitchFamily="18" charset="0"/>
                              </a:rPr>
                              <m:t>𝟐</m:t>
                            </m:r>
                          </m:sup>
                        </m:sSubSup>
                        <m:r>
                          <a:rPr lang="en-US" b="1" i="1" smtClean="0">
                            <a:effectLst>
                              <a:outerShdw blurRad="38100" dist="38100" dir="2700000" algn="tl">
                                <a:srgbClr val="000000">
                                  <a:alpha val="43137"/>
                                </a:srgbClr>
                              </a:outerShdw>
                            </a:effectLst>
                            <a:latin typeface="Cambria Math" panose="02040503050406030204" pitchFamily="18" charset="0"/>
                          </a:rPr>
                          <m:t>−</m:t>
                        </m:r>
                        <m:sSubSup>
                          <m:sSubSupPr>
                            <m:ctrlPr>
                              <a:rPr lang="en-US" b="1" i="1" smtClean="0">
                                <a:effectLst>
                                  <a:outerShdw blurRad="38100" dist="38100" dir="2700000" algn="tl">
                                    <a:srgbClr val="000000">
                                      <a:alpha val="43137"/>
                                    </a:srgbClr>
                                  </a:outerShdw>
                                </a:effectLst>
                                <a:latin typeface="Cambria Math" panose="02040503050406030204" pitchFamily="18" charset="0"/>
                              </a:rPr>
                            </m:ctrlPr>
                          </m:sSubSupPr>
                          <m:e>
                            <m:r>
                              <a:rPr lang="en-US" b="1" i="1" smtClean="0">
                                <a:effectLst>
                                  <a:outerShdw blurRad="38100" dist="38100" dir="2700000" algn="tl">
                                    <a:srgbClr val="000000">
                                      <a:alpha val="43137"/>
                                    </a:srgbClr>
                                  </a:outerShdw>
                                </a:effectLst>
                                <a:latin typeface="Cambria Math" panose="02040503050406030204" pitchFamily="18" charset="0"/>
                              </a:rPr>
                              <m:t>𝒏</m:t>
                            </m:r>
                          </m:e>
                          <m:sub>
                            <m:r>
                              <a:rPr lang="en-US" b="1" i="1" smtClean="0">
                                <a:effectLst>
                                  <a:outerShdw blurRad="38100" dist="38100" dir="2700000" algn="tl">
                                    <a:srgbClr val="000000">
                                      <a:alpha val="43137"/>
                                    </a:srgbClr>
                                  </a:outerShdw>
                                </a:effectLst>
                                <a:latin typeface="Cambria Math" panose="02040503050406030204" pitchFamily="18" charset="0"/>
                              </a:rPr>
                              <m:t>𝑯𝑶𝑴𝑶</m:t>
                            </m:r>
                          </m:sub>
                          <m:sup>
                            <m:r>
                              <a:rPr lang="en-US" b="1" i="1" smtClean="0">
                                <a:effectLst>
                                  <a:outerShdw blurRad="38100" dist="38100" dir="2700000" algn="tl">
                                    <a:srgbClr val="000000">
                                      <a:alpha val="43137"/>
                                    </a:srgbClr>
                                  </a:outerShdw>
                                </a:effectLst>
                                <a:latin typeface="Cambria Math" panose="02040503050406030204" pitchFamily="18" charset="0"/>
                              </a:rPr>
                              <m:t>𝟐</m:t>
                            </m:r>
                          </m:sup>
                        </m:sSubSup>
                      </m:e>
                    </m:d>
                    <m:r>
                      <a:rPr lang="en-US" b="1" i="1" smtClean="0">
                        <a:effectLst>
                          <a:outerShdw blurRad="38100" dist="38100" dir="2700000" algn="tl">
                            <a:srgbClr val="000000">
                              <a:alpha val="43137"/>
                            </a:srgbClr>
                          </a:outerShdw>
                        </a:effectLst>
                        <a:latin typeface="Cambria Math" panose="02040503050406030204" pitchFamily="18" charset="0"/>
                      </a:rPr>
                      <m:t>=</m:t>
                    </m:r>
                    <m:f>
                      <m:fPr>
                        <m:ctrlP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r>
                          <a:rPr lang="en-US" b="1" i="1" smtClean="0">
                            <a:effectLst>
                              <a:outerShdw blurRad="38100" dist="38100" dir="2700000" algn="tl">
                                <a:srgbClr val="000000">
                                  <a:alpha val="43137"/>
                                </a:srgbClr>
                              </a:outerShdw>
                            </a:effectLst>
                            <a:latin typeface="Cambria Math" panose="02040503050406030204" pitchFamily="18" charset="0"/>
                          </a:rPr>
                          <m:t>𝟐</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𝝅</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ħ</m:t>
                        </m:r>
                        <m:r>
                          <a:rPr lang="en-US"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𝒄</m:t>
                        </m:r>
                      </m:num>
                      <m:den>
                        <m:r>
                          <a:rPr lang="el-GR"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𝝀</m:t>
                        </m:r>
                      </m:den>
                    </m:f>
                  </m:oMath>
                </a14:m>
                <a:endParaRPr lang="en-US" b="1" dirty="0" smtClean="0"/>
              </a:p>
              <a:p>
                <a14:m>
                  <m:oMath xmlns:m="http://schemas.openxmlformats.org/officeDocument/2006/math">
                    <m:r>
                      <m:rPr>
                        <m:sty m:val="p"/>
                      </m:rPr>
                      <a:rPr lang="el-GR" i="1" smtClean="0">
                        <a:latin typeface="Cambria Math" panose="02040503050406030204" pitchFamily="18" charset="0"/>
                      </a:rPr>
                      <m:t>λ</m:t>
                    </m:r>
                    <m:r>
                      <a:rPr lang="en-US" b="0" i="1" smtClean="0">
                        <a:latin typeface="Cambria Math" panose="02040503050406030204" pitchFamily="18" charset="0"/>
                      </a:rPr>
                      <m:t>=</m:t>
                    </m:r>
                    <m:f>
                      <m:fPr>
                        <m:ctrlPr>
                          <a:rPr lang="en-US" b="0" i="1" smtClean="0">
                            <a:effectLst/>
                            <a:latin typeface="Cambria Math" panose="02040503050406030204" pitchFamily="18" charset="0"/>
                            <a:ea typeface="Cambria Math" panose="02040503050406030204" pitchFamily="18" charset="0"/>
                          </a:rPr>
                        </m:ctrlPr>
                      </m:fPr>
                      <m:num>
                        <m:r>
                          <a:rPr lang="en-US" b="0" i="1" smtClean="0">
                            <a:effectLst/>
                            <a:latin typeface="Cambria Math" panose="02040503050406030204" pitchFamily="18" charset="0"/>
                          </a:rPr>
                          <m:t>2</m:t>
                        </m:r>
                        <m:r>
                          <a:rPr lang="en-US" b="0" i="1" smtClean="0">
                            <a:effectLst/>
                            <a:latin typeface="Cambria Math" panose="02040503050406030204" pitchFamily="18" charset="0"/>
                            <a:ea typeface="Cambria Math" panose="02040503050406030204" pitchFamily="18" charset="0"/>
                          </a:rPr>
                          <m:t>𝜋</m:t>
                        </m:r>
                        <m:r>
                          <a:rPr lang="en-US" b="0" i="1" smtClean="0">
                            <a:effectLst/>
                            <a:latin typeface="Cambria Math" panose="02040503050406030204" pitchFamily="18" charset="0"/>
                            <a:ea typeface="Cambria Math" panose="02040503050406030204" pitchFamily="18" charset="0"/>
                          </a:rPr>
                          <m:t>ħ</m:t>
                        </m:r>
                        <m:r>
                          <a:rPr lang="en-US" b="0" i="1" smtClean="0">
                            <a:effectLst/>
                            <a:latin typeface="Cambria Math" panose="02040503050406030204" pitchFamily="18" charset="0"/>
                            <a:ea typeface="Cambria Math" panose="02040503050406030204" pitchFamily="18" charset="0"/>
                          </a:rPr>
                          <m:t>𝑐</m:t>
                        </m:r>
                      </m:num>
                      <m:den>
                        <m:f>
                          <m:fPr>
                            <m:ctrlPr>
                              <a:rPr lang="en-US" b="0" i="1" smtClean="0">
                                <a:effectLst/>
                                <a:latin typeface="Cambria Math" panose="02040503050406030204" pitchFamily="18" charset="0"/>
                              </a:rPr>
                            </m:ctrlPr>
                          </m:fPr>
                          <m:num>
                            <m:sSup>
                              <m:sSupPr>
                                <m:ctrlPr>
                                  <a:rPr lang="en-US" b="0" i="1" smtClean="0">
                                    <a:effectLst/>
                                    <a:latin typeface="Cambria Math" panose="02040503050406030204" pitchFamily="18" charset="0"/>
                                  </a:rPr>
                                </m:ctrlPr>
                              </m:sSupPr>
                              <m:e>
                                <m:r>
                                  <a:rPr lang="en-US" b="0" i="1" smtClean="0">
                                    <a:effectLst/>
                                    <a:latin typeface="Cambria Math" panose="02040503050406030204" pitchFamily="18" charset="0"/>
                                  </a:rPr>
                                  <m:t>ħ</m:t>
                                </m:r>
                              </m:e>
                              <m:sup>
                                <m:r>
                                  <a:rPr lang="en-US" b="0" i="1" smtClean="0">
                                    <a:effectLst/>
                                    <a:latin typeface="Cambria Math" panose="02040503050406030204" pitchFamily="18" charset="0"/>
                                  </a:rPr>
                                  <m:t>2</m:t>
                                </m:r>
                              </m:sup>
                            </m:sSup>
                          </m:num>
                          <m:den>
                            <m:r>
                              <a:rPr lang="en-US" b="0" i="1" smtClean="0">
                                <a:effectLst/>
                                <a:latin typeface="Cambria Math" panose="02040503050406030204" pitchFamily="18" charset="0"/>
                              </a:rPr>
                              <m:t>2</m:t>
                            </m:r>
                            <m:r>
                              <a:rPr lang="en-US" b="0" i="1" smtClean="0">
                                <a:effectLst/>
                                <a:latin typeface="Cambria Math" panose="02040503050406030204" pitchFamily="18" charset="0"/>
                              </a:rPr>
                              <m:t>𝐼</m:t>
                            </m:r>
                          </m:den>
                        </m:f>
                        <m:d>
                          <m:dPr>
                            <m:ctrlPr>
                              <a:rPr lang="en-US" b="0" i="1" smtClean="0">
                                <a:effectLst/>
                                <a:latin typeface="Cambria Math" panose="02040503050406030204" pitchFamily="18" charset="0"/>
                              </a:rPr>
                            </m:ctrlPr>
                          </m:dPr>
                          <m:e>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𝐿𝑈𝑀𝑂</m:t>
                                </m:r>
                              </m:sub>
                              <m:sup>
                                <m:r>
                                  <a:rPr lang="en-US" b="0" i="1" smtClean="0">
                                    <a:effectLst/>
                                    <a:latin typeface="Cambria Math" panose="02040503050406030204" pitchFamily="18" charset="0"/>
                                  </a:rPr>
                                  <m:t>2</m:t>
                                </m:r>
                              </m:sup>
                            </m:sSubSup>
                            <m:r>
                              <a:rPr lang="en-US" b="0" i="1" smtClean="0">
                                <a:effectLst/>
                                <a:latin typeface="Cambria Math" panose="02040503050406030204" pitchFamily="18" charset="0"/>
                              </a:rPr>
                              <m:t>−</m:t>
                            </m:r>
                            <m:sSubSup>
                              <m:sSubSupPr>
                                <m:ctrlPr>
                                  <a:rPr lang="en-US" b="0" i="1" smtClean="0">
                                    <a:effectLst/>
                                    <a:latin typeface="Cambria Math" panose="02040503050406030204" pitchFamily="18" charset="0"/>
                                  </a:rPr>
                                </m:ctrlPr>
                              </m:sSubSupPr>
                              <m:e>
                                <m:r>
                                  <a:rPr lang="en-US" b="0" i="1" smtClean="0">
                                    <a:effectLst/>
                                    <a:latin typeface="Cambria Math" panose="02040503050406030204" pitchFamily="18" charset="0"/>
                                  </a:rPr>
                                  <m:t>𝑛</m:t>
                                </m:r>
                              </m:e>
                              <m:sub>
                                <m:r>
                                  <a:rPr lang="en-US" b="0" i="1" smtClean="0">
                                    <a:effectLst/>
                                    <a:latin typeface="Cambria Math" panose="02040503050406030204" pitchFamily="18" charset="0"/>
                                  </a:rPr>
                                  <m:t>𝐻𝑂𝑀𝑂</m:t>
                                </m:r>
                              </m:sub>
                              <m:sup>
                                <m:r>
                                  <a:rPr lang="en-US" b="0" i="1" smtClean="0">
                                    <a:effectLst/>
                                    <a:latin typeface="Cambria Math" panose="02040503050406030204" pitchFamily="18" charset="0"/>
                                  </a:rPr>
                                  <m:t>2</m:t>
                                </m:r>
                              </m:sup>
                            </m:sSubSup>
                          </m:e>
                        </m:d>
                      </m:den>
                    </m:f>
                  </m:oMath>
                </a14:m>
                <a:endParaRPr lang="en-US" dirty="0" smtClean="0"/>
              </a:p>
              <a:p>
                <a:endParaRPr lang="en-US" dirty="0" smtClean="0"/>
              </a:p>
              <a:p>
                <a:r>
                  <a:rPr lang="en-US" dirty="0" smtClean="0"/>
                  <a:t>Substitute known values making sure to use kilogram, meter, second units and then converting to nm</a:t>
                </a:r>
              </a:p>
              <a:p>
                <a14:m>
                  <m:oMath xmlns:m="http://schemas.openxmlformats.org/officeDocument/2006/math">
                    <m:sSub>
                      <m:sSubPr>
                        <m:ctrlPr>
                          <a:rPr lang="en-US" b="0" i="1" smtClean="0">
                            <a:latin typeface="Cambria Math" panose="02040503050406030204" pitchFamily="18" charset="0"/>
                          </a:rPr>
                        </m:ctrlPr>
                      </m:sSubPr>
                      <m:e>
                        <m:r>
                          <m:rPr>
                            <m:sty m:val="p"/>
                          </m:rPr>
                          <a:rPr lang="el-GR" i="1" smtClean="0">
                            <a:latin typeface="Cambria Math" panose="02040503050406030204" pitchFamily="18" charset="0"/>
                          </a:rPr>
                          <m:t>λ</m:t>
                        </m:r>
                      </m:e>
                      <m:sub>
                        <m:r>
                          <a:rPr lang="en-US" b="0" i="1" smtClean="0">
                            <a:latin typeface="Cambria Math" panose="02040503050406030204" pitchFamily="18" charset="0"/>
                          </a:rPr>
                          <m:t>𝑐𝑎𝑙𝑐</m:t>
                        </m:r>
                      </m:sub>
                    </m:sSub>
                    <m:r>
                      <a:rPr lang="en-US" b="0" i="1" smtClean="0">
                        <a:latin typeface="Cambria Math" panose="02040503050406030204" pitchFamily="18" charset="0"/>
                      </a:rPr>
                      <m:t>=209.7 </m:t>
                    </m:r>
                    <m:r>
                      <a:rPr lang="en-US" b="0" i="1" smtClean="0">
                        <a:latin typeface="Cambria Math" panose="02040503050406030204" pitchFamily="18" charset="0"/>
                      </a:rPr>
                      <m:t>𝑛𝑚</m:t>
                    </m:r>
                  </m:oMath>
                </a14:m>
                <a:endParaRPr lang="en-US" dirty="0" smtClean="0"/>
              </a:p>
              <a:p>
                <a:r>
                  <a:rPr lang="en-US" dirty="0" smtClean="0"/>
                  <a:t>The actual lambda for HOMO-LUMO transition is 260 nm</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71" r="-635"/>
                </a:stretch>
              </a:blipFill>
            </p:spPr>
            <p:txBody>
              <a:bodyPr/>
              <a:lstStyle/>
              <a:p>
                <a:r>
                  <a:rPr lang="en-US">
                    <a:noFill/>
                  </a:rPr>
                  <a:t> </a:t>
                </a:r>
              </a:p>
            </p:txBody>
          </p:sp>
        </mc:Fallback>
      </mc:AlternateContent>
    </p:spTree>
    <p:extLst>
      <p:ext uri="{BB962C8B-B14F-4D97-AF65-F5344CB8AC3E}">
        <p14:creationId xmlns:p14="http://schemas.microsoft.com/office/powerpoint/2010/main" val="370048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Postulates of Quantum Mechanics </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All physical observables (physical property that can be observed) of a system is contained in the wavefunction.</a:t>
            </a:r>
          </a:p>
          <a:p>
            <a:pPr marL="514350" indent="-514350">
              <a:buFont typeface="+mj-lt"/>
              <a:buAutoNum type="arabicPeriod"/>
            </a:pPr>
            <a:r>
              <a:rPr lang="en-US" dirty="0" smtClean="0"/>
              <a:t>The wavefunction times its complex conjugate represents a probability density for finding a particle at a particular range of values. (Born interpretation) </a:t>
            </a:r>
          </a:p>
          <a:p>
            <a:pPr marL="514350" indent="-514350">
              <a:buFont typeface="+mj-lt"/>
              <a:buAutoNum type="arabicPeriod"/>
            </a:pPr>
            <a:r>
              <a:rPr lang="en-US" dirty="0" smtClean="0"/>
              <a:t>Wavefunctions must be continuous and real-valued </a:t>
            </a:r>
          </a:p>
          <a:p>
            <a:pPr marL="514350" indent="-514350">
              <a:buFont typeface="+mj-lt"/>
              <a:buAutoNum type="arabicPeriod"/>
            </a:pPr>
            <a:r>
              <a:rPr lang="en-US" dirty="0" smtClean="0"/>
              <a:t>Wavefunctions must be normalized and orthogonal</a:t>
            </a:r>
          </a:p>
          <a:p>
            <a:pPr marL="971550" lvl="1" indent="-514350">
              <a:buFont typeface="+mj-lt"/>
              <a:buAutoNum type="arabicPeriod"/>
            </a:pPr>
            <a:r>
              <a:rPr lang="en-US" dirty="0" smtClean="0"/>
              <a:t>Normalized means that the integral of the wavefunction of the same quantum number over all possible values (frequently referred to as ‘all space’) is equal to 1. </a:t>
            </a:r>
          </a:p>
          <a:p>
            <a:pPr marL="971550" lvl="1" indent="-514350">
              <a:buFont typeface="+mj-lt"/>
              <a:buAutoNum type="arabicPeriod"/>
            </a:pPr>
            <a:r>
              <a:rPr lang="en-US" dirty="0" smtClean="0"/>
              <a:t>Orthogonal means that the integral of the wavefunction at one quantum number times the wavefunction at another quantum number over all space is equal to 0. </a:t>
            </a:r>
            <a:endParaRPr lang="en-US" dirty="0"/>
          </a:p>
        </p:txBody>
      </p:sp>
    </p:spTree>
    <p:extLst>
      <p:ext uri="{BB962C8B-B14F-4D97-AF65-F5344CB8AC3E}">
        <p14:creationId xmlns:p14="http://schemas.microsoft.com/office/powerpoint/2010/main" val="22866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Orthogonal and Normalized Really Mean?</a:t>
            </a:r>
            <a:endParaRPr lang="en-US" dirty="0"/>
          </a:p>
        </p:txBody>
      </p:sp>
      <p:sp>
        <p:nvSpPr>
          <p:cNvPr id="3" name="Content Placeholder 2"/>
          <p:cNvSpPr>
            <a:spLocks noGrp="1"/>
          </p:cNvSpPr>
          <p:nvPr>
            <p:ph idx="1"/>
          </p:nvPr>
        </p:nvSpPr>
        <p:spPr/>
        <p:txBody>
          <a:bodyPr>
            <a:normAutofit/>
          </a:bodyPr>
          <a:lstStyle/>
          <a:p>
            <a:r>
              <a:rPr lang="en-US" dirty="0" smtClean="0"/>
              <a:t>The Born interpretation states that the wavefunction times its complex conjugate is the probability density function of finding a particle in that system at a particular range of values. </a:t>
            </a:r>
          </a:p>
          <a:p>
            <a:r>
              <a:rPr lang="en-US" dirty="0" smtClean="0"/>
              <a:t>Normalized means that the probability of finding a particle in between all possible values the system can take on is 1, basically means that if you looked at every possible value you would be guaranteed to find the particle. </a:t>
            </a:r>
          </a:p>
          <a:p>
            <a:r>
              <a:rPr lang="en-US" dirty="0" smtClean="0"/>
              <a:t>Orthogonal means that if you have two particles at two different quantum states, they will not be found in the same position ever (because they are in different states). Basically an impossible game of hide and seek. </a:t>
            </a:r>
            <a:endParaRPr lang="en-US" dirty="0"/>
          </a:p>
        </p:txBody>
      </p:sp>
    </p:spTree>
    <p:extLst>
      <p:ext uri="{BB962C8B-B14F-4D97-AF65-F5344CB8AC3E}">
        <p14:creationId xmlns:p14="http://schemas.microsoft.com/office/powerpoint/2010/main" val="4610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Analogy for Orthogonality and Normality</a:t>
            </a:r>
            <a:endParaRPr lang="en-US" dirty="0"/>
          </a:p>
        </p:txBody>
      </p:sp>
      <p:sp>
        <p:nvSpPr>
          <p:cNvPr id="3" name="Content Placeholder 2"/>
          <p:cNvSpPr>
            <a:spLocks noGrp="1"/>
          </p:cNvSpPr>
          <p:nvPr>
            <p:ph idx="1"/>
          </p:nvPr>
        </p:nvSpPr>
        <p:spPr>
          <a:xfrm>
            <a:off x="914400" y="2090058"/>
            <a:ext cx="10515600" cy="4644254"/>
          </a:xfrm>
        </p:spPr>
        <p:txBody>
          <a:bodyPr>
            <a:normAutofit/>
          </a:bodyPr>
          <a:lstStyle/>
          <a:p>
            <a:r>
              <a:rPr lang="en-US" dirty="0" smtClean="0"/>
              <a:t>Imagine you are playing hide and seek with your friend in NY state, assuming your friend that you’re looking for is stationary, what is the probability of you finding him/her if you searched every possible location… obviously 100% because you searched all possible locations, you looked at all possible position values he/she could’ve had within the same state!</a:t>
            </a:r>
          </a:p>
          <a:p>
            <a:r>
              <a:rPr lang="en-US" dirty="0" smtClean="0"/>
              <a:t>Now imagine a second game where your friend really wants to win so he crosses over to NJ. Assuming you can only look for him/her in NY, what is the probability of you finding him/her? Obviously 0% because your friend isn’t in NY, your friend is in NJ. Your friend is in another state!</a:t>
            </a:r>
            <a:endParaRPr lang="en-US" dirty="0"/>
          </a:p>
        </p:txBody>
      </p:sp>
    </p:spTree>
    <p:extLst>
      <p:ext uri="{BB962C8B-B14F-4D97-AF65-F5344CB8AC3E}">
        <p14:creationId xmlns:p14="http://schemas.microsoft.com/office/powerpoint/2010/main" val="3288391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Important Operators and Equations in Quantum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039031"/>
                <a:ext cx="10515600" cy="4623026"/>
              </a:xfrm>
            </p:spPr>
            <p:txBody>
              <a:bodyPr>
                <a:normAutofit fontScale="92500" lnSpcReduction="20000"/>
              </a:bodyPr>
              <a:lstStyle/>
              <a:p>
                <a:r>
                  <a:rPr lang="en-US" dirty="0" smtClean="0"/>
                  <a:t>Linear position: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r>
                      <a:rPr lang="en-US" b="0" i="1" smtClean="0">
                        <a:latin typeface="Cambria Math" panose="02040503050406030204" pitchFamily="18" charset="0"/>
                      </a:rPr>
                      <m:t>𝑥</m:t>
                    </m:r>
                  </m:oMath>
                </a14:m>
                <a:endParaRPr lang="en-US" dirty="0" smtClean="0"/>
              </a:p>
              <a:p>
                <a:r>
                  <a:rPr lang="en-US" dirty="0" smtClean="0"/>
                  <a:t>Angular position: </a:t>
                </a:r>
                <a14:m>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𝜑</m:t>
                        </m:r>
                      </m:e>
                    </m:acc>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𝜑</m:t>
                    </m:r>
                  </m:oMath>
                </a14:m>
                <a:endParaRPr lang="en-US" b="0" dirty="0" smtClean="0">
                  <a:ea typeface="Cambria Math" panose="02040503050406030204" pitchFamily="18" charset="0"/>
                </a:endParaRPr>
              </a:p>
              <a:p>
                <a:r>
                  <a:rPr lang="en-US" dirty="0" smtClean="0">
                    <a:ea typeface="Cambria Math" panose="02040503050406030204" pitchFamily="18" charset="0"/>
                  </a:rPr>
                  <a:t>Linear momentum: </a:t>
                </a:r>
                <a14:m>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𝑝</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ħ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𝑑</m:t>
                        </m:r>
                      </m:num>
                      <m:den>
                        <m:r>
                          <a:rPr lang="en-US" b="0" i="1" smtClean="0">
                            <a:latin typeface="Cambria Math" panose="02040503050406030204" pitchFamily="18" charset="0"/>
                            <a:ea typeface="Cambria Math" panose="02040503050406030204" pitchFamily="18" charset="0"/>
                          </a:rPr>
                          <m:t>𝑑𝑥</m:t>
                        </m:r>
                      </m:den>
                    </m:f>
                    <m:r>
                      <a:rPr lang="en-US" b="0" i="1" smtClean="0">
                        <a:latin typeface="Cambria Math" panose="02040503050406030204" pitchFamily="18" charset="0"/>
                        <a:ea typeface="Cambria Math" panose="02040503050406030204" pitchFamily="18" charset="0"/>
                      </a:rPr>
                      <m:t>(</m:t>
                    </m:r>
                  </m:oMath>
                </a14:m>
                <a:endParaRPr lang="en-US" b="0" dirty="0" smtClean="0">
                  <a:ea typeface="Cambria Math" panose="02040503050406030204" pitchFamily="18" charset="0"/>
                </a:endParaRPr>
              </a:p>
              <a:p>
                <a:r>
                  <a:rPr lang="en-US" dirty="0" smtClean="0">
                    <a:ea typeface="Cambria Math" panose="02040503050406030204" pitchFamily="18" charset="0"/>
                  </a:rPr>
                  <a:t>Angular momentum: </a:t>
                </a:r>
                <a14:m>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𝐿</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ħ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𝑑</m:t>
                        </m:r>
                      </m:num>
                      <m:den>
                        <m:r>
                          <a:rPr lang="en-US" b="0" i="1" smtClean="0">
                            <a:latin typeface="Cambria Math" panose="02040503050406030204" pitchFamily="18" charset="0"/>
                            <a:ea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den>
                    </m:f>
                    <m:r>
                      <a:rPr lang="en-US" b="0" i="1" smtClean="0">
                        <a:latin typeface="Cambria Math" panose="02040503050406030204" pitchFamily="18" charset="0"/>
                        <a:ea typeface="Cambria Math" panose="02040503050406030204" pitchFamily="18" charset="0"/>
                      </a:rPr>
                      <m:t>(</m:t>
                    </m:r>
                  </m:oMath>
                </a14:m>
                <a:endParaRPr lang="en-US" b="0" dirty="0" smtClean="0">
                  <a:ea typeface="Cambria Math" panose="02040503050406030204" pitchFamily="18" charset="0"/>
                </a:endParaRPr>
              </a:p>
              <a:p>
                <a:r>
                  <a:rPr lang="en-US" dirty="0" smtClean="0"/>
                  <a:t>Kinetic Energy Translational:</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 </m:t>
                        </m:r>
                        <m:r>
                          <a:rPr lang="en-US" b="0" i="1" smtClean="0">
                            <a:latin typeface="Cambria Math" panose="02040503050406030204" pitchFamily="18" charset="0"/>
                          </a:rPr>
                          <m:t>𝑇</m:t>
                        </m:r>
                      </m:e>
                    </m:acc>
                    <m:r>
                      <a:rPr lang="en-US" b="0" i="1" smtClean="0">
                        <a:latin typeface="Cambria Math" panose="02040503050406030204" pitchFamily="18" charset="0"/>
                      </a:rPr>
                      <m:t>= </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𝑝</m:t>
                            </m:r>
                          </m:e>
                        </m:acc>
                      </m:num>
                      <m:den>
                        <m:r>
                          <a:rPr lang="en-US" b="0" i="1" smtClean="0">
                            <a:latin typeface="Cambria Math" panose="02040503050406030204" pitchFamily="18" charset="0"/>
                          </a:rPr>
                          <m:t>2</m:t>
                        </m:r>
                        <m:r>
                          <a:rPr lang="en-US" b="0" i="1" smtClean="0">
                            <a:latin typeface="Cambria Math" panose="02040503050406030204" pitchFamily="18" charset="0"/>
                          </a:rPr>
                          <m:t>𝑚</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𝑚</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oMath>
                </a14:m>
                <a:endParaRPr lang="en-US" dirty="0" smtClean="0"/>
              </a:p>
              <a:p>
                <a:r>
                  <a:rPr lang="en-US" dirty="0" smtClean="0"/>
                  <a:t>Kinetic Energy Rotational:</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 </m:t>
                        </m:r>
                        <m:r>
                          <a:rPr lang="en-US" b="0" i="1" smtClean="0">
                            <a:latin typeface="Cambria Math" panose="02040503050406030204" pitchFamily="18" charset="0"/>
                          </a:rPr>
                          <m:t>𝑇</m:t>
                        </m:r>
                      </m:e>
                    </m:acc>
                    <m:r>
                      <a:rPr lang="en-US" b="0" i="1" smtClean="0">
                        <a:latin typeface="Cambria Math" panose="02040503050406030204" pitchFamily="18" charset="0"/>
                      </a:rPr>
                      <m:t>= </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𝐿</m:t>
                            </m:r>
                          </m:e>
                        </m:acc>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𝐿</m:t>
                            </m:r>
                          </m:e>
                        </m:acc>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𝑑</m:t>
                        </m:r>
                        <m:r>
                          <a:rPr lang="en-US" b="0" i="1" smtClean="0">
                            <a:latin typeface="Cambria Math" panose="02040503050406030204" pitchFamily="18" charset="0"/>
                            <a:ea typeface="Cambria Math" panose="02040503050406030204" pitchFamily="18" charset="0"/>
                          </a:rPr>
                          <m:t>𝜑</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oMath>
                </a14:m>
                <a:endParaRPr lang="en-US" dirty="0" smtClean="0"/>
              </a:p>
              <a:p>
                <a:r>
                  <a:rPr lang="en-US" dirty="0" smtClean="0"/>
                  <a:t>Potential Energy: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𝑉</m:t>
                        </m:r>
                      </m:e>
                    </m:acc>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endParaRPr lang="en-US" dirty="0" smtClean="0"/>
              </a:p>
              <a:p>
                <a:r>
                  <a:rPr lang="en-US" dirty="0" smtClean="0"/>
                  <a:t>Total Energy: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𝑇</m:t>
                        </m:r>
                      </m:e>
                    </m:acc>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𝑉</m:t>
                        </m:r>
                      </m:e>
                    </m:acc>
                  </m:oMath>
                </a14:m>
                <a:endParaRPr lang="en-US" dirty="0" smtClean="0"/>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𝐸</m:t>
                    </m:r>
                    <m:r>
                      <m:rPr>
                        <m:sty m:val="p"/>
                      </m:rPr>
                      <a:rPr lang="el-GR" b="0" i="1" smtClean="0">
                        <a:latin typeface="Cambria Math" panose="02040503050406030204" pitchFamily="18" charset="0"/>
                      </a:rPr>
                      <m:t>Ψ</m:t>
                    </m:r>
                  </m:oMath>
                </a14:m>
                <a:endParaRPr lang="en-US" dirty="0" smtClean="0"/>
              </a:p>
              <a:p>
                <a14:m>
                  <m:oMath xmlns:m="http://schemas.openxmlformats.org/officeDocument/2006/math">
                    <m:r>
                      <a:rPr lang="en-US" i="1" smtClean="0">
                        <a:latin typeface="Cambria Math" panose="02040503050406030204" pitchFamily="18" charset="0"/>
                      </a:rPr>
                      <m:t>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h</m:t>
                        </m:r>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den>
                    </m:f>
                  </m:oMath>
                </a14:m>
                <a:endParaRPr lang="en-US" dirty="0" smtClean="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039031"/>
                <a:ext cx="10515600" cy="4623026"/>
              </a:xfrm>
              <a:blipFill>
                <a:blip r:embed="rId2"/>
                <a:stretch>
                  <a:fillRect l="-522" t="-2372"/>
                </a:stretch>
              </a:blipFill>
            </p:spPr>
            <p:txBody>
              <a:bodyPr/>
              <a:lstStyle/>
              <a:p>
                <a:r>
                  <a:rPr lang="en-US">
                    <a:noFill/>
                  </a:rPr>
                  <a:t> </a:t>
                </a:r>
              </a:p>
            </p:txBody>
          </p:sp>
        </mc:Fallback>
      </mc:AlternateContent>
    </p:spTree>
    <p:extLst>
      <p:ext uri="{BB962C8B-B14F-4D97-AF65-F5344CB8AC3E}">
        <p14:creationId xmlns:p14="http://schemas.microsoft.com/office/powerpoint/2010/main" val="191793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Schr</a:t>
            </a:r>
            <a:r>
              <a:rPr lang="az-Cyrl-AZ" dirty="0" smtClean="0"/>
              <a:t>ӧ</a:t>
            </a:r>
            <a:r>
              <a:rPr lang="en-US" dirty="0" smtClean="0"/>
              <a:t>dinger equation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1850572"/>
                <a:ext cx="9601200" cy="3581400"/>
              </a:xfrm>
            </p:spPr>
            <p:txBody>
              <a:bodyPr/>
              <a:lstStyle/>
              <a:p>
                <a:r>
                  <a:rPr lang="en-US" dirty="0" smtClean="0"/>
                  <a:t>Very important equation for Quantum Mechanics</a:t>
                </a:r>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𝐸</m:t>
                    </m:r>
                    <m:r>
                      <m:rPr>
                        <m:sty m:val="p"/>
                      </m:rPr>
                      <a:rPr lang="el-GR" b="0" i="1" smtClean="0">
                        <a:latin typeface="Cambria Math" panose="02040503050406030204" pitchFamily="18" charset="0"/>
                      </a:rPr>
                      <m:t>Ψ</m:t>
                    </m:r>
                  </m:oMath>
                </a14:m>
                <a:endParaRPr lang="en-US" dirty="0" smtClean="0"/>
              </a:p>
              <a:p>
                <a:r>
                  <a:rPr lang="en-US" dirty="0" smtClean="0"/>
                  <a:t>Where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oMath>
                </a14:m>
                <a:r>
                  <a:rPr lang="en-US" dirty="0" smtClean="0"/>
                  <a:t> is the Hamiltonian operator, or the total energy operator</a:t>
                </a:r>
              </a:p>
              <a:p>
                <a:r>
                  <a:rPr lang="en-US" dirty="0" smtClean="0"/>
                  <a:t>E is the energy eigenvalues, all possible values of energy possible at a given quantum number, usually denoted as n. </a:t>
                </a:r>
              </a:p>
              <a:p>
                <a:r>
                  <a:rPr lang="en-US" dirty="0" smtClean="0"/>
                  <a:t>This equation in words means: </a:t>
                </a:r>
              </a:p>
              <a:p>
                <a:pPr lvl="1"/>
                <a:r>
                  <a:rPr lang="en-US" dirty="0" smtClean="0"/>
                  <a:t>The total energy of the system at a particular quantum number, n, is equal to the sum of the kinetic and potential energy of that state.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1850572"/>
                <a:ext cx="9601200" cy="3581400"/>
              </a:xfrm>
              <a:blipFill>
                <a:blip r:embed="rId2"/>
                <a:stretch>
                  <a:fillRect l="-571" t="-1533"/>
                </a:stretch>
              </a:blipFill>
            </p:spPr>
            <p:txBody>
              <a:bodyPr/>
              <a:lstStyle/>
              <a:p>
                <a:r>
                  <a:rPr lang="en-US">
                    <a:noFill/>
                  </a:rPr>
                  <a:t> </a:t>
                </a:r>
              </a:p>
            </p:txBody>
          </p:sp>
        </mc:Fallback>
      </mc:AlternateContent>
    </p:spTree>
    <p:extLst>
      <p:ext uri="{BB962C8B-B14F-4D97-AF65-F5344CB8AC3E}">
        <p14:creationId xmlns:p14="http://schemas.microsoft.com/office/powerpoint/2010/main" val="326338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system</a:t>
            </a:r>
            <a:endParaRPr lang="en-US" dirty="0"/>
          </a:p>
        </p:txBody>
      </p:sp>
      <p:sp>
        <p:nvSpPr>
          <p:cNvPr id="3" name="Content Placeholder 2"/>
          <p:cNvSpPr>
            <a:spLocks noGrp="1"/>
          </p:cNvSpPr>
          <p:nvPr>
            <p:ph idx="1"/>
          </p:nvPr>
        </p:nvSpPr>
        <p:spPr/>
        <p:txBody>
          <a:bodyPr/>
          <a:lstStyle/>
          <a:p>
            <a:r>
              <a:rPr lang="en-US" dirty="0" smtClean="0"/>
              <a:t>Imagine a particle that is confined to a circular path of radius R that is free to move. This is the </a:t>
            </a:r>
            <a:r>
              <a:rPr lang="en-US" b="1" dirty="0" smtClean="0"/>
              <a:t>Particle on a circular wire</a:t>
            </a:r>
            <a:r>
              <a:rPr lang="en-US" dirty="0" smtClean="0"/>
              <a:t> system. </a:t>
            </a:r>
          </a:p>
          <a:p>
            <a:r>
              <a:rPr lang="en-US" dirty="0" smtClean="0"/>
              <a:t>Useful for aromatic compounds like Benzene. </a:t>
            </a:r>
          </a:p>
          <a:p>
            <a:r>
              <a:rPr lang="en-US" dirty="0" smtClean="0"/>
              <a:t>The particle on a circular wire has no potential energy, V(x) = 0 J. </a:t>
            </a:r>
          </a:p>
          <a:p>
            <a:r>
              <a:rPr lang="en-US" dirty="0" smtClean="0"/>
              <a:t>The particle has some angular momentum, l and no translational motion, therefore its kinetic energy is solely from its angular motion.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52067173"/>
              </p:ext>
            </p:extLst>
          </p:nvPr>
        </p:nvGraphicFramePr>
        <p:xfrm>
          <a:off x="5291137" y="4624388"/>
          <a:ext cx="1609725" cy="1552575"/>
        </p:xfrm>
        <a:graphic>
          <a:graphicData uri="http://schemas.openxmlformats.org/presentationml/2006/ole">
            <mc:AlternateContent xmlns:mc="http://schemas.openxmlformats.org/markup-compatibility/2006">
              <mc:Choice xmlns:v="urn:schemas-microsoft-com:vml" Requires="v">
                <p:oleObj spid="_x0000_s1035" name="CS ChemDraw Drawing" r:id="rId3" imgW="1609344" imgH="1553019" progId="ChemDraw.Document.6.0">
                  <p:embed/>
                </p:oleObj>
              </mc:Choice>
              <mc:Fallback>
                <p:oleObj name="CS ChemDraw Drawing" r:id="rId3" imgW="1609344" imgH="1553019" progId="ChemDraw.Document.6.0">
                  <p:embed/>
                  <p:pic>
                    <p:nvPicPr>
                      <p:cNvPr id="0" name=""/>
                      <p:cNvPicPr/>
                      <p:nvPr/>
                    </p:nvPicPr>
                    <p:blipFill>
                      <a:blip r:embed="rId4"/>
                      <a:stretch>
                        <a:fillRect/>
                      </a:stretch>
                    </p:blipFill>
                    <p:spPr>
                      <a:xfrm>
                        <a:off x="5291137" y="4624388"/>
                        <a:ext cx="1609725" cy="1552575"/>
                      </a:xfrm>
                      <a:prstGeom prst="rect">
                        <a:avLst/>
                      </a:prstGeom>
                    </p:spPr>
                  </p:pic>
                </p:oleObj>
              </mc:Fallback>
            </mc:AlternateContent>
          </a:graphicData>
        </a:graphic>
      </p:graphicFrame>
    </p:spTree>
    <p:extLst>
      <p:ext uri="{BB962C8B-B14F-4D97-AF65-F5344CB8AC3E}">
        <p14:creationId xmlns:p14="http://schemas.microsoft.com/office/powerpoint/2010/main" val="91676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Particle on a Circular Wire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𝐻</m:t>
                        </m:r>
                      </m:e>
                    </m:acc>
                    <m:r>
                      <m:rPr>
                        <m:sty m:val="p"/>
                      </m:rPr>
                      <a:rPr lang="el-GR"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𝐸</m:t>
                    </m:r>
                    <m:r>
                      <m:rPr>
                        <m:sty m:val="p"/>
                      </m:rPr>
                      <a:rPr lang="el-GR" b="0" i="1" smtClean="0">
                        <a:latin typeface="Cambria Math" panose="02040503050406030204" pitchFamily="18" charset="0"/>
                      </a:rPr>
                      <m:t>Ψ</m:t>
                    </m:r>
                  </m:oMath>
                </a14:m>
                <a:endParaRPr lang="en-US" dirty="0" smtClean="0"/>
              </a:p>
              <a:p>
                <a14:m>
                  <m:oMath xmlns:m="http://schemas.openxmlformats.org/officeDocument/2006/math">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𝑇</m:t>
                            </m:r>
                          </m:e>
                        </m:acc>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𝑉</m:t>
                            </m:r>
                          </m:e>
                        </m:acc>
                      </m:e>
                    </m:d>
                    <m:r>
                      <m:rPr>
                        <m:sty m:val="p"/>
                      </m:rPr>
                      <a:rPr lang="el-GR" b="0" i="1" smtClean="0">
                        <a:latin typeface="Cambria Math" panose="02040503050406030204" pitchFamily="18" charset="0"/>
                      </a:rPr>
                      <m:t>Ψ</m:t>
                    </m:r>
                    <m:r>
                      <a:rPr lang="en-US" b="0" i="1" smtClean="0">
                        <a:latin typeface="Cambria Math" panose="02040503050406030204" pitchFamily="18" charset="0"/>
                      </a:rPr>
                      <m:t>=</m:t>
                    </m:r>
                    <m:r>
                      <a:rPr lang="en-US" b="0" i="1" smtClean="0">
                        <a:latin typeface="Cambria Math" panose="02040503050406030204" pitchFamily="18" charset="0"/>
                      </a:rPr>
                      <m:t>𝐸</m:t>
                    </m:r>
                    <m:r>
                      <m:rPr>
                        <m:sty m:val="p"/>
                      </m:rPr>
                      <a:rPr lang="el-GR" b="0" i="1" smtClean="0">
                        <a:latin typeface="Cambria Math" panose="02040503050406030204" pitchFamily="18" charset="0"/>
                      </a:rPr>
                      <m:t>Ψ</m:t>
                    </m:r>
                  </m:oMath>
                </a14:m>
                <a:endParaRPr lang="en-US" b="0" dirty="0" smtClean="0"/>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𝑉</m:t>
                        </m:r>
                      </m:e>
                    </m:acc>
                    <m:r>
                      <a:rPr lang="en-US" b="0" i="1" smtClean="0">
                        <a:latin typeface="Cambria Math" panose="02040503050406030204" pitchFamily="18" charset="0"/>
                      </a:rPr>
                      <m:t>=0 </m:t>
                    </m:r>
                  </m:oMath>
                </a14:m>
                <a:endParaRPr lang="en-US" b="0" dirty="0" smtClean="0"/>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𝑇</m:t>
                        </m:r>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0" smtClean="0">
                        <a:latin typeface="Cambria Math" panose="02040503050406030204" pitchFamily="18" charset="0"/>
                        <a:ea typeface="Cambria Math" panose="02040503050406030204" pitchFamily="18" charset="0"/>
                      </a:rPr>
                      <m:t>(</m:t>
                    </m:r>
                  </m:oMath>
                </a14:m>
                <a:endParaRPr lang="en-US" dirty="0" smtClean="0"/>
              </a:p>
              <a:p>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ħ</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𝐼</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m:rPr>
                            <m:sty m:val="p"/>
                          </m:rPr>
                          <a:rPr lang="el-GR" b="0" i="1" smtClean="0">
                            <a:latin typeface="Cambria Math" panose="02040503050406030204" pitchFamily="18" charset="0"/>
                          </a:rPr>
                          <m:t>Ψ</m:t>
                        </m:r>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rPr>
                      <m:t>=</m:t>
                    </m:r>
                    <m:r>
                      <a:rPr lang="en-US" b="0" i="1" smtClean="0">
                        <a:latin typeface="Cambria Math" panose="02040503050406030204" pitchFamily="18" charset="0"/>
                      </a:rPr>
                      <m:t>𝐸</m:t>
                    </m:r>
                    <m:r>
                      <m:rPr>
                        <m:sty m:val="p"/>
                      </m:rPr>
                      <a:rPr lang="el-GR" b="0" i="1" smtClean="0">
                        <a:latin typeface="Cambria Math" panose="02040503050406030204" pitchFamily="18" charset="0"/>
                      </a:rPr>
                      <m:t>Ψ</m:t>
                    </m:r>
                  </m:oMath>
                </a14:m>
                <a:endParaRPr lang="en-US" dirty="0" smtClean="0"/>
              </a:p>
              <a:p>
                <a:r>
                  <a:rPr lang="en-US" dirty="0" smtClean="0"/>
                  <a:t>Isolate the second derivative </a:t>
                </a:r>
              </a:p>
              <a:p>
                <a14:m>
                  <m:oMath xmlns:m="http://schemas.openxmlformats.org/officeDocument/2006/math">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𝑑</m:t>
                            </m:r>
                          </m:e>
                          <m:sup>
                            <m:r>
                              <a:rPr lang="en-US" b="0" i="1" smtClean="0">
                                <a:latin typeface="Cambria Math" panose="02040503050406030204" pitchFamily="18" charset="0"/>
                              </a:rPr>
                              <m:t>2</m:t>
                            </m:r>
                          </m:sup>
                        </m:sSup>
                        <m:r>
                          <m:rPr>
                            <m:sty m:val="p"/>
                          </m:rPr>
                          <a:rPr lang="el-GR" b="0" i="1" smtClean="0">
                            <a:latin typeface="Cambria Math" panose="02040503050406030204" pitchFamily="18" charset="0"/>
                          </a:rPr>
                          <m:t>Ψ</m:t>
                        </m:r>
                      </m:num>
                      <m:den>
                        <m:r>
                          <a:rPr lang="en-US" b="0" i="1" smtClean="0">
                            <a:latin typeface="Cambria Math" panose="02040503050406030204" pitchFamily="18" charset="0"/>
                          </a:rPr>
                          <m:t>𝑑</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𝜑</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𝐼𝐸</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ħ</m:t>
                            </m:r>
                          </m:e>
                          <m:sup>
                            <m:r>
                              <a:rPr lang="en-US" b="0" i="1" smtClean="0">
                                <a:latin typeface="Cambria Math" panose="02040503050406030204" pitchFamily="18" charset="0"/>
                                <a:ea typeface="Cambria Math" panose="02040503050406030204" pitchFamily="18" charset="0"/>
                              </a:rPr>
                              <m:t>2</m:t>
                            </m:r>
                          </m:sup>
                        </m:sSup>
                      </m:den>
                    </m:f>
                    <m:r>
                      <m:rPr>
                        <m:sty m:val="p"/>
                      </m:rPr>
                      <a:rPr lang="el-GR" b="0" i="1" smtClean="0">
                        <a:latin typeface="Cambria Math" panose="02040503050406030204" pitchFamily="18" charset="0"/>
                        <a:ea typeface="Cambria Math" panose="02040503050406030204" pitchFamily="18" charset="0"/>
                      </a:rPr>
                      <m:t>Ψ</m:t>
                    </m:r>
                  </m:oMath>
                </a14:m>
                <a:r>
                  <a:rPr lang="en-US" dirty="0" smtClean="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08" t="-1531"/>
                </a:stretch>
              </a:blipFill>
            </p:spPr>
            <p:txBody>
              <a:bodyPr/>
              <a:lstStyle/>
              <a:p>
                <a:r>
                  <a:rPr lang="en-US">
                    <a:noFill/>
                  </a:rPr>
                  <a:t> </a:t>
                </a:r>
              </a:p>
            </p:txBody>
          </p:sp>
        </mc:Fallback>
      </mc:AlternateContent>
    </p:spTree>
    <p:extLst>
      <p:ext uri="{BB962C8B-B14F-4D97-AF65-F5344CB8AC3E}">
        <p14:creationId xmlns:p14="http://schemas.microsoft.com/office/powerpoint/2010/main" val="163360913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223</TotalTime>
  <Words>828</Words>
  <Application>Microsoft Office PowerPoint</Application>
  <PresentationFormat>Widescreen</PresentationFormat>
  <Paragraphs>159</Paragraphs>
  <Slides>24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Cambria Math</vt:lpstr>
      <vt:lpstr>Franklin Gothic Book</vt:lpstr>
      <vt:lpstr>Crop</vt:lpstr>
      <vt:lpstr>CS ChemDraw Drawing</vt:lpstr>
      <vt:lpstr>Foundations of Physical Chemistry Chapter 6: Introduction to Quantum </vt:lpstr>
      <vt:lpstr>Some definitions</vt:lpstr>
      <vt:lpstr>Postulates of Quantum Mechanics </vt:lpstr>
      <vt:lpstr>What does Orthogonal and Normalized Really Mean?</vt:lpstr>
      <vt:lpstr>An Analogy for Orthogonality and Normality</vt:lpstr>
      <vt:lpstr>List of Important Operators and Equations in Quantum</vt:lpstr>
      <vt:lpstr>Schrӧdinger equation</vt:lpstr>
      <vt:lpstr>An example system</vt:lpstr>
      <vt:lpstr>Particle on a Circular Wire </vt:lpstr>
      <vt:lpstr>Particle on a Circular Wire Cont. </vt:lpstr>
      <vt:lpstr>Testing the Exponential Solution</vt:lpstr>
      <vt:lpstr>Test Endpoints</vt:lpstr>
      <vt:lpstr>Testing Endpoints Cont. </vt:lpstr>
      <vt:lpstr>Testing Endpoints Cont. </vt:lpstr>
      <vt:lpstr>Solving the Rest of the Wavefunction</vt:lpstr>
      <vt:lpstr>Solving the Rest of the Wavefunction Cont.</vt:lpstr>
      <vt:lpstr>Testing Orthogonality </vt:lpstr>
      <vt:lpstr>Testing Orthogonality Cont. </vt:lpstr>
      <vt:lpstr>Equations to Know for Particle on a Circular Wire</vt:lpstr>
      <vt:lpstr>Let’s Apply the Particle on a Circular Wire</vt:lpstr>
      <vt:lpstr>Prediction using Particle on a Wire</vt:lpstr>
      <vt:lpstr>Energy ladder for Benzene</vt:lpstr>
      <vt:lpstr>Calculation of the HOMO-LUMO Transition</vt:lpstr>
      <vt:lpstr>Calculation of the HOMO-LUMO Transition Cont.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Physical Chemistry Chapter 6: Introduction to Quantum </dc:title>
  <dc:creator>Windows User</dc:creator>
  <cp:lastModifiedBy>Windows User</cp:lastModifiedBy>
  <cp:revision>25</cp:revision>
  <dcterms:created xsi:type="dcterms:W3CDTF">2020-03-14T15:35:20Z</dcterms:created>
  <dcterms:modified xsi:type="dcterms:W3CDTF">2020-08-12T18:38:45Z</dcterms:modified>
</cp:coreProperties>
</file>