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03997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3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6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8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39758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7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2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3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1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506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42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9753DDF-0264-4946-B397-1986F8E7B43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7C37861-AD52-44B7-82F5-2861E7EEFA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507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48589"/>
            <a:ext cx="9144000" cy="3135900"/>
          </a:xfrm>
        </p:spPr>
        <p:txBody>
          <a:bodyPr>
            <a:normAutofit/>
          </a:bodyPr>
          <a:lstStyle/>
          <a:p>
            <a:r>
              <a:rPr lang="en-US" dirty="0"/>
              <a:t>Foundations of Physical Chemistry Chapter </a:t>
            </a:r>
            <a:r>
              <a:rPr lang="en-US" dirty="0" smtClean="0"/>
              <a:t>5: Kinetics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25121"/>
            <a:ext cx="9144000" cy="421322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NeighborhoodGeeks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47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Determining a Rate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55074"/>
            <a:ext cx="9601200" cy="3581400"/>
          </a:xfrm>
        </p:spPr>
        <p:txBody>
          <a:bodyPr/>
          <a:lstStyle/>
          <a:p>
            <a:r>
              <a:rPr lang="en-US" dirty="0" smtClean="0"/>
              <a:t>Determine the rate law for the following reaction:</a:t>
            </a:r>
          </a:p>
          <a:p>
            <a:endParaRPr lang="en-US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450623"/>
              </p:ext>
            </p:extLst>
          </p:nvPr>
        </p:nvGraphicFramePr>
        <p:xfrm>
          <a:off x="2759242" y="2438399"/>
          <a:ext cx="5406190" cy="3314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S ChemDraw Drawing" r:id="rId3" imgW="3307062" imgH="2028130" progId="ChemDraw.Document.6.0">
                  <p:embed/>
                </p:oleObj>
              </mc:Choice>
              <mc:Fallback>
                <p:oleObj name="CS ChemDraw Drawing" r:id="rId3" imgW="3307062" imgH="202813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242" y="2438399"/>
                        <a:ext cx="5406190" cy="33143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4893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Determining Rate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Assume that the second step is rate determining: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N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is a reactive intermediate, therefore the above rate expression is limited in value (we don’t know the concentration of a reactive intermediate, only products and reactants). </a:t>
                </a:r>
              </a:p>
              <a:p>
                <a:r>
                  <a:rPr lang="en-US" dirty="0" smtClean="0"/>
                  <a:t>To make a better rate law we must use the steady-state approximation.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698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Determining Rate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𝑑𝑒𝑠𝑡𝑟𝑢𝑐𝑡𝑖𝑜𝑛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𝑐𝑟𝑒𝑎𝑡𝑖𝑜𝑛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𝑁𝑂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Isolating N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𝑁𝑂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Plugging this into the original rate expression yields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𝑁𝑂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298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Evaluating Conditions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89165"/>
                <a:ext cx="10515600" cy="4922929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The overall rate law for the reaction to make NO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from NO and 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is:</a:t>
                </a:r>
              </a:p>
              <a:p>
                <a:r>
                  <a:rPr lang="en-US" dirty="0" smtClean="0"/>
                  <a:t>Rate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𝑁𝑂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If we assume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 smtClean="0"/>
                  <a:t> then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𝑅𝑎𝑡𝑒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𝑁𝑂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𝑜𝑏𝑠𝑒𝑟𝑣𝑒𝑑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𝑁𝑂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Therefore if the concentration of oxygen is very low, the reaction would appear to be </a:t>
                </a:r>
                <a:r>
                  <a:rPr lang="en-US" b="1" dirty="0" smtClean="0"/>
                  <a:t>second order</a:t>
                </a:r>
                <a:r>
                  <a:rPr lang="en-US" dirty="0" smtClean="0"/>
                  <a:t> with respect to NO and </a:t>
                </a:r>
                <a:r>
                  <a:rPr lang="en-US" b="1" dirty="0" smtClean="0"/>
                  <a:t>first order</a:t>
                </a:r>
                <a:r>
                  <a:rPr lang="en-US" dirty="0" smtClean="0"/>
                  <a:t> with respect to O</a:t>
                </a:r>
                <a:r>
                  <a:rPr lang="en-US" baseline="-25000" dirty="0" smtClean="0"/>
                  <a:t>2</a:t>
                </a:r>
                <a:endParaRPr lang="en-US" dirty="0" smtClean="0"/>
              </a:p>
              <a:p>
                <a:r>
                  <a:rPr lang="en-US" dirty="0" smtClean="0"/>
                  <a:t>If </a:t>
                </a:r>
                <a:r>
                  <a:rPr lang="en-US" dirty="0"/>
                  <a:t>we assume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then 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𝑅𝑎𝑡𝑒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𝑁𝑂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𝑁𝑂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Therefore when the concentration of oxygen is very high, the reaction becomes independent of oxygen concentration and the reaction appears </a:t>
                </a:r>
                <a:r>
                  <a:rPr lang="en-US" b="1" dirty="0" smtClean="0"/>
                  <a:t>second order</a:t>
                </a:r>
                <a:r>
                  <a:rPr lang="en-US" dirty="0" smtClean="0"/>
                  <a:t> with respect to NO and </a:t>
                </a:r>
                <a:r>
                  <a:rPr lang="en-US" b="1" dirty="0" smtClean="0"/>
                  <a:t>zeroth</a:t>
                </a:r>
                <a:r>
                  <a:rPr lang="en-US" dirty="0" smtClean="0"/>
                  <a:t> </a:t>
                </a:r>
                <a:r>
                  <a:rPr lang="en-US" b="1" dirty="0" smtClean="0"/>
                  <a:t>order</a:t>
                </a:r>
                <a:r>
                  <a:rPr lang="en-US" dirty="0" smtClean="0"/>
                  <a:t> with respect to 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89165"/>
                <a:ext cx="10515600" cy="4922929"/>
              </a:xfrm>
              <a:blipFill>
                <a:blip r:embed="rId2"/>
                <a:stretch>
                  <a:fillRect l="-522" t="-990" b="-1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424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Rate Laws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You can find a function to represent the rate of a reaction by integrating a rate law. </a:t>
                </a:r>
              </a:p>
              <a:p>
                <a:r>
                  <a:rPr lang="en-US" dirty="0" smtClean="0"/>
                  <a:t>To integrate a rate law, we need to first discuss </a:t>
                </a:r>
                <a:r>
                  <a:rPr lang="en-US" b="1" dirty="0" smtClean="0"/>
                  <a:t>Extent of Reaction</a:t>
                </a:r>
                <a:r>
                  <a:rPr lang="en-US" dirty="0" smtClean="0"/>
                  <a:t> or </a:t>
                </a:r>
                <a:r>
                  <a:rPr lang="el-GR" dirty="0" smtClean="0"/>
                  <a:t>ξ</a:t>
                </a:r>
                <a:endParaRPr lang="en-US" dirty="0" smtClean="0"/>
              </a:p>
              <a:p>
                <a:r>
                  <a:rPr lang="en-US" dirty="0" smtClean="0"/>
                  <a:t>The extent of reaction is exactly how it sounds, it describes how far a reaction has gone to completion or how many cycles the reaction has completed to go from reactants to products. </a:t>
                </a:r>
              </a:p>
              <a:p>
                <a:r>
                  <a:rPr lang="en-US" dirty="0" smtClean="0"/>
                  <a:t>The number of moles of reactant A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sSub>
                          <m:sSubPr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sub>
                    </m:sSub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𝝂</m:t>
                        </m:r>
                      </m:e>
                      <m:sub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el-GR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𝝃</m:t>
                    </m:r>
                  </m:oMath>
                </a14:m>
                <a:endPara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 is the number of moles of reactant initially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 smtClean="0"/>
                  <a:t> is its stoichiometric coefficient.</a:t>
                </a:r>
              </a:p>
              <a:p>
                <a:r>
                  <a:rPr lang="en-US" dirty="0" smtClean="0"/>
                  <a:t>Differentiating this equation with respect to time gives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 b="-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261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Rate Laws Cont.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ν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ξ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 smtClean="0"/>
                  <a:t> = 0 because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 is a constant </a:t>
                </a:r>
              </a:p>
              <a:p>
                <a:r>
                  <a:rPr lang="en-US" dirty="0" smtClean="0"/>
                  <a:t>We want to isolate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ξ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 smtClean="0"/>
                  <a:t> because the rate at which the extent of reaction changes is equal to the rate of the reaction.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𝜈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num>
                      <m:den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l-GR" b="0" i="1" smtClean="0">
                            <a:effectLst/>
                            <a:latin typeface="Cambria Math" panose="02040503050406030204" pitchFamily="18" charset="0"/>
                          </a:rPr>
                          <m:t>𝜉</m:t>
                        </m:r>
                      </m:num>
                      <m:den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</a:rPr>
                      <m:t>𝑟𝑎𝑡𝑒</m:t>
                    </m:r>
                  </m:oMath>
                </a14:m>
                <a:endParaRPr lang="en-US" dirty="0" smtClean="0">
                  <a:effectLst/>
                </a:endParaRPr>
              </a:p>
              <a:p>
                <a:r>
                  <a:rPr lang="en-US" dirty="0" err="1" smtClean="0"/>
                  <a:t>ν</a:t>
                </a:r>
                <a:r>
                  <a:rPr lang="en-US" baseline="-25000" dirty="0" err="1" smtClean="0"/>
                  <a:t>A</a:t>
                </a:r>
                <a:r>
                  <a:rPr lang="en-US" dirty="0" smtClean="0"/>
                  <a:t> is a constant and therefore it can be taken out of the derivative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l-GR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𝝃</m:t>
                        </m:r>
                      </m:num>
                      <m:den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n-US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𝒓𝒂𝒕𝒆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𝝂</m:t>
                            </m:r>
                          </m:e>
                          <m:sub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8950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392"/>
            <a:ext cx="10515600" cy="994638"/>
          </a:xfrm>
        </p:spPr>
        <p:txBody>
          <a:bodyPr/>
          <a:lstStyle/>
          <a:p>
            <a:r>
              <a:rPr lang="en-US" dirty="0" smtClean="0"/>
              <a:t>Example of Finding Integrated Rate Laws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23109"/>
                <a:ext cx="10515600" cy="5747657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For most situations, the coefficient will be 1, by convention the coefficient on the reactant side is always presumed to be negative because they are </a:t>
                </a:r>
                <a:r>
                  <a:rPr lang="en-US" b="1" dirty="0" smtClean="0"/>
                  <a:t>consumed</a:t>
                </a:r>
                <a:r>
                  <a:rPr lang="en-US" dirty="0" smtClean="0"/>
                  <a:t> during the reaction. </a:t>
                </a:r>
              </a:p>
              <a:p>
                <a:r>
                  <a:rPr lang="en-US" dirty="0" smtClean="0"/>
                  <a:t>Let’s do an example of a generic first order reaction and let a equal the concentration of A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ξ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𝑘𝑎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Separating this differential equation gives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𝑘𝑑𝑡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Integrating both sides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𝑑𝑎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undOvr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𝑘𝑑𝑡</m:t>
                        </m:r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Solving the integrals gives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−0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1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𝐥𝐧</m:t>
                        </m:r>
                      </m:fName>
                      <m:e>
                        <m:d>
                          <m:dPr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</m:e>
                    </m:func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𝒌𝒕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𝐥𝐧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23109"/>
                <a:ext cx="10515600" cy="5747657"/>
              </a:xfrm>
              <a:blipFill>
                <a:blip r:embed="rId2"/>
                <a:stretch>
                  <a:fillRect l="-870" t="-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0210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Arrhenius Equation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reaction rate constant depends on temperature, the higher the temperature, the faster the rate and thus the higher the rate constant. </a:t>
                </a:r>
              </a:p>
              <a:p>
                <a:r>
                  <a:rPr lang="en-US" dirty="0" smtClean="0"/>
                  <a:t>There is a mathematical way of finding the rate constant with temperature, using the Arrhenius Equation. 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sSup>
                      <m:sSup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𝑹𝑻</m:t>
                            </m:r>
                          </m:den>
                        </m:f>
                      </m:sup>
                    </m:sSup>
                  </m:oMath>
                </a14:m>
                <a:endParaRPr lang="en-US" b="1" dirty="0" smtClean="0"/>
              </a:p>
              <a:p>
                <a:r>
                  <a:rPr lang="en-US" dirty="0" smtClean="0"/>
                  <a:t>A is the Arrhenius constant or frequency factor and is only modestly temperature dependent.</a:t>
                </a:r>
              </a:p>
              <a:p>
                <a:r>
                  <a:rPr lang="en-US" dirty="0" smtClean="0"/>
                  <a:t>E</a:t>
                </a:r>
                <a:r>
                  <a:rPr lang="en-US" baseline="-25000" dirty="0" smtClean="0"/>
                  <a:t>A</a:t>
                </a:r>
                <a:r>
                  <a:rPr lang="en-US" dirty="0" smtClean="0"/>
                  <a:t> is the activation energy of the reaction.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 r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6900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Frequency Factor’s Dependence </a:t>
            </a:r>
            <a:r>
              <a:rPr lang="en-US" dirty="0"/>
              <a:t>o</a:t>
            </a:r>
            <a:r>
              <a:rPr lang="en-US" dirty="0" smtClean="0"/>
              <a:t>n Temperature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There are ways of writing the frequency factor in terms of other variables.</a:t>
                </a:r>
              </a:p>
              <a:p>
                <a:r>
                  <a:rPr lang="en-US" dirty="0" smtClean="0"/>
                  <a:t>Two main theories: Collision theory and transition state theory. </a:t>
                </a:r>
              </a:p>
              <a:p>
                <a:r>
                  <a:rPr lang="en-US" dirty="0" smtClean="0"/>
                  <a:t>For Collision theory, A is equal to 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𝒌𝑻</m:t>
                            </m:r>
                          </m:num>
                          <m:den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𝝅𝝁</m:t>
                            </m:r>
                          </m:den>
                        </m:f>
                      </m:e>
                    </m:rad>
                    <m:sSub>
                      <m:sSub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sub>
                    </m:sSub>
                  </m:oMath>
                </a14:m>
                <a:endParaRPr lang="en-US" b="1" dirty="0" smtClean="0"/>
              </a:p>
              <a:p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and is the molecular cross section for collision</a:t>
                </a:r>
              </a:p>
              <a:p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and represents the reduced mass of the particles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19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State Theory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  <m:sub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𝑻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𝒉</m:t>
                        </m:r>
                      </m:den>
                    </m:f>
                    <m:sSup>
                      <m:sSup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  <m:sup>
                                <m:r>
                                  <a:rPr lang="en-US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‡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</m:sup>
                    </m:sSup>
                  </m:oMath>
                </a14:m>
                <a:endParaRPr lang="en-US" b="1" dirty="0" smtClean="0"/>
              </a:p>
              <a:p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 smtClean="0"/>
                  <a:t> is Boltzmann’s Constant </a:t>
                </a:r>
              </a:p>
              <a:p>
                <a:r>
                  <a:rPr lang="en-US" dirty="0" smtClean="0"/>
                  <a:t>H is </a:t>
                </a:r>
                <a:r>
                  <a:rPr lang="en-US" dirty="0"/>
                  <a:t>P</a:t>
                </a:r>
                <a:r>
                  <a:rPr lang="en-US" dirty="0" smtClean="0"/>
                  <a:t>lanck’s constant </a:t>
                </a:r>
              </a:p>
              <a:p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‡</m:t>
                        </m:r>
                      </m:sup>
                    </m:sSup>
                  </m:oMath>
                </a14:m>
                <a:r>
                  <a:rPr lang="en-US" dirty="0" smtClean="0"/>
                  <a:t> is the entropy of activation (the difference in entropy between the reactants and transition state). </a:t>
                </a:r>
              </a:p>
              <a:p>
                <a:r>
                  <a:rPr lang="en-US" dirty="0" smtClean="0"/>
                  <a:t>Other important information given from Transition State Theory is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∆</m:t>
                    </m:r>
                    <m:sSup>
                      <m:sSup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‡</m:t>
                        </m:r>
                      </m:sup>
                    </m:sSup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𝑹𝑻</m:t>
                    </m:r>
                  </m:oMath>
                </a14:m>
                <a:endPara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r="-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859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lang="en-US" dirty="0" smtClean="0"/>
              <a:t>What is 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>
            <a:normAutofit/>
          </a:bodyPr>
          <a:lstStyle/>
          <a:p>
            <a:r>
              <a:rPr lang="en-US" dirty="0" smtClean="0"/>
              <a:t>Kinetics discusses how fast a reaction occurs (think kinetic energy). </a:t>
            </a:r>
          </a:p>
          <a:p>
            <a:r>
              <a:rPr lang="en-US" dirty="0" smtClean="0"/>
              <a:t>For a reaction to occur a few conditions must be met:</a:t>
            </a:r>
          </a:p>
          <a:p>
            <a:pPr lvl="1"/>
            <a:r>
              <a:rPr lang="en-US" dirty="0" smtClean="0"/>
              <a:t>Molecules need to collide</a:t>
            </a:r>
          </a:p>
          <a:p>
            <a:pPr lvl="2"/>
            <a:r>
              <a:rPr lang="en-US" dirty="0" smtClean="0"/>
              <a:t>With the right energy (think speed)</a:t>
            </a:r>
          </a:p>
          <a:p>
            <a:pPr lvl="2"/>
            <a:r>
              <a:rPr lang="en-US" dirty="0" smtClean="0"/>
              <a:t>With the right orientation</a:t>
            </a:r>
          </a:p>
          <a:p>
            <a:pPr lvl="1"/>
            <a:r>
              <a:rPr lang="en-US" dirty="0" smtClean="0"/>
              <a:t>The reaction must be favorable at that condition of temperature and pressure</a:t>
            </a:r>
          </a:p>
          <a:p>
            <a:r>
              <a:rPr lang="en-US" dirty="0" smtClean="0"/>
              <a:t>So far we have only discussed if a reaction is favorable (</a:t>
            </a:r>
            <a:r>
              <a:rPr lang="el-GR" dirty="0" smtClean="0"/>
              <a:t>Δ</a:t>
            </a:r>
            <a:r>
              <a:rPr lang="en-US" dirty="0" smtClean="0"/>
              <a:t>G is negative), but not how fast that reaction occurs. </a:t>
            </a:r>
          </a:p>
          <a:p>
            <a:r>
              <a:rPr lang="en-US" dirty="0" smtClean="0"/>
              <a:t>Just because something is favorable DOES NOT mean it will occur quickly (the transition of diamond to graphite is favorable but you don’t see wedding rings becoming pencil lead). 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3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Reaction Kinetics Studied?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Reaction kinetics can be assessed in two ways:</a:t>
            </a:r>
          </a:p>
          <a:p>
            <a:pPr lvl="1"/>
            <a:r>
              <a:rPr lang="en-US" dirty="0" smtClean="0"/>
              <a:t>Rate of formation of a product</a:t>
            </a:r>
          </a:p>
          <a:p>
            <a:pPr lvl="1"/>
            <a:r>
              <a:rPr lang="en-US" dirty="0" smtClean="0"/>
              <a:t>Rate of disappearance of a reactant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The easiest way to do this is a colorimetric assay (a reaction that makes a colored product)</a:t>
            </a:r>
          </a:p>
          <a:p>
            <a:endParaRPr lang="en-US" dirty="0" smtClean="0"/>
          </a:p>
          <a:p>
            <a:r>
              <a:rPr lang="en-US" dirty="0" smtClean="0"/>
              <a:t>Reactions can also be followed using spectroscopy like NMR by looking at the rate of disappearance of a reactant peak/ appearance of a product peak.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Rate Law = the mathematical equation that represents how fast a reaction occurs depending upon the rate constant and the concentration of reactants (or products)</a:t>
            </a:r>
          </a:p>
          <a:p>
            <a:r>
              <a:rPr lang="en-US" dirty="0" smtClean="0"/>
              <a:t>Order = the exponent on the reactant in the rate expression</a:t>
            </a:r>
          </a:p>
          <a:p>
            <a:r>
              <a:rPr lang="en-US" dirty="0" smtClean="0"/>
              <a:t>Reactive intermediate = a chemical species that is both created and consumed during the course of a reaction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36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351"/>
            <a:ext cx="10515600" cy="1325563"/>
          </a:xfrm>
        </p:spPr>
        <p:txBody>
          <a:bodyPr/>
          <a:lstStyle/>
          <a:p>
            <a:r>
              <a:rPr lang="en-US" dirty="0" smtClean="0"/>
              <a:t>Reaction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/>
          </a:bodyPr>
          <a:lstStyle/>
          <a:p>
            <a:r>
              <a:rPr lang="en-US" dirty="0" smtClean="0"/>
              <a:t>Unlike in organic chemistry, reaction mechanisms in the kinetics context do not have a bunch of arrows all over the place.</a:t>
            </a:r>
          </a:p>
          <a:p>
            <a:endParaRPr lang="en-US" dirty="0" smtClean="0"/>
          </a:p>
          <a:p>
            <a:r>
              <a:rPr lang="en-US" dirty="0" smtClean="0"/>
              <a:t>Instead, the reaction is broken down to </a:t>
            </a:r>
            <a:r>
              <a:rPr lang="en-US" b="1" i="1" dirty="0" smtClean="0"/>
              <a:t>elementary steps</a:t>
            </a:r>
          </a:p>
          <a:p>
            <a:endParaRPr lang="en-US" b="1" i="1" dirty="0" smtClean="0"/>
          </a:p>
          <a:p>
            <a:r>
              <a:rPr lang="en-US" dirty="0" smtClean="0"/>
              <a:t>Typically these steps involve a bimolecular collision (collision of two molecules)</a:t>
            </a:r>
          </a:p>
          <a:p>
            <a:endParaRPr lang="en-US" dirty="0" smtClean="0"/>
          </a:p>
          <a:p>
            <a:r>
              <a:rPr lang="en-US" dirty="0" smtClean="0"/>
              <a:t>Reaction mechanisms can be supported, but NEVER proved.</a:t>
            </a:r>
          </a:p>
          <a:p>
            <a:endParaRPr lang="en-US" dirty="0" smtClean="0"/>
          </a:p>
          <a:p>
            <a:r>
              <a:rPr lang="en-US" dirty="0" smtClean="0"/>
              <a:t>Steps involving more than two molecules colliding is exceptionally rare and typically there is a better reaction mechanism proposal.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68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Reaction Mechanism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Formation of CO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and NO from NO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and CO</a:t>
                </a:r>
              </a:p>
              <a:p>
                <a:r>
                  <a:rPr lang="en-US" dirty="0" smtClean="0"/>
                  <a:t>Overall Reaction: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Reaction Mechanism: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m:rPr>
                                <m:brk m:alnAt="2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groupCh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𝑁𝑂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m:rPr>
                                <m:brk m:alnAt="2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groupCh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NO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 is a reactive intermediate that gets destroyed during the reaction</a:t>
                </a:r>
              </a:p>
              <a:p>
                <a:r>
                  <a:rPr lang="en-US" dirty="0" smtClean="0"/>
                  <a:t>NO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is used up in the first step and made in the second step, therefore in the overall reaction there is only one equivalent on the reactant side. 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8" t="-3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96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Laws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Rate laws describe how fast a reaction goes depending on two parameters:</a:t>
                </a:r>
              </a:p>
              <a:p>
                <a:pPr lvl="1"/>
                <a:r>
                  <a:rPr lang="en-US" dirty="0" smtClean="0"/>
                  <a:t>The overall reaction rate constant,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 concentration of reactants (or products)</a:t>
                </a:r>
              </a:p>
              <a:p>
                <a:r>
                  <a:rPr lang="en-US" dirty="0" smtClean="0"/>
                  <a:t>The equation for any rate law is as follows: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𝒓𝒂𝒕𝒆</m:t>
                    </m:r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𝒓𝒙𝒏</m:t>
                        </m:r>
                      </m:sub>
                    </m:sSub>
                    <m:sSup>
                      <m:sSup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d>
                      </m:e>
                      <m:sup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</m:d>
                      </m:e>
                      <m:sup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p>
                  </m:oMath>
                </a14:m>
                <a:endParaRPr lang="en-US" b="1" i="1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535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Determine the Rate Law Given the Reaction Mechanism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each </a:t>
                </a:r>
                <a:r>
                  <a:rPr lang="en-US" b="1" i="1" dirty="0" smtClean="0"/>
                  <a:t>elementary step</a:t>
                </a:r>
                <a:r>
                  <a:rPr lang="en-US" b="1" dirty="0" smtClean="0"/>
                  <a:t> </a:t>
                </a:r>
                <a:r>
                  <a:rPr lang="en-US" dirty="0" smtClean="0"/>
                  <a:t>the coefficients on the chemical is the same as the exponent in the rate expression.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m:rPr>
                                <m:brk m:alnAt="2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groupCh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𝑁𝑂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The rate of the forward reaction is equal to the rate constant times the concentration of reactants raised to their coefficients in the step.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was the rate constant for that step and 2 was the coefficient on NO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therefore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for that step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8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Determine the Rate Law Given the Reaction Mechanism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overall reaction rate law can be determined using two key assumptions:</a:t>
            </a:r>
          </a:p>
          <a:p>
            <a:pPr lvl="1"/>
            <a:r>
              <a:rPr lang="en-US" dirty="0" smtClean="0"/>
              <a:t>The steady-state approximation</a:t>
            </a:r>
          </a:p>
          <a:p>
            <a:pPr lvl="1"/>
            <a:r>
              <a:rPr lang="en-US" dirty="0" smtClean="0"/>
              <a:t>The rate-limiting step approximation</a:t>
            </a:r>
          </a:p>
          <a:p>
            <a:r>
              <a:rPr lang="en-US" dirty="0" smtClean="0"/>
              <a:t>The steady-state approximation states that the rate of destruction of a reactive intermediate (like NO</a:t>
            </a:r>
            <a:r>
              <a:rPr lang="en-US" baseline="-25000" dirty="0" smtClean="0"/>
              <a:t>3</a:t>
            </a:r>
            <a:r>
              <a:rPr lang="en-US" dirty="0" smtClean="0"/>
              <a:t>) is equal to the rate of creation of said intermediate. </a:t>
            </a:r>
          </a:p>
          <a:p>
            <a:r>
              <a:rPr lang="en-US" dirty="0" smtClean="0"/>
              <a:t>The rate-limiting step approximation states that the overall rate is determined primarily by the slow step.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378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115</TotalTime>
  <Words>805</Words>
  <Application>Microsoft Office PowerPoint</Application>
  <PresentationFormat>Widescreen</PresentationFormat>
  <Paragraphs>130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Cambria Math</vt:lpstr>
      <vt:lpstr>Franklin Gothic Book</vt:lpstr>
      <vt:lpstr>Crop</vt:lpstr>
      <vt:lpstr>CS ChemDraw Drawing</vt:lpstr>
      <vt:lpstr>Foundations of Physical Chemistry Chapter 5: Kinetics</vt:lpstr>
      <vt:lpstr>What is Kinetics</vt:lpstr>
      <vt:lpstr>How Are Reaction Kinetics Studied?</vt:lpstr>
      <vt:lpstr>Some Vocabulary</vt:lpstr>
      <vt:lpstr>Reaction Mechanisms</vt:lpstr>
      <vt:lpstr>Example of a Reaction Mechanism</vt:lpstr>
      <vt:lpstr>Rate Laws</vt:lpstr>
      <vt:lpstr>How to Determine the Rate Law Given the Reaction Mechanism</vt:lpstr>
      <vt:lpstr>How to Determine the Rate Law Given the Reaction Mechanism Cont. </vt:lpstr>
      <vt:lpstr>Example of Determining a Rate Law</vt:lpstr>
      <vt:lpstr>Example of Determining Rate Law</vt:lpstr>
      <vt:lpstr>Example of Determining Rate Law</vt:lpstr>
      <vt:lpstr>Evaluating Conditions</vt:lpstr>
      <vt:lpstr>Integrated Rate Laws</vt:lpstr>
      <vt:lpstr>Integrated Rate Laws Cont. </vt:lpstr>
      <vt:lpstr>Example of Finding Integrated Rate Laws</vt:lpstr>
      <vt:lpstr>Arrhenius Equation</vt:lpstr>
      <vt:lpstr>The Frequency Factor’s Dependence on Temperature</vt:lpstr>
      <vt:lpstr>Transition State Theory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Chemical And Reaction Kinetics</dc:title>
  <dc:creator>Windows User</dc:creator>
  <cp:lastModifiedBy>Windows User</cp:lastModifiedBy>
  <cp:revision>14</cp:revision>
  <dcterms:created xsi:type="dcterms:W3CDTF">2020-03-09T16:13:40Z</dcterms:created>
  <dcterms:modified xsi:type="dcterms:W3CDTF">2020-08-12T18:38:15Z</dcterms:modified>
</cp:coreProperties>
</file>