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75AE3F0-4CF2-4EC7-B675-48B5966E20B2}" type="datetimeFigureOut">
              <a:rPr lang="en-US" smtClean="0"/>
              <a:t>8/12/2020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244CAB6-5F1B-4E48-B55B-41AA7BC0049C}"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589169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AE3F0-4CF2-4EC7-B675-48B5966E20B2}"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CAB6-5F1B-4E48-B55B-41AA7BC0049C}" type="slidenum">
              <a:rPr lang="en-US" smtClean="0"/>
              <a:t>‹#›</a:t>
            </a:fld>
            <a:endParaRPr lang="en-US"/>
          </a:p>
        </p:txBody>
      </p:sp>
    </p:spTree>
    <p:extLst>
      <p:ext uri="{BB962C8B-B14F-4D97-AF65-F5344CB8AC3E}">
        <p14:creationId xmlns:p14="http://schemas.microsoft.com/office/powerpoint/2010/main" val="79421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AE3F0-4CF2-4EC7-B675-48B5966E20B2}"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CAB6-5F1B-4E48-B55B-41AA7BC0049C}" type="slidenum">
              <a:rPr lang="en-US" smtClean="0"/>
              <a:t>‹#›</a:t>
            </a:fld>
            <a:endParaRPr lang="en-US"/>
          </a:p>
        </p:txBody>
      </p:sp>
    </p:spTree>
    <p:extLst>
      <p:ext uri="{BB962C8B-B14F-4D97-AF65-F5344CB8AC3E}">
        <p14:creationId xmlns:p14="http://schemas.microsoft.com/office/powerpoint/2010/main" val="2911793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AE3F0-4CF2-4EC7-B675-48B5966E20B2}"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CAB6-5F1B-4E48-B55B-41AA7BC0049C}" type="slidenum">
              <a:rPr lang="en-US" smtClean="0"/>
              <a:t>‹#›</a:t>
            </a:fld>
            <a:endParaRPr lang="en-US"/>
          </a:p>
        </p:txBody>
      </p:sp>
    </p:spTree>
    <p:extLst>
      <p:ext uri="{BB962C8B-B14F-4D97-AF65-F5344CB8AC3E}">
        <p14:creationId xmlns:p14="http://schemas.microsoft.com/office/powerpoint/2010/main" val="112540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75AE3F0-4CF2-4EC7-B675-48B5966E20B2}" type="datetimeFigureOut">
              <a:rPr lang="en-US" smtClean="0"/>
              <a:t>8/12/2020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244CAB6-5F1B-4E48-B55B-41AA7BC0049C}"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190033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5AE3F0-4CF2-4EC7-B675-48B5966E20B2}"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CAB6-5F1B-4E48-B55B-41AA7BC0049C}" type="slidenum">
              <a:rPr lang="en-US" smtClean="0"/>
              <a:t>‹#›</a:t>
            </a:fld>
            <a:endParaRPr lang="en-US"/>
          </a:p>
        </p:txBody>
      </p:sp>
    </p:spTree>
    <p:extLst>
      <p:ext uri="{BB962C8B-B14F-4D97-AF65-F5344CB8AC3E}">
        <p14:creationId xmlns:p14="http://schemas.microsoft.com/office/powerpoint/2010/main" val="214737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5AE3F0-4CF2-4EC7-B675-48B5966E20B2}"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4CAB6-5F1B-4E48-B55B-41AA7BC0049C}" type="slidenum">
              <a:rPr lang="en-US" smtClean="0"/>
              <a:t>‹#›</a:t>
            </a:fld>
            <a:endParaRPr lang="en-US"/>
          </a:p>
        </p:txBody>
      </p:sp>
    </p:spTree>
    <p:extLst>
      <p:ext uri="{BB962C8B-B14F-4D97-AF65-F5344CB8AC3E}">
        <p14:creationId xmlns:p14="http://schemas.microsoft.com/office/powerpoint/2010/main" val="270600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5AE3F0-4CF2-4EC7-B675-48B5966E20B2}"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4CAB6-5F1B-4E48-B55B-41AA7BC0049C}" type="slidenum">
              <a:rPr lang="en-US" smtClean="0"/>
              <a:t>‹#›</a:t>
            </a:fld>
            <a:endParaRPr lang="en-US"/>
          </a:p>
        </p:txBody>
      </p:sp>
    </p:spTree>
    <p:extLst>
      <p:ext uri="{BB962C8B-B14F-4D97-AF65-F5344CB8AC3E}">
        <p14:creationId xmlns:p14="http://schemas.microsoft.com/office/powerpoint/2010/main" val="330549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AE3F0-4CF2-4EC7-B675-48B5966E20B2}"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4CAB6-5F1B-4E48-B55B-41AA7BC0049C}" type="slidenum">
              <a:rPr lang="en-US" smtClean="0"/>
              <a:t>‹#›</a:t>
            </a:fld>
            <a:endParaRPr lang="en-US"/>
          </a:p>
        </p:txBody>
      </p:sp>
    </p:spTree>
    <p:extLst>
      <p:ext uri="{BB962C8B-B14F-4D97-AF65-F5344CB8AC3E}">
        <p14:creationId xmlns:p14="http://schemas.microsoft.com/office/powerpoint/2010/main" val="198610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75AE3F0-4CF2-4EC7-B675-48B5966E20B2}" type="datetimeFigureOut">
              <a:rPr lang="en-US" smtClean="0"/>
              <a:t>8/12/2020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244CAB6-5F1B-4E48-B55B-41AA7BC0049C}"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508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75AE3F0-4CF2-4EC7-B675-48B5966E20B2}" type="datetimeFigureOut">
              <a:rPr lang="en-US" smtClean="0"/>
              <a:t>8/12/2020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244CAB6-5F1B-4E48-B55B-41AA7BC0049C}"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442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75AE3F0-4CF2-4EC7-B675-48B5966E20B2}" type="datetimeFigureOut">
              <a:rPr lang="en-US" smtClean="0"/>
              <a:t>8/12/2020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244CAB6-5F1B-4E48-B55B-41AA7BC0049C}"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16350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6" y="1358537"/>
            <a:ext cx="8361229" cy="3660187"/>
          </a:xfrm>
        </p:spPr>
        <p:txBody>
          <a:bodyPr>
            <a:normAutofit fontScale="90000"/>
          </a:bodyPr>
          <a:lstStyle/>
          <a:p>
            <a:r>
              <a:rPr lang="en-US" dirty="0" smtClean="0"/>
              <a:t>Foundations of Physical Chemistry Chapter 4: Physical Transformations</a:t>
            </a:r>
            <a:endParaRPr lang="en-US" dirty="0"/>
          </a:p>
        </p:txBody>
      </p:sp>
      <p:sp>
        <p:nvSpPr>
          <p:cNvPr id="3" name="Subtitle 2"/>
          <p:cNvSpPr>
            <a:spLocks noGrp="1"/>
          </p:cNvSpPr>
          <p:nvPr>
            <p:ph type="subTitle" idx="1"/>
          </p:nvPr>
        </p:nvSpPr>
        <p:spPr>
          <a:xfrm>
            <a:off x="2679905" y="5018724"/>
            <a:ext cx="6831673" cy="1086237"/>
          </a:xfrm>
        </p:spPr>
        <p:txBody>
          <a:bodyPr/>
          <a:lstStyle/>
          <a:p>
            <a:r>
              <a:rPr lang="en-US" smtClean="0"/>
              <a:t>NeighborhoodGeeks</a:t>
            </a:r>
            <a:endParaRPr lang="en-US" dirty="0"/>
          </a:p>
        </p:txBody>
      </p:sp>
    </p:spTree>
    <p:extLst>
      <p:ext uri="{BB962C8B-B14F-4D97-AF65-F5344CB8AC3E}">
        <p14:creationId xmlns:p14="http://schemas.microsoft.com/office/powerpoint/2010/main" val="3101812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the Differential Equation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𝑑𝑃</m:t>
                        </m:r>
                      </m:num>
                      <m:den>
                        <m:r>
                          <a:rPr lang="en-US" b="0" i="1" smtClean="0">
                            <a:latin typeface="Cambria Math" panose="02040503050406030204" pitchFamily="18" charset="0"/>
                          </a:rPr>
                          <m:t>𝑃</m:t>
                        </m:r>
                      </m:den>
                    </m:f>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𝑣𝑎𝑝</m:t>
                            </m:r>
                          </m:sub>
                        </m:sSub>
                      </m:num>
                      <m:den>
                        <m:r>
                          <a:rPr lang="en-US" b="0" i="1" smtClean="0">
                            <a:latin typeface="Cambria Math" panose="02040503050406030204" pitchFamily="18" charset="0"/>
                            <a:ea typeface="Cambria Math" panose="02040503050406030204" pitchFamily="18" charset="0"/>
                          </a:rPr>
                          <m:t>𝑅</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𝑇</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𝑑𝑇</m:t>
                    </m:r>
                  </m:oMath>
                </a14:m>
                <a:endParaRPr lang="en-US" dirty="0"/>
              </a:p>
              <a:p>
                <a14:m>
                  <m:oMath xmlns:m="http://schemas.openxmlformats.org/officeDocument/2006/math">
                    <m:nary>
                      <m:naryPr>
                        <m:ctrlPr>
                          <a:rPr lang="en-US" i="1" smtClean="0">
                            <a:latin typeface="Cambria Math" panose="02040503050406030204" pitchFamily="18" charset="0"/>
                          </a:rPr>
                        </m:ctrlPr>
                      </m:naryPr>
                      <m:sub>
                        <m:sSub>
                          <m:sSubPr>
                            <m:ctrlPr>
                              <a:rPr lang="en-US" b="0" i="1" smtClean="0">
                                <a:latin typeface="Cambria Math" panose="02040503050406030204" pitchFamily="18" charset="0"/>
                              </a:rPr>
                            </m:ctrlPr>
                          </m:sSubPr>
                          <m:e>
                            <m:r>
                              <m:rPr>
                                <m:brk m:alnAt="23"/>
                              </m:rPr>
                              <a:rPr lang="en-US" b="0" i="1" smtClean="0">
                                <a:latin typeface="Cambria Math" panose="02040503050406030204" pitchFamily="18" charset="0"/>
                              </a:rPr>
                              <m:t>𝑃</m:t>
                            </m:r>
                          </m:e>
                          <m:sub>
                            <m:r>
                              <m:rPr>
                                <m:brk m:alnAt="23"/>
                              </m:rPr>
                              <a:rPr lang="en-US" b="0" i="1" smtClean="0">
                                <a:latin typeface="Cambria Math" panose="02040503050406030204" pitchFamily="18" charset="0"/>
                              </a:rPr>
                              <m:t>1</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𝑃</m:t>
                            </m:r>
                          </m:den>
                        </m:f>
                        <m:r>
                          <a:rPr lang="en-US" b="0" i="1" smtClean="0">
                            <a:latin typeface="Cambria Math" panose="02040503050406030204" pitchFamily="18" charset="0"/>
                          </a:rPr>
                          <m:t>𝑑𝑃</m:t>
                        </m:r>
                      </m:e>
                    </m:nary>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m:rPr>
                                <m:brk m:alnAt="23"/>
                              </m:rPr>
                              <a:rPr lang="en-US" b="0" i="1" smtClean="0">
                                <a:latin typeface="Cambria Math" panose="02040503050406030204" pitchFamily="18" charset="0"/>
                              </a:rPr>
                              <m:t>𝑇</m:t>
                            </m:r>
                          </m:e>
                          <m:sub>
                            <m:r>
                              <a:rPr lang="en-US" b="0" i="1" smtClean="0">
                                <a:latin typeface="Cambria Math" panose="02040503050406030204" pitchFamily="18" charset="0"/>
                              </a:rPr>
                              <m:t>1</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sup>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𝑣𝑎𝑝</m:t>
                                </m:r>
                              </m:sub>
                            </m:sSub>
                          </m:num>
                          <m:den>
                            <m:r>
                              <a:rPr lang="en-US" b="0" i="1" smtClean="0">
                                <a:latin typeface="Cambria Math" panose="02040503050406030204" pitchFamily="18" charset="0"/>
                                <a:ea typeface="Cambria Math" panose="02040503050406030204" pitchFamily="18" charset="0"/>
                              </a:rPr>
                              <m:t>𝑅</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𝑇</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𝑑𝑇</m:t>
                        </m:r>
                      </m:e>
                    </m:nary>
                  </m:oMath>
                </a14:m>
                <a:endParaRPr lang="en-US" dirty="0" smtClean="0"/>
              </a:p>
              <a:p>
                <a:r>
                  <a:rPr lang="en-US" dirty="0" smtClean="0"/>
                  <a:t>The enthalpy of vaporization is usually not strongly dependent upon T, therefore it is a constant </a:t>
                </a:r>
              </a:p>
              <a:p>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den>
                            </m:f>
                          </m:e>
                        </m:d>
                      </m:e>
                    </m:func>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𝑣𝑎𝑝</m:t>
                            </m:r>
                          </m:sub>
                        </m:sSub>
                      </m:num>
                      <m:den>
                        <m:r>
                          <a:rPr lang="en-US" b="0" i="1" smtClean="0">
                            <a:latin typeface="Cambria Math" panose="02040503050406030204" pitchFamily="18" charset="0"/>
                            <a:ea typeface="Cambria Math" panose="02040503050406030204" pitchFamily="18" charset="0"/>
                          </a:rPr>
                          <m:t>𝑅</m:t>
                        </m:r>
                      </m:den>
                    </m:f>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2</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1</m:t>
                                </m:r>
                              </m:sub>
                            </m:sSub>
                          </m:den>
                        </m:f>
                      </m:e>
                    </m:d>
                  </m:oMath>
                </a14:m>
                <a:endParaRPr lang="en-US" dirty="0" smtClean="0"/>
              </a:p>
              <a:p>
                <a14:m>
                  <m:oMath xmlns:m="http://schemas.openxmlformats.org/officeDocument/2006/math">
                    <m:func>
                      <m:funcPr>
                        <m:ctrlPr>
                          <a:rPr lang="en-US" b="1" i="1" smtClean="0">
                            <a:effectLst>
                              <a:outerShdw blurRad="38100" dist="38100" dir="2700000" algn="tl">
                                <a:srgbClr val="000000">
                                  <a:alpha val="43137"/>
                                </a:srgbClr>
                              </a:outerShdw>
                            </a:effectLst>
                            <a:latin typeface="Cambria Math" panose="02040503050406030204" pitchFamily="18" charset="0"/>
                          </a:rPr>
                        </m:ctrlPr>
                      </m:funcPr>
                      <m:fName>
                        <m:r>
                          <a:rPr lang="en-US" b="1" i="0" smtClean="0">
                            <a:effectLst>
                              <a:outerShdw blurRad="38100" dist="38100" dir="2700000" algn="tl">
                                <a:srgbClr val="000000">
                                  <a:alpha val="43137"/>
                                </a:srgbClr>
                              </a:outerShdw>
                            </a:effectLst>
                            <a:latin typeface="Cambria Math" panose="02040503050406030204" pitchFamily="18" charset="0"/>
                          </a:rPr>
                          <m:t>𝐥𝐧</m:t>
                        </m:r>
                      </m:fName>
                      <m:e>
                        <m:d>
                          <m:dPr>
                            <m:ctrlPr>
                              <a:rPr lang="en-US" b="1" i="1" smtClean="0">
                                <a:effectLst>
                                  <a:outerShdw blurRad="38100" dist="38100" dir="2700000" algn="tl">
                                    <a:srgbClr val="000000">
                                      <a:alpha val="43137"/>
                                    </a:srgbClr>
                                  </a:outerShdw>
                                </a:effectLst>
                                <a:latin typeface="Cambria Math" panose="02040503050406030204" pitchFamily="18" charset="0"/>
                              </a:rPr>
                            </m:ctrlPr>
                          </m:dPr>
                          <m:e>
                            <m:f>
                              <m:fPr>
                                <m:ctrlPr>
                                  <a:rPr lang="en-US" b="1" i="1" smtClean="0">
                                    <a:effectLst>
                                      <a:outerShdw blurRad="38100" dist="38100" dir="2700000" algn="tl">
                                        <a:srgbClr val="000000">
                                          <a:alpha val="43137"/>
                                        </a:srgbClr>
                                      </a:outerShdw>
                                    </a:effectLst>
                                    <a:latin typeface="Cambria Math" panose="02040503050406030204" pitchFamily="18" charset="0"/>
                                  </a:rPr>
                                </m:ctrlPr>
                              </m:fPr>
                              <m:num>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𝑷</m:t>
                                    </m:r>
                                  </m:e>
                                  <m:sub>
                                    <m:r>
                                      <a:rPr lang="en-US" b="1" i="1" smtClean="0">
                                        <a:effectLst>
                                          <a:outerShdw blurRad="38100" dist="38100" dir="2700000" algn="tl">
                                            <a:srgbClr val="000000">
                                              <a:alpha val="43137"/>
                                            </a:srgbClr>
                                          </a:outerShdw>
                                        </a:effectLst>
                                        <a:latin typeface="Cambria Math" panose="02040503050406030204" pitchFamily="18" charset="0"/>
                                      </a:rPr>
                                      <m:t>𝟐</m:t>
                                    </m:r>
                                  </m:sub>
                                </m:sSub>
                              </m:num>
                              <m:den>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𝑷</m:t>
                                    </m:r>
                                  </m:e>
                                  <m:sub>
                                    <m:r>
                                      <a:rPr lang="en-US" b="1" i="1" smtClean="0">
                                        <a:effectLst>
                                          <a:outerShdw blurRad="38100" dist="38100" dir="2700000" algn="tl">
                                            <a:srgbClr val="000000">
                                              <a:alpha val="43137"/>
                                            </a:srgbClr>
                                          </a:outerShdw>
                                        </a:effectLst>
                                        <a:latin typeface="Cambria Math" panose="02040503050406030204" pitchFamily="18" charset="0"/>
                                      </a:rPr>
                                      <m:t>𝟏</m:t>
                                    </m:r>
                                  </m:sub>
                                </m:sSub>
                              </m:den>
                            </m:f>
                          </m:e>
                        </m:d>
                      </m:e>
                    </m:func>
                    <m:r>
                      <a:rPr lang="en-US" b="1" i="1" smtClean="0">
                        <a:effectLst>
                          <a:outerShdw blurRad="38100" dist="38100" dir="2700000" algn="tl">
                            <a:srgbClr val="000000">
                              <a:alpha val="43137"/>
                            </a:srgbClr>
                          </a:outerShdw>
                        </a:effectLst>
                        <a:latin typeface="Cambria Math" panose="02040503050406030204" pitchFamily="18" charset="0"/>
                      </a:rPr>
                      <m:t>=</m:t>
                    </m:r>
                    <m:f>
                      <m:f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𝑯</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𝒗𝒂𝒑</m:t>
                            </m:r>
                          </m:sub>
                        </m:sSub>
                      </m:num>
                      <m:den>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𝑹</m:t>
                        </m:r>
                      </m:den>
                    </m:f>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num>
                          <m:den>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𝑻</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sub>
                            </m:sSub>
                          </m:den>
                        </m:f>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num>
                          <m:den>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𝑻</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sub>
                            </m:sSub>
                          </m:den>
                        </m:f>
                      </m:e>
                    </m:d>
                  </m:oMath>
                </a14:m>
                <a:r>
                  <a:rPr lang="en-US" b="1" dirty="0" smtClean="0"/>
                  <a:t> </a:t>
                </a:r>
                <a:r>
                  <a:rPr lang="en-US" dirty="0" smtClean="0"/>
                  <a:t>or </a:t>
                </a:r>
              </a:p>
              <a:p>
                <a14:m>
                  <m:oMath xmlns:m="http://schemas.openxmlformats.org/officeDocument/2006/math">
                    <m:r>
                      <a:rPr lang="en-US" b="1" i="1" smtClean="0">
                        <a:latin typeface="Cambria Math" panose="02040503050406030204" pitchFamily="18" charset="0"/>
                      </a:rPr>
                      <m:t>𝒍𝒏</m:t>
                    </m:r>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1" smtClean="0">
                                    <a:latin typeface="Cambria Math" panose="02040503050406030204" pitchFamily="18" charset="0"/>
                                  </a:rPr>
                                  <m:t>𝟐</m:t>
                                </m:r>
                              </m:sub>
                            </m:sSub>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1" smtClean="0">
                                    <a:latin typeface="Cambria Math" panose="02040503050406030204" pitchFamily="18" charset="0"/>
                                  </a:rPr>
                                  <m:t>𝟏</m:t>
                                </m:r>
                              </m:sub>
                            </m:sSub>
                          </m:den>
                        </m:f>
                      </m:e>
                    </m:d>
                    <m:r>
                      <a:rPr lang="en-US" b="1" i="1" smtClean="0">
                        <a:latin typeface="Cambria Math" panose="02040503050406030204" pitchFamily="18" charset="0"/>
                      </a:rPr>
                      <m:t>=−</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𝑯</m:t>
                            </m:r>
                          </m:e>
                          <m:sub>
                            <m:r>
                              <a:rPr lang="en-US" b="1" i="1" smtClean="0">
                                <a:latin typeface="Cambria Math" panose="02040503050406030204" pitchFamily="18" charset="0"/>
                                <a:ea typeface="Cambria Math" panose="02040503050406030204" pitchFamily="18" charset="0"/>
                              </a:rPr>
                              <m:t>𝒗𝒂𝒑</m:t>
                            </m:r>
                          </m:sub>
                        </m:sSub>
                      </m:num>
                      <m:den>
                        <m:r>
                          <a:rPr lang="en-US" b="1" i="1" smtClean="0">
                            <a:latin typeface="Cambria Math" panose="02040503050406030204" pitchFamily="18" charset="0"/>
                            <a:ea typeface="Cambria Math" panose="02040503050406030204" pitchFamily="18" charset="0"/>
                          </a:rPr>
                          <m:t>𝑹</m:t>
                        </m:r>
                      </m:den>
                    </m:f>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𝟏</m:t>
                            </m:r>
                          </m:num>
                          <m:den>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𝑻</m:t>
                                </m:r>
                              </m:e>
                              <m:sub>
                                <m:r>
                                  <a:rPr lang="en-US" b="1" i="1" smtClean="0">
                                    <a:latin typeface="Cambria Math" panose="02040503050406030204" pitchFamily="18" charset="0"/>
                                    <a:ea typeface="Cambria Math" panose="02040503050406030204" pitchFamily="18" charset="0"/>
                                  </a:rPr>
                                  <m:t>𝟐</m:t>
                                </m:r>
                              </m:sub>
                            </m:sSub>
                          </m:den>
                        </m:f>
                        <m:r>
                          <a:rPr lang="en-US" b="1" i="1" smtClean="0">
                            <a:latin typeface="Cambria Math" panose="02040503050406030204" pitchFamily="18" charset="0"/>
                            <a:ea typeface="Cambria Math" panose="02040503050406030204" pitchFamily="18" charset="0"/>
                          </a:rPr>
                          <m:t>−</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𝟏</m:t>
                            </m:r>
                          </m:num>
                          <m:den>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𝑻</m:t>
                                </m:r>
                              </m:e>
                              <m:sub>
                                <m:r>
                                  <a:rPr lang="en-US" b="1" i="1" smtClean="0">
                                    <a:latin typeface="Cambria Math" panose="02040503050406030204" pitchFamily="18" charset="0"/>
                                    <a:ea typeface="Cambria Math" panose="02040503050406030204" pitchFamily="18" charset="0"/>
                                  </a:rPr>
                                  <m:t>𝟏</m:t>
                                </m:r>
                              </m:sub>
                            </m:sSub>
                          </m:den>
                        </m:f>
                      </m:e>
                    </m:d>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08"/>
                </a:stretch>
              </a:blipFill>
            </p:spPr>
            <p:txBody>
              <a:bodyPr/>
              <a:lstStyle/>
              <a:p>
                <a:r>
                  <a:rPr lang="en-US">
                    <a:noFill/>
                  </a:rPr>
                  <a:t> </a:t>
                </a:r>
              </a:p>
            </p:txBody>
          </p:sp>
        </mc:Fallback>
      </mc:AlternateContent>
    </p:spTree>
    <p:extLst>
      <p:ext uri="{BB962C8B-B14F-4D97-AF65-F5344CB8AC3E}">
        <p14:creationId xmlns:p14="http://schemas.microsoft.com/office/powerpoint/2010/main" val="273008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Just Derived the </a:t>
            </a:r>
            <a:r>
              <a:rPr lang="en-US" dirty="0" err="1" smtClean="0"/>
              <a:t>Clausius</a:t>
            </a:r>
            <a:r>
              <a:rPr lang="en-US" dirty="0" smtClean="0"/>
              <a:t> </a:t>
            </a:r>
            <a:r>
              <a:rPr lang="en-US" dirty="0" err="1" smtClean="0"/>
              <a:t>Clapeyron</a:t>
            </a:r>
            <a:r>
              <a:rPr lang="en-US" dirty="0" smtClean="0"/>
              <a:t> Equation!</a:t>
            </a:r>
            <a:endParaRPr lang="en-US" dirty="0"/>
          </a:p>
        </p:txBody>
      </p:sp>
      <p:sp>
        <p:nvSpPr>
          <p:cNvPr id="3" name="Content Placeholder 2"/>
          <p:cNvSpPr>
            <a:spLocks noGrp="1"/>
          </p:cNvSpPr>
          <p:nvPr>
            <p:ph idx="1"/>
          </p:nvPr>
        </p:nvSpPr>
        <p:spPr/>
        <p:txBody>
          <a:bodyPr/>
          <a:lstStyle/>
          <a:p>
            <a:r>
              <a:rPr lang="en-US" dirty="0" smtClean="0"/>
              <a:t>This is an incredibly powerful equation because it can predict the boiling point at different temperatures… that is the power of the VATVUS diagram. </a:t>
            </a:r>
          </a:p>
          <a:p>
            <a:endParaRPr lang="en-US" dirty="0"/>
          </a:p>
        </p:txBody>
      </p:sp>
    </p:spTree>
    <p:extLst>
      <p:ext uri="{BB962C8B-B14F-4D97-AF65-F5344CB8AC3E}">
        <p14:creationId xmlns:p14="http://schemas.microsoft.com/office/powerpoint/2010/main" val="140484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Can the VATVUS Diagram Do?</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It can tell you how different thermodynamic quantities change with other quantities. </a:t>
                </a:r>
              </a:p>
              <a:p>
                <a:r>
                  <a:rPr lang="en-US" dirty="0" smtClean="0"/>
                  <a:t>For example: </a:t>
                </a:r>
              </a:p>
              <a:p>
                <a14:m>
                  <m:oMath xmlns:m="http://schemas.openxmlformats.org/officeDocument/2006/math">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𝑮</m:t>
                                </m:r>
                              </m:num>
                              <m:den>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𝑻</m:t>
                                </m:r>
                              </m:den>
                            </m:f>
                          </m:e>
                        </m:d>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𝑽</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𝑺</m:t>
                    </m:r>
                  </m:oMath>
                </a14:m>
                <a:endParaRPr lang="en-US" b="1" dirty="0" smtClean="0">
                  <a:effectLst>
                    <a:outerShdw blurRad="38100" dist="38100" dir="2700000" algn="tl">
                      <a:srgbClr val="000000">
                        <a:alpha val="43137"/>
                      </a:srgbClr>
                    </a:outerShdw>
                  </a:effectLst>
                  <a:ea typeface="Cambria Math" panose="02040503050406030204" pitchFamily="18" charset="0"/>
                </a:endParaRPr>
              </a:p>
              <a:p>
                <a14:m>
                  <m:oMath xmlns:m="http://schemas.openxmlformats.org/officeDocument/2006/math">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𝑮</m:t>
                                </m:r>
                              </m:num>
                              <m:den>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m:t>
                                </m:r>
                              </m:den>
                            </m:f>
                          </m:e>
                        </m:d>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𝑻</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𝑽</m:t>
                    </m:r>
                  </m:oMath>
                </a14:m>
                <a:endParaRPr lang="en-US" b="1" dirty="0" smtClean="0">
                  <a:effectLst>
                    <a:outerShdw blurRad="38100" dist="38100" dir="2700000" algn="tl">
                      <a:srgbClr val="000000">
                        <a:alpha val="43137"/>
                      </a:srgbClr>
                    </a:outerShdw>
                  </a:effectLst>
                </a:endParaRPr>
              </a:p>
              <a:p>
                <a:r>
                  <a:rPr lang="en-US" dirty="0" smtClean="0"/>
                  <a:t>It can also tell you </a:t>
                </a:r>
                <a:r>
                  <a:rPr lang="en-US" i="1" dirty="0" smtClean="0"/>
                  <a:t>Maxwell Relations</a:t>
                </a:r>
                <a:r>
                  <a:rPr lang="en-US" dirty="0" smtClean="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t="-1361" r="-127"/>
                </a:stretch>
              </a:blipFill>
            </p:spPr>
            <p:txBody>
              <a:bodyPr/>
              <a:lstStyle/>
              <a:p>
                <a:r>
                  <a:rPr lang="en-US">
                    <a:noFill/>
                  </a:rPr>
                  <a:t> </a:t>
                </a:r>
              </a:p>
            </p:txBody>
          </p:sp>
        </mc:Fallback>
      </mc:AlternateContent>
    </p:spTree>
    <p:extLst>
      <p:ext uri="{BB962C8B-B14F-4D97-AF65-F5344CB8AC3E}">
        <p14:creationId xmlns:p14="http://schemas.microsoft.com/office/powerpoint/2010/main" val="2641023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Maxwell Relations</a:t>
            </a:r>
            <a:endParaRPr lang="en-US" dirty="0"/>
          </a:p>
        </p:txBody>
      </p:sp>
      <p:sp>
        <p:nvSpPr>
          <p:cNvPr id="3" name="Content Placeholder 2"/>
          <p:cNvSpPr>
            <a:spLocks noGrp="1"/>
          </p:cNvSpPr>
          <p:nvPr>
            <p:ph idx="1"/>
          </p:nvPr>
        </p:nvSpPr>
        <p:spPr>
          <a:xfrm>
            <a:off x="742405" y="1782083"/>
            <a:ext cx="10515600" cy="4351338"/>
          </a:xfrm>
        </p:spPr>
        <p:txBody>
          <a:bodyPr/>
          <a:lstStyle/>
          <a:p>
            <a:r>
              <a:rPr lang="en-US" dirty="0" smtClean="0"/>
              <a:t>Recall the VATVUS Diagram:</a:t>
            </a:r>
          </a:p>
          <a:p>
            <a:endParaRPr lang="en-US" dirty="0"/>
          </a:p>
          <a:p>
            <a:endParaRPr lang="en-US" dirty="0" smtClean="0"/>
          </a:p>
          <a:p>
            <a:endParaRPr lang="en-US" dirty="0"/>
          </a:p>
          <a:p>
            <a:endParaRPr lang="en-US" dirty="0" smtClean="0"/>
          </a:p>
          <a:p>
            <a:endParaRPr lang="en-US" dirty="0" smtClean="0"/>
          </a:p>
          <a:p>
            <a:r>
              <a:rPr lang="en-US" dirty="0" smtClean="0"/>
              <a:t>To get Maxwell Relations, draw two parallel lines such that the endpoints of the two parallel lines are the things you want to find the partial derivatives with respect to and set these two partial derivatives equal to each other.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63900318"/>
              </p:ext>
            </p:extLst>
          </p:nvPr>
        </p:nvGraphicFramePr>
        <p:xfrm>
          <a:off x="1167832" y="2294414"/>
          <a:ext cx="2175376" cy="1937341"/>
        </p:xfrm>
        <a:graphic>
          <a:graphicData uri="http://schemas.openxmlformats.org/presentationml/2006/ole">
            <mc:AlternateContent xmlns:mc="http://schemas.openxmlformats.org/markup-compatibility/2006">
              <mc:Choice xmlns:v="urn:schemas-microsoft-com:vml" Requires="v">
                <p:oleObj spid="_x0000_s2064" name="CS ChemDraw Drawing" r:id="rId3" imgW="1048680" imgH="936720" progId="ChemDraw.Document.6.0">
                  <p:embed/>
                </p:oleObj>
              </mc:Choice>
              <mc:Fallback>
                <p:oleObj name="CS ChemDraw Drawing" r:id="rId3" imgW="1048680" imgH="936720" progId="ChemDraw.Document.6.0">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832" y="2294414"/>
                        <a:ext cx="2175376" cy="1937341"/>
                      </a:xfrm>
                      <a:prstGeom prst="rect">
                        <a:avLst/>
                      </a:prstGeom>
                      <a:noFill/>
                    </p:spPr>
                  </p:pic>
                </p:oleObj>
              </mc:Fallback>
            </mc:AlternateContent>
          </a:graphicData>
        </a:graphic>
      </p:graphicFrame>
    </p:spTree>
    <p:extLst>
      <p:ext uri="{BB962C8B-B14F-4D97-AF65-F5344CB8AC3E}">
        <p14:creationId xmlns:p14="http://schemas.microsoft.com/office/powerpoint/2010/main" val="7027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Maxwell Relations Cont. </a:t>
            </a:r>
            <a:endParaRPr lang="en-US" dirty="0"/>
          </a:p>
        </p:txBody>
      </p:sp>
      <p:sp>
        <p:nvSpPr>
          <p:cNvPr id="3" name="Content Placeholder 2"/>
          <p:cNvSpPr>
            <a:spLocks noGrp="1"/>
          </p:cNvSpPr>
          <p:nvPr>
            <p:ph idx="1"/>
          </p:nvPr>
        </p:nvSpPr>
        <p:spPr/>
        <p:txBody>
          <a:bodyPr/>
          <a:lstStyle/>
          <a:p>
            <a:r>
              <a:rPr lang="en-US" dirty="0" smtClean="0"/>
              <a:t>The variable that are kept constant in each side of the equation is the one that is diagonally opposite to the starting point of each line you drew. </a:t>
            </a:r>
          </a:p>
          <a:p>
            <a:r>
              <a:rPr lang="en-US" dirty="0" smtClean="0"/>
              <a:t>Whenever S and P are located on the same side of the equation, put a negative sign (yes that includes when S or P is being kept constant on that side) </a:t>
            </a:r>
            <a:endParaRPr lang="en-US" dirty="0"/>
          </a:p>
        </p:txBody>
      </p:sp>
    </p:spTree>
    <p:extLst>
      <p:ext uri="{BB962C8B-B14F-4D97-AF65-F5344CB8AC3E}">
        <p14:creationId xmlns:p14="http://schemas.microsoft.com/office/powerpoint/2010/main" val="376491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Maxwell Relation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515600" cy="4897392"/>
              </a:xfrm>
            </p:spPr>
            <p:txBody>
              <a:bodyPr>
                <a:normAutofit/>
              </a:bodyPr>
              <a:lstStyle/>
              <a:p>
                <a:r>
                  <a:rPr lang="en-US" dirty="0" smtClean="0"/>
                  <a:t>Let’s do the relationship between T and V and P and S</a:t>
                </a:r>
              </a:p>
              <a:p>
                <a:r>
                  <a:rPr lang="en-US" dirty="0" smtClean="0"/>
                  <a:t>Recall what the VATVUS diagram looks like: </a:t>
                </a:r>
              </a:p>
              <a:p>
                <a:endParaRPr lang="en-US" dirty="0"/>
              </a:p>
              <a:p>
                <a:endParaRPr lang="en-US" dirty="0" smtClean="0"/>
              </a:p>
              <a:p>
                <a:endParaRPr lang="en-US" dirty="0"/>
              </a:p>
              <a:p>
                <a:endParaRPr lang="en-US" dirty="0" smtClean="0"/>
              </a:p>
              <a:p>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den>
                            </m:f>
                          </m:e>
                        </m:d>
                      </m:e>
                      <m:sub>
                        <m:r>
                          <a:rPr lang="en-US" b="0" i="1" smtClean="0">
                            <a:latin typeface="Cambria Math" panose="02040503050406030204" pitchFamily="18" charset="0"/>
                            <a:ea typeface="Cambria Math" panose="02040503050406030204" pitchFamily="18" charset="0"/>
                          </a:rPr>
                          <m:t>𝑆</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den>
                            </m:f>
                          </m:e>
                        </m:d>
                      </m:e>
                      <m:sub>
                        <m:r>
                          <a:rPr lang="en-US" b="0" i="1" smtClean="0">
                            <a:latin typeface="Cambria Math" panose="02040503050406030204" pitchFamily="18" charset="0"/>
                            <a:ea typeface="Cambria Math" panose="02040503050406030204" pitchFamily="18" charset="0"/>
                          </a:rPr>
                          <m:t>𝑉</m:t>
                        </m:r>
                      </m:sub>
                    </m:sSub>
                  </m:oMath>
                </a14:m>
                <a:endParaRPr lang="en-US" dirty="0" smtClean="0"/>
              </a:p>
              <a:p>
                <a:r>
                  <a:rPr lang="en-US" dirty="0" smtClean="0"/>
                  <a:t>Because S and P occur on the RHS, there must be a negative </a:t>
                </a:r>
              </a:p>
              <a:p>
                <a14:m>
                  <m:oMath xmlns:m="http://schemas.openxmlformats.org/officeDocument/2006/math">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𝑻</m:t>
                                </m:r>
                              </m:num>
                              <m:den>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𝑽</m:t>
                                </m:r>
                              </m:den>
                            </m:f>
                          </m:e>
                        </m:d>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𝑺</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m:t>
                                </m:r>
                              </m:num>
                              <m:den>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𝑺</m:t>
                                </m:r>
                              </m:den>
                            </m:f>
                          </m:e>
                        </m:d>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𝑽</m:t>
                        </m:r>
                      </m:sub>
                    </m:sSub>
                  </m:oMath>
                </a14:m>
                <a:endParaRPr lang="en-US" b="1"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897392"/>
              </a:xfrm>
              <a:blipFill>
                <a:blip r:embed="rId3"/>
                <a:stretch>
                  <a:fillRect l="-522" t="-995"/>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1104848933"/>
              </p:ext>
            </p:extLst>
          </p:nvPr>
        </p:nvGraphicFramePr>
        <p:xfrm>
          <a:off x="838200" y="2703717"/>
          <a:ext cx="2175376" cy="1937341"/>
        </p:xfrm>
        <a:graphic>
          <a:graphicData uri="http://schemas.openxmlformats.org/presentationml/2006/ole">
            <mc:AlternateContent xmlns:mc="http://schemas.openxmlformats.org/markup-compatibility/2006">
              <mc:Choice xmlns:v="urn:schemas-microsoft-com:vml" Requires="v">
                <p:oleObj spid="_x0000_s3089" name="CS ChemDraw Drawing" r:id="rId4" imgW="1048680" imgH="936720" progId="ChemDraw.Document.6.0">
                  <p:embed/>
                </p:oleObj>
              </mc:Choice>
              <mc:Fallback>
                <p:oleObj name="CS ChemDraw Drawing" r:id="rId4" imgW="1048680" imgH="936720" progId="ChemDraw.Document.6.0">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703717"/>
                        <a:ext cx="2175376" cy="1937341"/>
                      </a:xfrm>
                      <a:prstGeom prst="rect">
                        <a:avLst/>
                      </a:prstGeom>
                      <a:noFill/>
                    </p:spPr>
                  </p:pic>
                </p:oleObj>
              </mc:Fallback>
            </mc:AlternateContent>
          </a:graphicData>
        </a:graphic>
      </p:graphicFrame>
    </p:spTree>
    <p:extLst>
      <p:ext uri="{BB962C8B-B14F-4D97-AF65-F5344CB8AC3E}">
        <p14:creationId xmlns:p14="http://schemas.microsoft.com/office/powerpoint/2010/main" val="57665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About Maxwell Relations?</a:t>
            </a:r>
            <a:endParaRPr lang="en-US" dirty="0"/>
          </a:p>
        </p:txBody>
      </p:sp>
      <p:sp>
        <p:nvSpPr>
          <p:cNvPr id="3" name="Content Placeholder 2"/>
          <p:cNvSpPr>
            <a:spLocks noGrp="1"/>
          </p:cNvSpPr>
          <p:nvPr>
            <p:ph idx="1"/>
          </p:nvPr>
        </p:nvSpPr>
        <p:spPr/>
        <p:txBody>
          <a:bodyPr/>
          <a:lstStyle/>
          <a:p>
            <a:r>
              <a:rPr lang="en-US" dirty="0" smtClean="0"/>
              <a:t>Well aside from being super cool, they help us relate changes in thermodynamic quantities that are hard to keep constant with ones t that are easy to make constant.  </a:t>
            </a:r>
          </a:p>
          <a:p>
            <a:pPr lvl="1"/>
            <a:r>
              <a:rPr lang="en-US" dirty="0" smtClean="0"/>
              <a:t>It is extremely difficult (might I say impossible) to keep entropy, S, constant, but it is very easy to keep volume, V, constant for example. </a:t>
            </a:r>
          </a:p>
        </p:txBody>
      </p:sp>
    </p:spTree>
    <p:extLst>
      <p:ext uri="{BB962C8B-B14F-4D97-AF65-F5344CB8AC3E}">
        <p14:creationId xmlns:p14="http://schemas.microsoft.com/office/powerpoint/2010/main" val="3221994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Maxwell Relations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den>
                            </m:f>
                          </m:e>
                        </m:d>
                      </m:e>
                      <m:sub>
                        <m:r>
                          <a:rPr lang="en-US" b="0" i="1" smtClean="0">
                            <a:latin typeface="Cambria Math" panose="02040503050406030204" pitchFamily="18" charset="0"/>
                            <a:ea typeface="Cambria Math" panose="02040503050406030204" pitchFamily="18" charset="0"/>
                          </a:rPr>
                          <m:t>𝑆</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den>
                            </m:f>
                          </m:e>
                        </m:d>
                      </m:e>
                      <m:sub>
                        <m:r>
                          <a:rPr lang="en-US" b="0" i="1" smtClean="0">
                            <a:latin typeface="Cambria Math" panose="02040503050406030204" pitchFamily="18" charset="0"/>
                            <a:ea typeface="Cambria Math" panose="02040503050406030204" pitchFamily="18" charset="0"/>
                          </a:rPr>
                          <m:t>𝑉</m:t>
                        </m:r>
                      </m:sub>
                    </m:sSub>
                  </m:oMath>
                </a14:m>
                <a:endParaRPr lang="en-US" b="0" dirty="0" smtClean="0">
                  <a:ea typeface="Cambria Math" panose="02040503050406030204" pitchFamily="18" charset="0"/>
                </a:endParaRPr>
              </a:p>
              <a:p>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den>
                            </m:f>
                          </m:e>
                        </m:d>
                      </m:e>
                      <m:sub>
                        <m:r>
                          <a:rPr lang="en-US" b="0" i="1" smtClean="0">
                            <a:latin typeface="Cambria Math" panose="02040503050406030204" pitchFamily="18" charset="0"/>
                            <a:ea typeface="Cambria Math" panose="02040503050406030204" pitchFamily="18" charset="0"/>
                          </a:rPr>
                          <m:t>𝑉</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den>
                            </m:f>
                          </m:e>
                        </m:d>
                      </m:e>
                      <m:sub>
                        <m:r>
                          <a:rPr lang="en-US" b="0" i="1" smtClean="0">
                            <a:latin typeface="Cambria Math" panose="02040503050406030204" pitchFamily="18" charset="0"/>
                            <a:ea typeface="Cambria Math" panose="02040503050406030204" pitchFamily="18" charset="0"/>
                          </a:rPr>
                          <m:t>𝑇</m:t>
                        </m:r>
                      </m:sub>
                    </m:sSub>
                  </m:oMath>
                </a14:m>
                <a:endParaRPr lang="en-US" dirty="0" smtClean="0"/>
              </a:p>
              <a:p>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den>
                            </m:f>
                          </m:e>
                        </m:d>
                      </m:e>
                      <m:sub>
                        <m:r>
                          <a:rPr lang="en-US" b="0" i="1" smtClean="0">
                            <a:latin typeface="Cambria Math" panose="02040503050406030204" pitchFamily="18" charset="0"/>
                            <a:ea typeface="Cambria Math" panose="02040503050406030204" pitchFamily="18" charset="0"/>
                          </a:rPr>
                          <m:t>𝑃</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en>
                            </m:f>
                          </m:e>
                        </m:d>
                      </m:e>
                      <m:sub>
                        <m:r>
                          <a:rPr lang="en-US" b="0" i="1" smtClean="0">
                            <a:latin typeface="Cambria Math" panose="02040503050406030204" pitchFamily="18" charset="0"/>
                            <a:ea typeface="Cambria Math" panose="02040503050406030204" pitchFamily="18" charset="0"/>
                          </a:rPr>
                          <m:t>𝑆</m:t>
                        </m:r>
                      </m:sub>
                    </m:sSub>
                  </m:oMath>
                </a14:m>
                <a:endParaRPr lang="en-US" dirty="0" smtClean="0"/>
              </a:p>
              <a:p>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den>
                            </m:f>
                          </m:e>
                        </m:d>
                      </m:e>
                      <m:sub>
                        <m:r>
                          <a:rPr lang="en-US" b="0" i="1" smtClean="0">
                            <a:latin typeface="Cambria Math" panose="02040503050406030204" pitchFamily="18" charset="0"/>
                            <a:ea typeface="Cambria Math" panose="02040503050406030204" pitchFamily="18" charset="0"/>
                          </a:rPr>
                          <m:t>𝑃</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en>
                            </m:f>
                          </m:e>
                        </m:d>
                      </m:e>
                      <m:sub>
                        <m:r>
                          <a:rPr lang="en-US" b="0" i="1" smtClean="0">
                            <a:latin typeface="Cambria Math" panose="02040503050406030204" pitchFamily="18" charset="0"/>
                            <a:ea typeface="Cambria Math" panose="02040503050406030204" pitchFamily="18" charset="0"/>
                          </a:rPr>
                          <m:t>𝑇</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77375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of Gibbs Energy (Pressure)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Recall that </a:t>
                </a:r>
                <a14:m>
                  <m:oMath xmlns:m="http://schemas.openxmlformats.org/officeDocument/2006/math">
                    <m:r>
                      <a:rPr lang="en-US" b="0" i="1" smtClean="0">
                        <a:latin typeface="Cambria Math" panose="02040503050406030204" pitchFamily="18" charset="0"/>
                      </a:rPr>
                      <m:t>𝑑𝐺</m:t>
                    </m:r>
                    <m:r>
                      <a:rPr lang="en-US" b="0" i="1" smtClean="0">
                        <a:latin typeface="Cambria Math" panose="02040503050406030204" pitchFamily="18" charset="0"/>
                      </a:rPr>
                      <m:t>=−</m:t>
                    </m:r>
                    <m:r>
                      <a:rPr lang="en-US" b="0" i="1" smtClean="0">
                        <a:latin typeface="Cambria Math" panose="02040503050406030204" pitchFamily="18" charset="0"/>
                      </a:rPr>
                      <m:t>𝑆𝑑𝑇</m:t>
                    </m:r>
                    <m:r>
                      <a:rPr lang="en-US" b="0" i="1" smtClean="0">
                        <a:latin typeface="Cambria Math" panose="02040503050406030204" pitchFamily="18" charset="0"/>
                      </a:rPr>
                      <m:t>+</m:t>
                    </m:r>
                    <m:r>
                      <a:rPr lang="en-US" b="0" i="1" smtClean="0">
                        <a:latin typeface="Cambria Math" panose="02040503050406030204" pitchFamily="18" charset="0"/>
                      </a:rPr>
                      <m:t>𝑉𝑑𝑃</m:t>
                    </m:r>
                  </m:oMath>
                </a14:m>
                <a:endParaRPr lang="en-US" dirty="0" smtClean="0"/>
              </a:p>
              <a:p>
                <a:r>
                  <a:rPr lang="en-US" dirty="0" smtClean="0"/>
                  <a:t>Therefore at constant T</a:t>
                </a:r>
              </a:p>
              <a:p>
                <a14:m>
                  <m:oMath xmlns:m="http://schemas.openxmlformats.org/officeDocument/2006/math">
                    <m:r>
                      <a:rPr lang="en-US" b="0" i="1" smtClean="0">
                        <a:latin typeface="Cambria Math" panose="02040503050406030204" pitchFamily="18" charset="0"/>
                      </a:rPr>
                      <m:t>𝑑𝐺</m:t>
                    </m:r>
                    <m:r>
                      <a:rPr lang="en-US" b="0" i="1" smtClean="0">
                        <a:latin typeface="Cambria Math" panose="02040503050406030204" pitchFamily="18" charset="0"/>
                      </a:rPr>
                      <m:t>=</m:t>
                    </m:r>
                    <m:r>
                      <a:rPr lang="en-US" b="0" i="1" smtClean="0">
                        <a:latin typeface="Cambria Math" panose="02040503050406030204" pitchFamily="18" charset="0"/>
                      </a:rPr>
                      <m:t>𝑉𝑑𝑃</m:t>
                    </m:r>
                  </m:oMath>
                </a14:m>
                <a:endParaRPr lang="en-US" dirty="0" smtClean="0"/>
              </a:p>
              <a:p>
                <a:r>
                  <a:rPr lang="en-US" dirty="0" smtClean="0"/>
                  <a:t>To find the change in free energy, therefore, </a:t>
                </a:r>
              </a:p>
              <a:p>
                <a14:m>
                  <m:oMath xmlns:m="http://schemas.openxmlformats.org/officeDocument/2006/math">
                    <m:nary>
                      <m:naryPr>
                        <m:ctrlPr>
                          <a:rPr lang="en-US" i="1" smtClean="0">
                            <a:latin typeface="Cambria Math" panose="02040503050406030204" pitchFamily="18" charset="0"/>
                          </a:rPr>
                        </m:ctrlPr>
                      </m:naryPr>
                      <m:sub>
                        <m:sSub>
                          <m:sSubPr>
                            <m:ctrlPr>
                              <a:rPr lang="en-US" b="0" i="1" smtClean="0">
                                <a:latin typeface="Cambria Math" panose="02040503050406030204" pitchFamily="18" charset="0"/>
                              </a:rPr>
                            </m:ctrlPr>
                          </m:sSubPr>
                          <m:e>
                            <m:r>
                              <m:rPr>
                                <m:brk m:alnAt="23"/>
                              </m:rPr>
                              <a:rPr lang="en-US" b="0" i="1" smtClean="0">
                                <a:latin typeface="Cambria Math" panose="02040503050406030204" pitchFamily="18" charset="0"/>
                              </a:rPr>
                              <m:t>𝐺</m:t>
                            </m:r>
                          </m:e>
                          <m:sub>
                            <m:r>
                              <m:rPr>
                                <m:brk m:alnAt="23"/>
                              </m:rP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𝑓</m:t>
                            </m:r>
                          </m:sub>
                        </m:sSub>
                      </m:sup>
                      <m:e>
                        <m:r>
                          <a:rPr lang="en-US" b="0" i="1" smtClean="0">
                            <a:latin typeface="Cambria Math" panose="02040503050406030204" pitchFamily="18" charset="0"/>
                          </a:rPr>
                          <m:t>𝑑𝐺</m:t>
                        </m:r>
                      </m:e>
                    </m:nary>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m:rPr>
                                <m:brk m:alnAt="23"/>
                              </m:rPr>
                              <a:rPr lang="en-US" b="0" i="1" smtClean="0">
                                <a:latin typeface="Cambria Math" panose="02040503050406030204" pitchFamily="18" charset="0"/>
                              </a:rPr>
                              <m:t>𝑃</m:t>
                            </m:r>
                          </m:e>
                          <m:sub>
                            <m:r>
                              <m:rPr>
                                <m:brk m:alnAt="23"/>
                              </m:rP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𝑓</m:t>
                            </m:r>
                          </m:sub>
                        </m:sSub>
                      </m:sup>
                      <m:e>
                        <m:r>
                          <a:rPr lang="en-US" b="0" i="1" smtClean="0">
                            <a:latin typeface="Cambria Math" panose="02040503050406030204" pitchFamily="18" charset="0"/>
                          </a:rPr>
                          <m:t>𝑉𝑑𝑃</m:t>
                        </m:r>
                      </m:e>
                    </m:nary>
                  </m:oMath>
                </a14:m>
                <a:endParaRPr lang="en-US" dirty="0" smtClean="0"/>
              </a:p>
              <a:p>
                <a:r>
                  <a:rPr lang="en-US" dirty="0" smtClean="0"/>
                  <a:t>If the volume of the substance does not change (e.g. it is a solid or liquid which are incompressible) then V is constant and can be taken out of the integrand </a:t>
                </a:r>
              </a:p>
              <a:p>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𝑮</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𝑽</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m:t>
                    </m:r>
                  </m:oMath>
                </a14:m>
                <a:r>
                  <a:rPr lang="en-US" b="1" dirty="0" smtClean="0">
                    <a:effectLst>
                      <a:outerShdw blurRad="38100" dist="38100" dir="2700000" algn="tl">
                        <a:srgbClr val="000000">
                          <a:alpha val="43137"/>
                        </a:srgbClr>
                      </a:outerShdw>
                    </a:effectLst>
                  </a:rPr>
                  <a:t> (For solids and incompressible liquids)</a:t>
                </a:r>
                <a:endParaRPr lang="en-US" b="1" dirty="0">
                  <a:effectLst>
                    <a:outerShdw blurRad="38100" dist="38100" dir="2700000" algn="tl">
                      <a:srgbClr val="000000">
                        <a:alpha val="43137"/>
                      </a:srgbClr>
                    </a:outerShdw>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361"/>
                </a:stretch>
              </a:blipFill>
            </p:spPr>
            <p:txBody>
              <a:bodyPr/>
              <a:lstStyle/>
              <a:p>
                <a:r>
                  <a:rPr lang="en-US">
                    <a:noFill/>
                  </a:rPr>
                  <a:t> </a:t>
                </a:r>
              </a:p>
            </p:txBody>
          </p:sp>
        </mc:Fallback>
      </mc:AlternateContent>
    </p:spTree>
    <p:extLst>
      <p:ext uri="{BB962C8B-B14F-4D97-AF65-F5344CB8AC3E}">
        <p14:creationId xmlns:p14="http://schemas.microsoft.com/office/powerpoint/2010/main" val="2101399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of Gibbs Energy (Pressure) Cont.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If the substance is in the gas phase and we assume that it is an ideal gas then V is not independent of P and therefore</a:t>
                </a:r>
              </a:p>
              <a:p>
                <a14:m>
                  <m:oMath xmlns:m="http://schemas.openxmlformats.org/officeDocument/2006/math">
                    <m:nary>
                      <m:naryPr>
                        <m:ctrlPr>
                          <a:rPr lang="en-US" i="1" smtClean="0">
                            <a:latin typeface="Cambria Math" panose="02040503050406030204" pitchFamily="18" charset="0"/>
                          </a:rPr>
                        </m:ctrlPr>
                      </m:naryPr>
                      <m:sub>
                        <m:sSub>
                          <m:sSubPr>
                            <m:ctrlPr>
                              <a:rPr lang="en-US" b="0" i="1" smtClean="0">
                                <a:latin typeface="Cambria Math" panose="02040503050406030204" pitchFamily="18" charset="0"/>
                              </a:rPr>
                            </m:ctrlPr>
                          </m:sSubPr>
                          <m:e>
                            <m:r>
                              <m:rPr>
                                <m:brk m:alnAt="23"/>
                              </m:rPr>
                              <a:rPr lang="en-US" b="0" i="1" smtClean="0">
                                <a:latin typeface="Cambria Math" panose="02040503050406030204" pitchFamily="18" charset="0"/>
                              </a:rPr>
                              <m:t>𝐺</m:t>
                            </m:r>
                          </m:e>
                          <m:sub>
                            <m:r>
                              <m:rPr>
                                <m:brk m:alnAt="23"/>
                              </m:rP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𝑓</m:t>
                            </m:r>
                          </m:sub>
                        </m:sSub>
                      </m:sup>
                      <m:e>
                        <m:r>
                          <a:rPr lang="en-US" b="0" i="1" smtClean="0">
                            <a:latin typeface="Cambria Math" panose="02040503050406030204" pitchFamily="18" charset="0"/>
                          </a:rPr>
                          <m:t>𝑑𝐺</m:t>
                        </m:r>
                      </m:e>
                    </m:nary>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m:rPr>
                                <m:brk m:alnAt="23"/>
                              </m:rPr>
                              <a:rPr lang="en-US" b="0" i="1" smtClean="0">
                                <a:latin typeface="Cambria Math" panose="02040503050406030204" pitchFamily="18" charset="0"/>
                              </a:rPr>
                              <m:t>𝑃</m:t>
                            </m:r>
                          </m:e>
                          <m:sub>
                            <m:r>
                              <m:rPr>
                                <m:brk m:alnAt="23"/>
                              </m:rP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𝑓</m:t>
                            </m:r>
                          </m:sub>
                        </m:sSub>
                      </m:sup>
                      <m:e>
                        <m:r>
                          <a:rPr lang="en-US" b="0" i="1" smtClean="0">
                            <a:latin typeface="Cambria Math" panose="02040503050406030204" pitchFamily="18" charset="0"/>
                          </a:rPr>
                          <m:t>𝑉𝑑𝑃</m:t>
                        </m:r>
                      </m:e>
                    </m:nary>
                  </m:oMath>
                </a14:m>
                <a:endParaRPr lang="en-US" dirty="0" smtClean="0"/>
              </a:p>
              <a:p>
                <a14:m>
                  <m:oMath xmlns:m="http://schemas.openxmlformats.org/officeDocument/2006/math">
                    <m:r>
                      <a:rPr lang="en-US" b="0" i="1" smtClean="0">
                        <a:latin typeface="Cambria Math" panose="02040503050406030204" pitchFamily="18" charset="0"/>
                      </a:rPr>
                      <m:t>𝑃𝑉</m:t>
                    </m:r>
                    <m:r>
                      <a:rPr lang="en-US" b="0" i="1" smtClean="0">
                        <a:latin typeface="Cambria Math" panose="02040503050406030204" pitchFamily="18" charset="0"/>
                      </a:rPr>
                      <m:t>=</m:t>
                    </m:r>
                    <m:r>
                      <a:rPr lang="en-US" b="0" i="1" smtClean="0">
                        <a:latin typeface="Cambria Math" panose="02040503050406030204" pitchFamily="18" charset="0"/>
                      </a:rPr>
                      <m:t>𝑛𝑅𝑇</m:t>
                    </m:r>
                  </m:oMath>
                </a14:m>
                <a:endParaRPr lang="en-US" dirty="0" smtClean="0"/>
              </a:p>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𝑛𝑅𝑇</m:t>
                        </m:r>
                      </m:num>
                      <m:den>
                        <m:r>
                          <a:rPr lang="en-US" b="0" i="1" smtClean="0">
                            <a:latin typeface="Cambria Math" panose="02040503050406030204" pitchFamily="18" charset="0"/>
                          </a:rPr>
                          <m:t>𝑃</m:t>
                        </m:r>
                      </m:den>
                    </m:f>
                  </m:oMath>
                </a14:m>
                <a:endParaRPr lang="en-US" dirty="0" smtClean="0"/>
              </a:p>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𝑛𝑅𝑇</m:t>
                    </m:r>
                    <m:r>
                      <a:rPr lang="en-US" b="0" i="1" smtClean="0">
                        <a:latin typeface="Cambria Math" panose="02040503050406030204" pitchFamily="18" charset="0"/>
                        <a:ea typeface="Cambria Math" panose="02040503050406030204" pitchFamily="18" charset="0"/>
                      </a:rPr>
                      <m:t> </m:t>
                    </m:r>
                    <m:nary>
                      <m:naryPr>
                        <m:ctrlPr>
                          <a:rPr lang="en-US" b="0" i="1" smtClean="0">
                            <a:latin typeface="Cambria Math" panose="02040503050406030204" pitchFamily="18" charset="0"/>
                            <a:ea typeface="Cambria Math" panose="02040503050406030204" pitchFamily="18" charset="0"/>
                          </a:rPr>
                        </m:ctrlPr>
                      </m:naryPr>
                      <m:sub>
                        <m:sSub>
                          <m:sSubPr>
                            <m:ctrlPr>
                              <a:rPr lang="en-US" b="0" i="1" smtClean="0">
                                <a:latin typeface="Cambria Math" panose="02040503050406030204" pitchFamily="18" charset="0"/>
                                <a:ea typeface="Cambria Math" panose="02040503050406030204" pitchFamily="18" charset="0"/>
                              </a:rPr>
                            </m:ctrlPr>
                          </m:sSubPr>
                          <m:e>
                            <m:r>
                              <m:rPr>
                                <m:brk m:alnAt="23"/>
                              </m:rPr>
                              <a:rPr lang="en-US" b="0" i="1" smtClean="0">
                                <a:latin typeface="Cambria Math" panose="02040503050406030204" pitchFamily="18" charset="0"/>
                                <a:ea typeface="Cambria Math" panose="02040503050406030204" pitchFamily="18" charset="0"/>
                              </a:rPr>
                              <m:t>𝑃</m:t>
                            </m:r>
                          </m:e>
                          <m:sub>
                            <m:r>
                              <m:rPr>
                                <m:brk m:alnAt="23"/>
                              </m:rPr>
                              <a:rPr lang="en-US" b="0" i="1" smtClean="0">
                                <a:latin typeface="Cambria Math" panose="02040503050406030204" pitchFamily="18" charset="0"/>
                                <a:ea typeface="Cambria Math" panose="02040503050406030204" pitchFamily="18" charset="0"/>
                              </a:rPr>
                              <m:t>𝑖</m:t>
                            </m:r>
                          </m:sub>
                        </m:sSub>
                      </m:sub>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𝑓</m:t>
                            </m:r>
                          </m:sub>
                        </m:sSub>
                      </m:sup>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𝑃</m:t>
                            </m:r>
                          </m:den>
                        </m:f>
                        <m:r>
                          <a:rPr lang="en-US" b="0" i="1" smtClean="0">
                            <a:latin typeface="Cambria Math" panose="02040503050406030204" pitchFamily="18" charset="0"/>
                            <a:ea typeface="Cambria Math" panose="02040503050406030204" pitchFamily="18" charset="0"/>
                          </a:rPr>
                          <m:t>𝑑𝑃</m:t>
                        </m:r>
                      </m:e>
                    </m:nary>
                  </m:oMath>
                </a14:m>
                <a:endParaRPr lang="en-US" dirty="0" smtClean="0"/>
              </a:p>
              <a:p>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𝑮</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𝒏𝑹𝑻</m:t>
                    </m:r>
                    <m:func>
                      <m:func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uncPr>
                      <m:fName>
                        <m:r>
                          <a:rPr lang="en-US" b="1"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𝐥𝐧</m:t>
                        </m:r>
                      </m:fName>
                      <m:e>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𝒇</m:t>
                                    </m:r>
                                  </m:sub>
                                </m:sSub>
                              </m:num>
                              <m:den>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𝒊</m:t>
                                    </m:r>
                                  </m:sub>
                                </m:sSub>
                              </m:den>
                            </m:f>
                          </m:e>
                        </m:d>
                      </m:e>
                    </m:func>
                  </m:oMath>
                </a14:m>
                <a:r>
                  <a:rPr lang="en-US" b="1" dirty="0" smtClean="0">
                    <a:effectLst>
                      <a:outerShdw blurRad="38100" dist="38100" dir="2700000" algn="tl">
                        <a:srgbClr val="000000">
                          <a:alpha val="43137"/>
                        </a:srgbClr>
                      </a:outerShdw>
                    </a:effectLst>
                  </a:rPr>
                  <a:t> for an ideal gas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t="-1361"/>
                </a:stretch>
              </a:blipFill>
            </p:spPr>
            <p:txBody>
              <a:bodyPr/>
              <a:lstStyle/>
              <a:p>
                <a:r>
                  <a:rPr lang="en-US">
                    <a:noFill/>
                  </a:rPr>
                  <a:t> </a:t>
                </a:r>
              </a:p>
            </p:txBody>
          </p:sp>
        </mc:Fallback>
      </mc:AlternateContent>
    </p:spTree>
    <p:extLst>
      <p:ext uri="{BB962C8B-B14F-4D97-AF65-F5344CB8AC3E}">
        <p14:creationId xmlns:p14="http://schemas.microsoft.com/office/powerpoint/2010/main" val="328065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a Phase Change?</a:t>
            </a:r>
            <a:endParaRPr lang="en-US" dirty="0"/>
          </a:p>
        </p:txBody>
      </p:sp>
      <p:sp>
        <p:nvSpPr>
          <p:cNvPr id="3" name="Content Placeholder 2"/>
          <p:cNvSpPr>
            <a:spLocks noGrp="1"/>
          </p:cNvSpPr>
          <p:nvPr>
            <p:ph idx="1"/>
          </p:nvPr>
        </p:nvSpPr>
        <p:spPr/>
        <p:txBody>
          <a:bodyPr/>
          <a:lstStyle/>
          <a:p>
            <a:r>
              <a:rPr lang="en-US" dirty="0" smtClean="0"/>
              <a:t>When the Molar Gibbs Free Energy, Gm of one phase is less than the Gm of another, a phase transition will spontaneously occur. </a:t>
            </a:r>
          </a:p>
          <a:p>
            <a:r>
              <a:rPr lang="en-US" dirty="0" smtClean="0"/>
              <a:t>Remember, nature always likes to go towards an energy minimum wherever that is to be found!</a:t>
            </a:r>
          </a:p>
          <a:p>
            <a:r>
              <a:rPr lang="en-US" dirty="0" smtClean="0"/>
              <a:t>A phase transition occurs when the Gm of one phase is equal to the Gm of another, this is an </a:t>
            </a:r>
            <a:r>
              <a:rPr lang="en-US" i="1" dirty="0" smtClean="0"/>
              <a:t>equilibrium process</a:t>
            </a:r>
            <a:r>
              <a:rPr lang="en-US" dirty="0" smtClean="0"/>
              <a:t>.</a:t>
            </a:r>
          </a:p>
          <a:p>
            <a:r>
              <a:rPr lang="en-US" b="1" dirty="0" smtClean="0"/>
              <a:t>When </a:t>
            </a:r>
            <a:r>
              <a:rPr lang="el-GR" b="1" dirty="0" smtClean="0">
                <a:latin typeface="Times New Roman" panose="02020603050405020304" pitchFamily="18" charset="0"/>
                <a:cs typeface="Times New Roman" panose="02020603050405020304" pitchFamily="18" charset="0"/>
              </a:rPr>
              <a:t>Δ</a:t>
            </a:r>
            <a:r>
              <a:rPr lang="en-US" b="1" dirty="0" smtClean="0">
                <a:latin typeface="Times New Roman" panose="02020603050405020304" pitchFamily="18" charset="0"/>
                <a:cs typeface="Times New Roman" panose="02020603050405020304" pitchFamily="18" charset="0"/>
              </a:rPr>
              <a:t>G = 0, the system is always at equilibrium!</a:t>
            </a:r>
            <a:endParaRPr lang="en-US" b="1" dirty="0"/>
          </a:p>
        </p:txBody>
      </p:sp>
    </p:spTree>
    <p:extLst>
      <p:ext uri="{BB962C8B-B14F-4D97-AF65-F5344CB8AC3E}">
        <p14:creationId xmlns:p14="http://schemas.microsoft.com/office/powerpoint/2010/main" val="3168927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of Gibbs Energy (Temperature)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Recall that from the VATVUS diagram, </a:t>
                </a:r>
              </a:p>
              <a:p>
                <a14:m>
                  <m:oMath xmlns:m="http://schemas.openxmlformats.org/officeDocument/2006/math">
                    <m:r>
                      <a:rPr lang="en-US" b="0" i="1" smtClean="0">
                        <a:latin typeface="Cambria Math" panose="02040503050406030204" pitchFamily="18" charset="0"/>
                      </a:rPr>
                      <m:t>𝑑𝐺</m:t>
                    </m:r>
                    <m:r>
                      <a:rPr lang="en-US" b="0" i="1" smtClean="0">
                        <a:latin typeface="Cambria Math" panose="02040503050406030204" pitchFamily="18" charset="0"/>
                      </a:rPr>
                      <m:t>=−</m:t>
                    </m:r>
                    <m:r>
                      <a:rPr lang="en-US" b="0" i="1" smtClean="0">
                        <a:latin typeface="Cambria Math" panose="02040503050406030204" pitchFamily="18" charset="0"/>
                      </a:rPr>
                      <m:t>𝑆𝑑𝑇</m:t>
                    </m:r>
                    <m:r>
                      <a:rPr lang="en-US" b="0" i="1" smtClean="0">
                        <a:latin typeface="Cambria Math" panose="02040503050406030204" pitchFamily="18" charset="0"/>
                      </a:rPr>
                      <m:t>+</m:t>
                    </m:r>
                    <m:r>
                      <a:rPr lang="en-US" b="0" i="1" smtClean="0">
                        <a:latin typeface="Cambria Math" panose="02040503050406030204" pitchFamily="18" charset="0"/>
                      </a:rPr>
                      <m:t>𝑉𝑑𝑃</m:t>
                    </m:r>
                  </m:oMath>
                </a14:m>
                <a:endParaRPr lang="en-US" dirty="0" smtClean="0"/>
              </a:p>
              <a:p>
                <a:r>
                  <a:rPr lang="en-US" dirty="0" smtClean="0"/>
                  <a:t>If the system is at constant pressure then</a:t>
                </a:r>
              </a:p>
              <a:p>
                <a14:m>
                  <m:oMath xmlns:m="http://schemas.openxmlformats.org/officeDocument/2006/math">
                    <m:r>
                      <a:rPr lang="en-US" b="0" i="1" smtClean="0">
                        <a:latin typeface="Cambria Math" panose="02040503050406030204" pitchFamily="18" charset="0"/>
                      </a:rPr>
                      <m:t>𝑑𝐺</m:t>
                    </m:r>
                    <m:r>
                      <a:rPr lang="en-US" b="0" i="1" smtClean="0">
                        <a:latin typeface="Cambria Math" panose="02040503050406030204" pitchFamily="18" charset="0"/>
                      </a:rPr>
                      <m:t>=−</m:t>
                    </m:r>
                    <m:r>
                      <a:rPr lang="en-US" b="0" i="1" smtClean="0">
                        <a:latin typeface="Cambria Math" panose="02040503050406030204" pitchFamily="18" charset="0"/>
                      </a:rPr>
                      <m:t>𝑆𝑑𝑇</m:t>
                    </m:r>
                  </m:oMath>
                </a14:m>
                <a:endParaRPr lang="en-US" dirty="0" smtClean="0"/>
              </a:p>
              <a:p>
                <a14:m>
                  <m:oMath xmlns:m="http://schemas.openxmlformats.org/officeDocument/2006/math">
                    <m:nary>
                      <m:naryPr>
                        <m:ctrlPr>
                          <a:rPr lang="en-US" i="1" smtClean="0">
                            <a:latin typeface="Cambria Math" panose="02040503050406030204" pitchFamily="18" charset="0"/>
                          </a:rPr>
                        </m:ctrlPr>
                      </m:naryPr>
                      <m:sub>
                        <m:sSub>
                          <m:sSubPr>
                            <m:ctrlPr>
                              <a:rPr lang="en-US" b="0" i="1" smtClean="0">
                                <a:latin typeface="Cambria Math" panose="02040503050406030204" pitchFamily="18" charset="0"/>
                              </a:rPr>
                            </m:ctrlPr>
                          </m:sSubPr>
                          <m:e>
                            <m:r>
                              <m:rPr>
                                <m:brk m:alnAt="23"/>
                              </m:rPr>
                              <a:rPr lang="en-US" b="0" i="1" smtClean="0">
                                <a:latin typeface="Cambria Math" panose="02040503050406030204" pitchFamily="18" charset="0"/>
                              </a:rPr>
                              <m:t>𝐺</m:t>
                            </m:r>
                          </m:e>
                          <m:sub>
                            <m:r>
                              <m:rPr>
                                <m:brk m:alnAt="23"/>
                              </m:rP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𝑓</m:t>
                            </m:r>
                          </m:sub>
                        </m:sSub>
                      </m:sup>
                      <m:e>
                        <m:r>
                          <a:rPr lang="en-US" b="0" i="1" smtClean="0">
                            <a:latin typeface="Cambria Math" panose="02040503050406030204" pitchFamily="18" charset="0"/>
                          </a:rPr>
                          <m:t>𝑑𝐺</m:t>
                        </m:r>
                      </m:e>
                    </m:nary>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m:rPr>
                                <m:brk m:alnAt="23"/>
                              </m:rPr>
                              <a:rPr lang="en-US" b="0" i="1" smtClean="0">
                                <a:latin typeface="Cambria Math" panose="02040503050406030204" pitchFamily="18" charset="0"/>
                              </a:rPr>
                              <m:t>𝑇</m:t>
                            </m:r>
                          </m:e>
                          <m:sub>
                            <m:r>
                              <m:rPr>
                                <m:brk m:alnAt="23"/>
                              </m:rP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𝑓</m:t>
                            </m:r>
                          </m:sub>
                        </m:sSub>
                      </m:sup>
                      <m:e>
                        <m:r>
                          <a:rPr lang="en-US" b="0" i="1" smtClean="0">
                            <a:latin typeface="Cambria Math" panose="02040503050406030204" pitchFamily="18" charset="0"/>
                          </a:rPr>
                          <m:t>−</m:t>
                        </m:r>
                        <m:r>
                          <a:rPr lang="en-US" b="0" i="1" smtClean="0">
                            <a:latin typeface="Cambria Math" panose="02040503050406030204" pitchFamily="18" charset="0"/>
                          </a:rPr>
                          <m:t>𝑆𝑑𝑇</m:t>
                        </m:r>
                      </m:e>
                    </m:nary>
                  </m:oMath>
                </a14:m>
                <a:endParaRPr lang="en-US" dirty="0" smtClean="0"/>
              </a:p>
              <a:p>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𝑮</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𝑺</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𝑻</m:t>
                    </m:r>
                  </m:oMath>
                </a14:m>
                <a:endParaRPr lang="en-US" b="1" dirty="0">
                  <a:effectLst>
                    <a:outerShdw blurRad="38100" dist="38100" dir="2700000" algn="tl">
                      <a:srgbClr val="000000">
                        <a:alpha val="43137"/>
                      </a:srgbClr>
                    </a:outerShdw>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361"/>
                </a:stretch>
              </a:blipFill>
            </p:spPr>
            <p:txBody>
              <a:bodyPr/>
              <a:lstStyle/>
              <a:p>
                <a:r>
                  <a:rPr lang="en-US">
                    <a:noFill/>
                  </a:rPr>
                  <a:t> </a:t>
                </a:r>
              </a:p>
            </p:txBody>
          </p:sp>
        </mc:Fallback>
      </mc:AlternateContent>
    </p:spTree>
    <p:extLst>
      <p:ext uri="{BB962C8B-B14F-4D97-AF65-F5344CB8AC3E}">
        <p14:creationId xmlns:p14="http://schemas.microsoft.com/office/powerpoint/2010/main" val="4187041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Gibbs-Helmholtz Equation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following equation is one of the most important equations in all of physical chemistry because it lays the foundation of equilibrium as we will see later on…</a:t>
                </a:r>
              </a:p>
              <a:p>
                <a14:m>
                  <m:oMath xmlns:m="http://schemas.openxmlformats.org/officeDocument/2006/math">
                    <m:f>
                      <m:fPr>
                        <m:ctrlPr>
                          <a:rPr lang="en-US" b="1" i="1" smtClean="0">
                            <a:effectLst>
                              <a:outerShdw blurRad="38100" dist="38100" dir="2700000" algn="tl">
                                <a:srgbClr val="000000">
                                  <a:alpha val="43137"/>
                                </a:srgbClr>
                              </a:outerShdw>
                            </a:effectLst>
                            <a:latin typeface="Cambria Math" panose="02040503050406030204" pitchFamily="18" charset="0"/>
                          </a:rPr>
                        </m:ctrlPr>
                      </m:fPr>
                      <m:num>
                        <m:r>
                          <a:rPr lang="en-US" b="1" i="1" smtClean="0">
                            <a:effectLst>
                              <a:outerShdw blurRad="38100" dist="38100" dir="2700000" algn="tl">
                                <a:srgbClr val="000000">
                                  <a:alpha val="43137"/>
                                </a:srgbClr>
                              </a:outerShdw>
                            </a:effectLst>
                            <a:latin typeface="Cambria Math" panose="02040503050406030204" pitchFamily="18" charset="0"/>
                          </a:rPr>
                          <m:t>𝒅</m:t>
                        </m:r>
                        <m:d>
                          <m:dPr>
                            <m:ctrlPr>
                              <a:rPr lang="en-US" b="1" i="1" smtClean="0">
                                <a:effectLst>
                                  <a:outerShdw blurRad="38100" dist="38100" dir="2700000" algn="tl">
                                    <a:srgbClr val="000000">
                                      <a:alpha val="43137"/>
                                    </a:srgbClr>
                                  </a:outerShdw>
                                </a:effectLst>
                                <a:latin typeface="Cambria Math" panose="02040503050406030204" pitchFamily="18" charset="0"/>
                              </a:rPr>
                            </m:ctrlPr>
                          </m:dPr>
                          <m:e>
                            <m:f>
                              <m:fPr>
                                <m:ctrlPr>
                                  <a:rPr lang="en-US" b="1" i="1" smtClean="0">
                                    <a:effectLst>
                                      <a:outerShdw blurRad="38100" dist="38100" dir="2700000" algn="tl">
                                        <a:srgbClr val="000000">
                                          <a:alpha val="43137"/>
                                        </a:srgbClr>
                                      </a:outerShdw>
                                    </a:effectLst>
                                    <a:latin typeface="Cambria Math" panose="02040503050406030204" pitchFamily="18" charset="0"/>
                                  </a:rPr>
                                </m:ctrlPr>
                              </m:fPr>
                              <m:num>
                                <m:r>
                                  <a:rPr lang="en-US" b="1" i="1" smtClean="0">
                                    <a:effectLst>
                                      <a:outerShdw blurRad="38100" dist="38100" dir="2700000" algn="tl">
                                        <a:srgbClr val="000000">
                                          <a:alpha val="43137"/>
                                        </a:srgbClr>
                                      </a:outerShdw>
                                    </a:effectLst>
                                    <a:latin typeface="Cambria Math" panose="02040503050406030204" pitchFamily="18" charset="0"/>
                                  </a:rPr>
                                  <m:t>𝑮</m:t>
                                </m:r>
                              </m:num>
                              <m:den>
                                <m:r>
                                  <a:rPr lang="en-US" b="1" i="1" smtClean="0">
                                    <a:effectLst>
                                      <a:outerShdw blurRad="38100" dist="38100" dir="2700000" algn="tl">
                                        <a:srgbClr val="000000">
                                          <a:alpha val="43137"/>
                                        </a:srgbClr>
                                      </a:outerShdw>
                                    </a:effectLst>
                                    <a:latin typeface="Cambria Math" panose="02040503050406030204" pitchFamily="18" charset="0"/>
                                  </a:rPr>
                                  <m:t>𝑻</m:t>
                                </m:r>
                              </m:den>
                            </m:f>
                          </m:e>
                        </m:d>
                      </m:num>
                      <m:den>
                        <m:r>
                          <a:rPr lang="en-US" b="1" i="1" smtClean="0">
                            <a:effectLst>
                              <a:outerShdw blurRad="38100" dist="38100" dir="2700000" algn="tl">
                                <a:srgbClr val="000000">
                                  <a:alpha val="43137"/>
                                </a:srgbClr>
                              </a:outerShdw>
                            </a:effectLst>
                            <a:latin typeface="Cambria Math" panose="02040503050406030204" pitchFamily="18" charset="0"/>
                          </a:rPr>
                          <m:t>𝒅𝑻</m:t>
                        </m:r>
                      </m:den>
                    </m:f>
                    <m:r>
                      <a:rPr lang="en-US" b="1" i="1" smtClean="0">
                        <a:effectLst>
                          <a:outerShdw blurRad="38100" dist="38100" dir="2700000" algn="tl">
                            <a:srgbClr val="000000">
                              <a:alpha val="43137"/>
                            </a:srgbClr>
                          </a:outerShdw>
                        </a:effectLst>
                        <a:latin typeface="Cambria Math" panose="02040503050406030204" pitchFamily="18" charset="0"/>
                      </a:rPr>
                      <m:t>=−</m:t>
                    </m:r>
                    <m:f>
                      <m:fPr>
                        <m:ctrlPr>
                          <a:rPr lang="en-US" b="1" i="1" smtClean="0">
                            <a:effectLst>
                              <a:outerShdw blurRad="38100" dist="38100" dir="2700000" algn="tl">
                                <a:srgbClr val="000000">
                                  <a:alpha val="43137"/>
                                </a:srgbClr>
                              </a:outerShdw>
                            </a:effectLst>
                            <a:latin typeface="Cambria Math" panose="02040503050406030204" pitchFamily="18" charset="0"/>
                          </a:rPr>
                        </m:ctrlPr>
                      </m:fPr>
                      <m:num>
                        <m:r>
                          <a:rPr lang="en-US" b="1" i="1" smtClean="0">
                            <a:effectLst>
                              <a:outerShdw blurRad="38100" dist="38100" dir="2700000" algn="tl">
                                <a:srgbClr val="000000">
                                  <a:alpha val="43137"/>
                                </a:srgbClr>
                              </a:outerShdw>
                            </a:effectLst>
                            <a:latin typeface="Cambria Math" panose="02040503050406030204" pitchFamily="18" charset="0"/>
                          </a:rPr>
                          <m:t>𝑯</m:t>
                        </m:r>
                      </m:num>
                      <m:den>
                        <m:sSup>
                          <m:sSupPr>
                            <m:ctrlPr>
                              <a:rPr lang="en-US" b="1" i="1" smtClean="0">
                                <a:effectLst>
                                  <a:outerShdw blurRad="38100" dist="38100" dir="2700000" algn="tl">
                                    <a:srgbClr val="000000">
                                      <a:alpha val="43137"/>
                                    </a:srgbClr>
                                  </a:outerShdw>
                                </a:effectLst>
                                <a:latin typeface="Cambria Math" panose="02040503050406030204" pitchFamily="18" charset="0"/>
                              </a:rPr>
                            </m:ctrlPr>
                          </m:sSupPr>
                          <m:e>
                            <m:r>
                              <a:rPr lang="en-US" b="1" i="1" smtClean="0">
                                <a:effectLst>
                                  <a:outerShdw blurRad="38100" dist="38100" dir="2700000" algn="tl">
                                    <a:srgbClr val="000000">
                                      <a:alpha val="43137"/>
                                    </a:srgbClr>
                                  </a:outerShdw>
                                </a:effectLst>
                                <a:latin typeface="Cambria Math" panose="02040503050406030204" pitchFamily="18" charset="0"/>
                              </a:rPr>
                              <m:t>𝑻</m:t>
                            </m:r>
                          </m:e>
                          <m:sup>
                            <m:r>
                              <a:rPr lang="en-US" b="1" i="1" smtClean="0">
                                <a:effectLst>
                                  <a:outerShdw blurRad="38100" dist="38100" dir="2700000" algn="tl">
                                    <a:srgbClr val="000000">
                                      <a:alpha val="43137"/>
                                    </a:srgbClr>
                                  </a:outerShdw>
                                </a:effectLst>
                                <a:latin typeface="Cambria Math" panose="02040503050406030204" pitchFamily="18" charset="0"/>
                              </a:rPr>
                              <m:t>𝟐</m:t>
                            </m:r>
                          </m:sup>
                        </m:sSup>
                      </m:den>
                    </m:f>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t="-1361"/>
                </a:stretch>
              </a:blipFill>
            </p:spPr>
            <p:txBody>
              <a:bodyPr/>
              <a:lstStyle/>
              <a:p>
                <a:r>
                  <a:rPr lang="en-US">
                    <a:noFill/>
                  </a:rPr>
                  <a:t> </a:t>
                </a:r>
              </a:p>
            </p:txBody>
          </p:sp>
        </mc:Fallback>
      </mc:AlternateContent>
    </p:spTree>
    <p:extLst>
      <p:ext uri="{BB962C8B-B14F-4D97-AF65-F5344CB8AC3E}">
        <p14:creationId xmlns:p14="http://schemas.microsoft.com/office/powerpoint/2010/main" val="2589192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Phase Diagrams</a:t>
            </a:r>
            <a:endParaRPr lang="en-US" dirty="0"/>
          </a:p>
        </p:txBody>
      </p:sp>
      <p:sp>
        <p:nvSpPr>
          <p:cNvPr id="3" name="Content Placeholder 2"/>
          <p:cNvSpPr>
            <a:spLocks noGrp="1"/>
          </p:cNvSpPr>
          <p:nvPr>
            <p:ph idx="1"/>
          </p:nvPr>
        </p:nvSpPr>
        <p:spPr/>
        <p:txBody>
          <a:bodyPr/>
          <a:lstStyle/>
          <a:p>
            <a:r>
              <a:rPr lang="en-US" dirty="0" smtClean="0"/>
              <a:t>Show which phase is the dominant phase at a given temperature and pressure. </a:t>
            </a:r>
          </a:p>
          <a:p>
            <a:r>
              <a:rPr lang="en-US" dirty="0" smtClean="0"/>
              <a:t>There are two special points on the phase diagram, the triple point and the critical point</a:t>
            </a:r>
          </a:p>
          <a:p>
            <a:r>
              <a:rPr lang="en-US" dirty="0" smtClean="0"/>
              <a:t>At the triple point, all three phases are in equilibrium with each other</a:t>
            </a:r>
          </a:p>
          <a:p>
            <a:r>
              <a:rPr lang="en-US" dirty="0" smtClean="0"/>
              <a:t>At the critical point, the liquid and gas phases become indistinguishable </a:t>
            </a:r>
            <a:endParaRPr lang="en-US" dirty="0"/>
          </a:p>
        </p:txBody>
      </p:sp>
    </p:spTree>
    <p:extLst>
      <p:ext uri="{BB962C8B-B14F-4D97-AF65-F5344CB8AC3E}">
        <p14:creationId xmlns:p14="http://schemas.microsoft.com/office/powerpoint/2010/main" val="2378522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Freedom, 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Gibbs phase rule is as follows:</a:t>
                </a:r>
              </a:p>
              <a:p>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rPr>
                      <m:t>𝑭</m:t>
                    </m:r>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𝑪</m:t>
                    </m:r>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𝟐</m:t>
                    </m:r>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𝑷</m:t>
                    </m:r>
                  </m:oMath>
                </a14:m>
                <a:endParaRPr lang="en-US" b="1" dirty="0">
                  <a:effectLst>
                    <a:outerShdw blurRad="38100" dist="38100" dir="2700000" algn="tl">
                      <a:srgbClr val="000000">
                        <a:alpha val="43137"/>
                      </a:srgbClr>
                    </a:outerShdw>
                  </a:effectLst>
                </a:endParaRPr>
              </a:p>
              <a:p>
                <a:r>
                  <a:rPr lang="en-US" dirty="0" smtClean="0"/>
                  <a:t>Where F is the degrees of freedom</a:t>
                </a:r>
              </a:p>
              <a:p>
                <a:r>
                  <a:rPr lang="en-US" dirty="0" smtClean="0"/>
                  <a:t>C is the number of components in the mixture</a:t>
                </a:r>
              </a:p>
              <a:p>
                <a:r>
                  <a:rPr lang="en-US" dirty="0" smtClean="0"/>
                  <a:t>And P is the number of phases present </a:t>
                </a:r>
              </a:p>
              <a:p>
                <a:r>
                  <a:rPr lang="en-US" dirty="0" smtClean="0"/>
                  <a:t>Tells you the number of variables (P or T) that can be changed without undergoing a phase change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361" r="-190"/>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8336282" y="508167"/>
            <a:ext cx="2819400" cy="2667000"/>
          </a:xfrm>
          <a:prstGeom prst="rect">
            <a:avLst/>
          </a:prstGeom>
        </p:spPr>
      </p:pic>
    </p:spTree>
    <p:extLst>
      <p:ext uri="{BB962C8B-B14F-4D97-AF65-F5344CB8AC3E}">
        <p14:creationId xmlns:p14="http://schemas.microsoft.com/office/powerpoint/2010/main" val="1538761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Mixtures:</a:t>
            </a:r>
            <a:endParaRPr lang="en-US" dirty="0"/>
          </a:p>
        </p:txBody>
      </p:sp>
      <p:sp>
        <p:nvSpPr>
          <p:cNvPr id="3" name="Content Placeholder 2"/>
          <p:cNvSpPr>
            <a:spLocks noGrp="1"/>
          </p:cNvSpPr>
          <p:nvPr>
            <p:ph idx="1"/>
          </p:nvPr>
        </p:nvSpPr>
        <p:spPr/>
        <p:txBody>
          <a:bodyPr/>
          <a:lstStyle/>
          <a:p>
            <a:r>
              <a:rPr lang="en-US" dirty="0" smtClean="0"/>
              <a:t>Thus far we have only discussed the physical changes that pure matter can undergo. </a:t>
            </a:r>
          </a:p>
          <a:p>
            <a:r>
              <a:rPr lang="en-US" dirty="0" smtClean="0"/>
              <a:t>Now we will see about the thermodynamics of mixtures…</a:t>
            </a:r>
            <a:endParaRPr lang="en-US" dirty="0"/>
          </a:p>
        </p:txBody>
      </p:sp>
    </p:spTree>
    <p:extLst>
      <p:ext uri="{BB962C8B-B14F-4D97-AF65-F5344CB8AC3E}">
        <p14:creationId xmlns:p14="http://schemas.microsoft.com/office/powerpoint/2010/main" val="1234235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Partial Molar Volume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When two liquids mix together, oftentimes their volumes are not additive, if you add 15 mL of absolute ethanol to 15 mL of pure water the total volume will not be 30 mL exactly, it will likely be less. </a:t>
                </a:r>
              </a:p>
              <a:p>
                <a:r>
                  <a:rPr lang="en-US" dirty="0" smtClean="0"/>
                  <a:t>This is because the intermolecular forces among water molecules are different than those between ethanol and water. </a:t>
                </a:r>
              </a:p>
              <a:p>
                <a:r>
                  <a:rPr lang="en-US" dirty="0" smtClean="0"/>
                  <a:t>This necessitates us to define something called the partial molar volume or </a:t>
                </a:r>
                <a14:m>
                  <m:oMath xmlns:m="http://schemas.openxmlformats.org/officeDocument/2006/math">
                    <m:acc>
                      <m:accPr>
                        <m:chr m:val="̃"/>
                        <m:ctrlPr>
                          <a:rPr lang="en-US" i="1" smtClean="0">
                            <a:latin typeface="Cambria Math" panose="02040503050406030204" pitchFamily="18" charset="0"/>
                          </a:rPr>
                        </m:ctrlPr>
                      </m:accPr>
                      <m:e>
                        <m:r>
                          <a:rPr lang="en-US" smtClean="0">
                            <a:latin typeface="Cambria Math" panose="02040503050406030204" pitchFamily="18" charset="0"/>
                          </a:rPr>
                          <m:t>𝑉</m:t>
                        </m:r>
                      </m:e>
                    </m:acc>
                  </m:oMath>
                </a14:m>
                <a:endParaRPr lang="en-US" dirty="0" smtClean="0"/>
              </a:p>
              <a:p>
                <a:r>
                  <a:rPr lang="en-US" dirty="0" smtClean="0"/>
                  <a:t>For a mixture of two substances, A and B, the total volume of the mixture is given by </a:t>
                </a:r>
              </a:p>
              <a:p>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rPr>
                      <m:t>𝑽</m:t>
                    </m:r>
                    <m:r>
                      <a:rPr lang="en-US" b="1" i="1" smtClean="0">
                        <a:effectLst>
                          <a:outerShdw blurRad="38100" dist="38100" dir="2700000" algn="tl">
                            <a:srgbClr val="000000">
                              <a:alpha val="43137"/>
                            </a:srgbClr>
                          </a:outerShdw>
                        </a:effectLst>
                        <a:latin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𝒏</m:t>
                        </m:r>
                      </m:e>
                      <m:sub>
                        <m:r>
                          <a:rPr lang="en-US" b="1" i="1" smtClean="0">
                            <a:effectLst>
                              <a:outerShdw blurRad="38100" dist="38100" dir="2700000" algn="tl">
                                <a:srgbClr val="000000">
                                  <a:alpha val="43137"/>
                                </a:srgbClr>
                              </a:outerShdw>
                            </a:effectLst>
                            <a:latin typeface="Cambria Math" panose="02040503050406030204" pitchFamily="18" charset="0"/>
                          </a:rPr>
                          <m:t>𝑨</m:t>
                        </m:r>
                      </m:sub>
                    </m:sSub>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acc>
                          <m:accPr>
                            <m:chr m:val="̃"/>
                            <m:ctrlPr>
                              <a:rPr lang="en-US" b="1" i="1" smtClean="0">
                                <a:effectLst>
                                  <a:outerShdw blurRad="38100" dist="38100" dir="2700000" algn="tl">
                                    <a:srgbClr val="000000">
                                      <a:alpha val="43137"/>
                                    </a:srgbClr>
                                  </a:outerShdw>
                                </a:effectLst>
                                <a:latin typeface="Cambria Math" panose="02040503050406030204" pitchFamily="18" charset="0"/>
                              </a:rPr>
                            </m:ctrlPr>
                          </m:accPr>
                          <m:e>
                            <m:r>
                              <a:rPr lang="en-US" b="1" i="1" smtClean="0">
                                <a:effectLst>
                                  <a:outerShdw blurRad="38100" dist="38100" dir="2700000" algn="tl">
                                    <a:srgbClr val="000000">
                                      <a:alpha val="43137"/>
                                    </a:srgbClr>
                                  </a:outerShdw>
                                </a:effectLst>
                                <a:latin typeface="Cambria Math" panose="02040503050406030204" pitchFamily="18" charset="0"/>
                              </a:rPr>
                              <m:t>𝑽</m:t>
                            </m:r>
                          </m:e>
                        </m:acc>
                      </m:e>
                      <m:sub>
                        <m:r>
                          <a:rPr lang="en-US" b="1" i="1" smtClean="0">
                            <a:effectLst>
                              <a:outerShdw blurRad="38100" dist="38100" dir="2700000" algn="tl">
                                <a:srgbClr val="000000">
                                  <a:alpha val="43137"/>
                                </a:srgbClr>
                              </a:outerShdw>
                            </a:effectLst>
                            <a:latin typeface="Cambria Math" panose="02040503050406030204" pitchFamily="18" charset="0"/>
                          </a:rPr>
                          <m:t>𝑨</m:t>
                        </m:r>
                      </m:sub>
                    </m:sSub>
                    <m:r>
                      <a:rPr lang="en-US" b="1" i="1" smtClean="0">
                        <a:effectLst>
                          <a:outerShdw blurRad="38100" dist="38100" dir="2700000" algn="tl">
                            <a:srgbClr val="000000">
                              <a:alpha val="43137"/>
                            </a:srgbClr>
                          </a:outerShdw>
                        </a:effectLst>
                        <a:latin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𝒏</m:t>
                        </m:r>
                      </m:e>
                      <m:sub>
                        <m:r>
                          <a:rPr lang="en-US" b="1" i="1" smtClean="0">
                            <a:effectLst>
                              <a:outerShdw blurRad="38100" dist="38100" dir="2700000" algn="tl">
                                <a:srgbClr val="000000">
                                  <a:alpha val="43137"/>
                                </a:srgbClr>
                              </a:outerShdw>
                            </a:effectLst>
                            <a:latin typeface="Cambria Math" panose="02040503050406030204" pitchFamily="18" charset="0"/>
                          </a:rPr>
                          <m:t>𝑩</m:t>
                        </m:r>
                      </m:sub>
                    </m:sSub>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acc>
                          <m:accPr>
                            <m:chr m:val="̃"/>
                            <m:ctrlPr>
                              <a:rPr lang="en-US" b="1" i="1" smtClean="0">
                                <a:effectLst>
                                  <a:outerShdw blurRad="38100" dist="38100" dir="2700000" algn="tl">
                                    <a:srgbClr val="000000">
                                      <a:alpha val="43137"/>
                                    </a:srgbClr>
                                  </a:outerShdw>
                                </a:effectLst>
                                <a:latin typeface="Cambria Math" panose="02040503050406030204" pitchFamily="18" charset="0"/>
                              </a:rPr>
                            </m:ctrlPr>
                          </m:accPr>
                          <m:e>
                            <m:r>
                              <a:rPr lang="en-US" b="1" i="1" smtClean="0">
                                <a:effectLst>
                                  <a:outerShdw blurRad="38100" dist="38100" dir="2700000" algn="tl">
                                    <a:srgbClr val="000000">
                                      <a:alpha val="43137"/>
                                    </a:srgbClr>
                                  </a:outerShdw>
                                </a:effectLst>
                                <a:latin typeface="Cambria Math" panose="02040503050406030204" pitchFamily="18" charset="0"/>
                              </a:rPr>
                              <m:t>𝑽</m:t>
                            </m:r>
                          </m:e>
                        </m:acc>
                      </m:e>
                      <m:sub>
                        <m:r>
                          <a:rPr lang="en-US" b="1" i="1" smtClean="0">
                            <a:effectLst>
                              <a:outerShdw blurRad="38100" dist="38100" dir="2700000" algn="tl">
                                <a:srgbClr val="000000">
                                  <a:alpha val="43137"/>
                                </a:srgbClr>
                              </a:outerShdw>
                            </a:effectLst>
                            <a:latin typeface="Cambria Math" panose="02040503050406030204" pitchFamily="18" charset="0"/>
                          </a:rPr>
                          <m:t>𝑩</m:t>
                        </m:r>
                      </m:sub>
                    </m:sSub>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361" r="-1016"/>
                </a:stretch>
              </a:blipFill>
            </p:spPr>
            <p:txBody>
              <a:bodyPr/>
              <a:lstStyle/>
              <a:p>
                <a:r>
                  <a:rPr lang="en-US">
                    <a:noFill/>
                  </a:rPr>
                  <a:t> </a:t>
                </a:r>
              </a:p>
            </p:txBody>
          </p:sp>
        </mc:Fallback>
      </mc:AlternateContent>
    </p:spTree>
    <p:extLst>
      <p:ext uri="{BB962C8B-B14F-4D97-AF65-F5344CB8AC3E}">
        <p14:creationId xmlns:p14="http://schemas.microsoft.com/office/powerpoint/2010/main" val="3265929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Molar Volume Plots</a:t>
            </a:r>
            <a:endParaRPr lang="en-US" dirty="0"/>
          </a:p>
        </p:txBody>
      </p:sp>
      <p:sp>
        <p:nvSpPr>
          <p:cNvPr id="3" name="Content Placeholder 2"/>
          <p:cNvSpPr>
            <a:spLocks noGrp="1"/>
          </p:cNvSpPr>
          <p:nvPr>
            <p:ph idx="1"/>
          </p:nvPr>
        </p:nvSpPr>
        <p:spPr/>
        <p:txBody>
          <a:bodyPr/>
          <a:lstStyle/>
          <a:p>
            <a:r>
              <a:rPr lang="en-US" dirty="0" smtClean="0"/>
              <a:t>One can plot the partial molar volume of either component of the mixture against the mole fraction of one of the components. </a:t>
            </a:r>
          </a:p>
          <a:p>
            <a:r>
              <a:rPr lang="en-US" dirty="0" smtClean="0"/>
              <a:t>An example of this is shown below: </a:t>
            </a:r>
            <a:endParaRPr lang="en-US" dirty="0"/>
          </a:p>
        </p:txBody>
      </p:sp>
      <p:pic>
        <p:nvPicPr>
          <p:cNvPr id="4102" name="Picture 6" descr="Image result for partial molar volume diagram royalty fr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1199" y="3356268"/>
            <a:ext cx="3467194" cy="260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828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Potential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When two substances are mixed together, their Gibbs free energy is referred to as their Chemical Potential, </a:t>
                </a:r>
                <a:r>
                  <a:rPr lang="el-GR" dirty="0" smtClean="0">
                    <a:latin typeface="Times New Roman" panose="02020603050405020304" pitchFamily="18" charset="0"/>
                    <a:cs typeface="Times New Roman" panose="02020603050405020304" pitchFamily="18" charset="0"/>
                  </a:rPr>
                  <a:t>μ</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Therefore the total Gibbs energy of a mixture is given by: </a:t>
                </a:r>
              </a:p>
              <a:p>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rPr>
                      <m:t>𝑮</m:t>
                    </m:r>
                    <m:r>
                      <a:rPr lang="en-US" b="1" i="1" smtClean="0">
                        <a:effectLst>
                          <a:outerShdw blurRad="38100" dist="38100" dir="2700000" algn="tl">
                            <a:srgbClr val="000000">
                              <a:alpha val="43137"/>
                            </a:srgbClr>
                          </a:outerShdw>
                        </a:effectLst>
                        <a:latin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𝒏</m:t>
                        </m:r>
                      </m:e>
                      <m:sub>
                        <m:r>
                          <a:rPr lang="en-US" b="1" i="1" smtClean="0">
                            <a:effectLst>
                              <a:outerShdw blurRad="38100" dist="38100" dir="2700000" algn="tl">
                                <a:srgbClr val="000000">
                                  <a:alpha val="43137"/>
                                </a:srgbClr>
                              </a:outerShdw>
                            </a:effectLst>
                            <a:latin typeface="Cambria Math" panose="02040503050406030204" pitchFamily="18" charset="0"/>
                          </a:rPr>
                          <m:t>𝑨</m:t>
                        </m:r>
                      </m:sub>
                    </m:sSub>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𝝁</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𝑨</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𝒏</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sub>
                    </m:sSub>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𝝁</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sub>
                    </m:sSub>
                  </m:oMath>
                </a14:m>
                <a:endParaRPr lang="en-US" b="1" dirty="0" smtClean="0"/>
              </a:p>
              <a:p>
                <a:r>
                  <a:rPr lang="en-US" dirty="0" smtClean="0"/>
                  <a:t>Therefore if the pressure were to change, the new chemical potential would be</a:t>
                </a:r>
              </a:p>
              <a:p>
                <a14:m>
                  <m:oMath xmlns:m="http://schemas.openxmlformats.org/officeDocument/2006/math">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𝝁</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𝑨</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sSubSup>
                      <m:sSubSup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Sup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𝝁</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𝑨</m:t>
                        </m:r>
                      </m:sub>
                      <m:sup>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𝟎</m:t>
                        </m:r>
                      </m:sup>
                    </m:sSubSup>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𝑹𝑻𝒍𝒏</m:t>
                    </m:r>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𝑨</m:t>
                                </m:r>
                              </m:sub>
                            </m:sSub>
                          </m:num>
                          <m:den>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𝟎</m:t>
                                </m:r>
                              </m:sub>
                            </m:sSub>
                          </m:den>
                        </m:f>
                      </m:e>
                    </m:d>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361"/>
                </a:stretch>
              </a:blipFill>
            </p:spPr>
            <p:txBody>
              <a:bodyPr/>
              <a:lstStyle/>
              <a:p>
                <a:r>
                  <a:rPr lang="en-US">
                    <a:noFill/>
                  </a:rPr>
                  <a:t> </a:t>
                </a:r>
              </a:p>
            </p:txBody>
          </p:sp>
        </mc:Fallback>
      </mc:AlternateContent>
    </p:spTree>
    <p:extLst>
      <p:ext uri="{BB962C8B-B14F-4D97-AF65-F5344CB8AC3E}">
        <p14:creationId xmlns:p14="http://schemas.microsoft.com/office/powerpoint/2010/main" val="918614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Potential Cont.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94699"/>
                <a:ext cx="10515600" cy="4810306"/>
              </a:xfrm>
            </p:spPr>
            <p:txBody>
              <a:bodyPr>
                <a:normAutofit/>
              </a:bodyPr>
              <a:lstStyle/>
              <a:p>
                <a:r>
                  <a:rPr lang="en-US" dirty="0" smtClean="0"/>
                  <a:t>If the partial pressure of component, A changes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sub>
                    </m:sSub>
                  </m:oMath>
                </a14:m>
                <a:r>
                  <a:rPr lang="en-US" dirty="0" smtClean="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𝑓</m:t>
                            </m:r>
                          </m:sub>
                        </m:sSub>
                      </m:sub>
                    </m:sSub>
                  </m:oMath>
                </a14:m>
                <a:endParaRPr lang="en-US" dirty="0" smtClean="0"/>
              </a:p>
              <a:p>
                <a:r>
                  <a:rPr lang="en-US" dirty="0" smtClean="0"/>
                  <a:t>The chemical potential changes by </a:t>
                </a:r>
              </a:p>
              <a:p>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𝑖</m:t>
                        </m:r>
                      </m:sub>
                    </m:sSub>
                  </m:oMath>
                </a14:m>
                <a:endParaRPr lang="en-US" dirty="0" smtClean="0"/>
              </a:p>
              <a:p>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 </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𝐴</m:t>
                        </m:r>
                      </m:sub>
                      <m:sup>
                        <m:r>
                          <a:rPr lang="en-US" b="0" i="1" smtClean="0">
                            <a:latin typeface="Cambria Math" panose="02040503050406030204" pitchFamily="18" charset="0"/>
                            <a:ea typeface="Cambria Math" panose="02040503050406030204" pitchFamily="18" charset="0"/>
                          </a:rPr>
                          <m:t>0</m:t>
                        </m:r>
                      </m:sup>
                    </m:sSub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𝑅𝑇𝑙𝑛</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𝐴𝑓</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0</m:t>
                                </m:r>
                              </m:sub>
                            </m:sSub>
                          </m:den>
                        </m:f>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𝐴</m:t>
                            </m:r>
                          </m:sub>
                          <m:sup>
                            <m:r>
                              <a:rPr lang="en-US" b="0" i="1" smtClean="0">
                                <a:latin typeface="Cambria Math" panose="02040503050406030204" pitchFamily="18" charset="0"/>
                                <a:ea typeface="Cambria Math" panose="02040503050406030204" pitchFamily="18" charset="0"/>
                              </a:rPr>
                              <m:t>0</m:t>
                            </m:r>
                          </m:sup>
                        </m:sSub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𝑅𝑇𝑙𝑛</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𝑖</m:t>
                                        </m:r>
                                      </m:sub>
                                    </m:sSub>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0</m:t>
                                    </m:r>
                                  </m:sub>
                                </m:sSub>
                              </m:den>
                            </m:f>
                          </m:e>
                        </m:d>
                      </m:e>
                    </m:d>
                  </m:oMath>
                </a14:m>
                <a:endParaRPr lang="en-US" dirty="0" smtClean="0"/>
              </a:p>
              <a:p>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𝑅𝑇𝑙𝑛</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𝑓</m:t>
                                    </m:r>
                                  </m:sub>
                                </m:sSub>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0</m:t>
                                </m:r>
                              </m:sub>
                            </m:sSub>
                          </m:den>
                        </m:f>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𝑅𝑇𝑙𝑛</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𝑖</m:t>
                                    </m:r>
                                  </m:sub>
                                </m:sSub>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0</m:t>
                                </m:r>
                              </m:sub>
                            </m:sSub>
                          </m:den>
                        </m:f>
                      </m:e>
                    </m:d>
                  </m:oMath>
                </a14:m>
                <a:endParaRPr lang="en-US" dirty="0" smtClean="0"/>
              </a:p>
              <a:p>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𝑅𝑇</m:t>
                    </m:r>
                    <m:d>
                      <m:dPr>
                        <m:ctrlPr>
                          <a:rPr lang="en-US" b="0" i="1" smtClean="0">
                            <a:latin typeface="Cambria Math" panose="02040503050406030204" pitchFamily="18" charset="0"/>
                            <a:ea typeface="Cambria Math" panose="02040503050406030204" pitchFamily="18" charset="0"/>
                          </a:rPr>
                        </m:ctrlPr>
                      </m:dPr>
                      <m:e>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𝑓</m:t>
                                        </m:r>
                                      </m:sub>
                                    </m:sSub>
                                  </m:sub>
                                </m:sSub>
                              </m:e>
                            </m:d>
                          </m:e>
                        </m:func>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𝑖</m:t>
                                        </m:r>
                                      </m:sub>
                                    </m:sSub>
                                  </m:sub>
                                </m:sSub>
                              </m:e>
                            </m:d>
                          </m:e>
                        </m:func>
                      </m:e>
                    </m:d>
                  </m:oMath>
                </a14:m>
                <a:endParaRPr lang="en-US" b="0" dirty="0" smtClean="0">
                  <a:ea typeface="Cambria Math" panose="02040503050406030204" pitchFamily="18" charset="0"/>
                </a:endParaRPr>
              </a:p>
              <a:p>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𝝁</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𝑨</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𝑹𝑻𝒍𝒏</m:t>
                    </m:r>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m:t>
                                </m:r>
                              </m:e>
                              <m:sub>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𝑨</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𝒇</m:t>
                                    </m:r>
                                  </m:sub>
                                </m:sSub>
                              </m:sub>
                            </m:sSub>
                          </m:num>
                          <m:den>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m:t>
                                </m:r>
                              </m:e>
                              <m:sub>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𝑨</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𝒊</m:t>
                                    </m:r>
                                  </m:sub>
                                </m:sSub>
                              </m:sub>
                            </m:sSub>
                          </m:den>
                        </m:f>
                      </m:e>
                    </m:d>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94699"/>
                <a:ext cx="10515600" cy="4810306"/>
              </a:xfrm>
              <a:blipFill>
                <a:blip r:embed="rId2"/>
                <a:stretch>
                  <a:fillRect l="-522" t="-1014"/>
                </a:stretch>
              </a:blipFill>
            </p:spPr>
            <p:txBody>
              <a:bodyPr/>
              <a:lstStyle/>
              <a:p>
                <a:r>
                  <a:rPr lang="en-US">
                    <a:noFill/>
                  </a:rPr>
                  <a:t> </a:t>
                </a:r>
              </a:p>
            </p:txBody>
          </p:sp>
        </mc:Fallback>
      </mc:AlternateContent>
    </p:spTree>
    <p:extLst>
      <p:ext uri="{BB962C8B-B14F-4D97-AF65-F5344CB8AC3E}">
        <p14:creationId xmlns:p14="http://schemas.microsoft.com/office/powerpoint/2010/main" val="674338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Energy of Mixing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Are mixing to gases together spontaneous? </a:t>
                </a:r>
              </a:p>
              <a:p>
                <a:r>
                  <a:rPr lang="en-US" dirty="0" smtClean="0"/>
                  <a:t>Yes, exactly it is, you don’t need to provide energy to make two gases mix together. Therefore, the Gibbs Energy of mixing ought to be negative </a:t>
                </a:r>
              </a:p>
              <a:p>
                <a:r>
                  <a:rPr lang="en-US" dirty="0" smtClean="0"/>
                  <a:t>The </a:t>
                </a:r>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𝑮</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𝒎𝒊𝒙𝒊𝒏𝒈</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𝒏𝑹𝑻</m:t>
                    </m:r>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l-GR"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𝝌</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𝑨</m:t>
                            </m:r>
                          </m:sub>
                        </m:sSub>
                        <m:func>
                          <m:func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uncPr>
                          <m:fName>
                            <m:r>
                              <a:rPr lang="en-US" b="1"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𝐥𝐧</m:t>
                            </m:r>
                          </m:fName>
                          <m:e>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l-GR"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𝝌</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𝑨</m:t>
                                    </m:r>
                                  </m:sub>
                                </m:sSub>
                              </m:e>
                            </m:d>
                          </m:e>
                        </m:func>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l-GR"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𝝌</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sub>
                        </m:sSub>
                        <m:func>
                          <m:func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uncPr>
                          <m:fName>
                            <m:r>
                              <a:rPr lang="en-US" b="1"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𝐥𝐧</m:t>
                            </m:r>
                          </m:fName>
                          <m:e>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l-GR"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𝝌</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sub>
                                </m:sSub>
                              </m:e>
                            </m:d>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e>
                        </m:func>
                      </m:e>
                    </m:d>
                  </m:oMath>
                </a14:m>
                <a:r>
                  <a:rPr lang="en-US" dirty="0" smtClean="0"/>
                  <a:t> for ideal gases</a:t>
                </a:r>
              </a:p>
              <a:p>
                <a:r>
                  <a:rPr lang="en-US" dirty="0" smtClean="0"/>
                  <a:t>Where </a:t>
                </a:r>
                <a:r>
                  <a:rPr lang="el-GR" dirty="0" smtClean="0">
                    <a:latin typeface="Times New Roman" panose="02020603050405020304" pitchFamily="18" charset="0"/>
                    <a:cs typeface="Times New Roman" panose="02020603050405020304" pitchFamily="18" charset="0"/>
                  </a:rPr>
                  <a:t>χ</a:t>
                </a:r>
                <a:r>
                  <a:rPr lang="en-US" dirty="0" smtClean="0">
                    <a:latin typeface="Times New Roman" panose="02020603050405020304" pitchFamily="18" charset="0"/>
                    <a:cs typeface="Times New Roman" panose="02020603050405020304" pitchFamily="18" charset="0"/>
                  </a:rPr>
                  <a:t> represents the mole fraction of each component. </a:t>
                </a:r>
              </a:p>
              <a:p>
                <a:r>
                  <a:rPr lang="en-US" dirty="0" smtClean="0">
                    <a:latin typeface="Times New Roman" panose="02020603050405020304" pitchFamily="18" charset="0"/>
                    <a:cs typeface="Times New Roman" panose="02020603050405020304" pitchFamily="18" charset="0"/>
                  </a:rPr>
                  <a:t>Because </a:t>
                </a:r>
                <a:r>
                  <a:rPr lang="en-US" dirty="0" err="1" smtClean="0">
                    <a:latin typeface="Times New Roman" panose="02020603050405020304" pitchFamily="18" charset="0"/>
                    <a:cs typeface="Times New Roman" panose="02020603050405020304" pitchFamily="18" charset="0"/>
                  </a:rPr>
                  <a:t>nRT</a:t>
                </a:r>
                <a:r>
                  <a:rPr lang="en-US" dirty="0" smtClean="0">
                    <a:latin typeface="Times New Roman" panose="02020603050405020304" pitchFamily="18" charset="0"/>
                    <a:cs typeface="Times New Roman" panose="02020603050405020304" pitchFamily="18" charset="0"/>
                  </a:rPr>
                  <a:t> is strictly positive and the logarithmic terms are strictly negative, the Gibbs Energy of Mixing is always negative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t="-1361" r="-1270"/>
                </a:stretch>
              </a:blipFill>
            </p:spPr>
            <p:txBody>
              <a:bodyPr/>
              <a:lstStyle/>
              <a:p>
                <a:r>
                  <a:rPr lang="en-US">
                    <a:noFill/>
                  </a:rPr>
                  <a:t> </a:t>
                </a:r>
              </a:p>
            </p:txBody>
          </p:sp>
        </mc:Fallback>
      </mc:AlternateContent>
    </p:spTree>
    <p:extLst>
      <p:ext uri="{BB962C8B-B14F-4D97-AF65-F5344CB8AC3E}">
        <p14:creationId xmlns:p14="http://schemas.microsoft.com/office/powerpoint/2010/main" val="44851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VATVUS Diagram!</a:t>
            </a:r>
            <a:endParaRPr lang="en-US" dirty="0"/>
          </a:p>
        </p:txBody>
      </p:sp>
      <p:sp>
        <p:nvSpPr>
          <p:cNvPr id="3" name="Content Placeholder 2"/>
          <p:cNvSpPr>
            <a:spLocks noGrp="1"/>
          </p:cNvSpPr>
          <p:nvPr>
            <p:ph idx="1"/>
          </p:nvPr>
        </p:nvSpPr>
        <p:spPr/>
        <p:txBody>
          <a:bodyPr/>
          <a:lstStyle/>
          <a:p>
            <a:r>
              <a:rPr lang="en-US" dirty="0" smtClean="0"/>
              <a:t>Firstly, what is the VATVUS diagram?</a:t>
            </a:r>
          </a:p>
          <a:p>
            <a:pPr lvl="1"/>
            <a:r>
              <a:rPr lang="en-US" dirty="0" smtClean="0"/>
              <a:t>It is also called the Thermodynamic Square and it is useful for getting thermodynamic relationships such as </a:t>
            </a:r>
            <a:r>
              <a:rPr lang="en-US" i="1" dirty="0" smtClean="0"/>
              <a:t>Maxwell Relations.</a:t>
            </a:r>
          </a:p>
          <a:p>
            <a:pPr lvl="1"/>
            <a:r>
              <a:rPr lang="en-US" dirty="0" smtClean="0"/>
              <a:t>It is one of the most useful diagrams in all of physical chemistry!</a:t>
            </a:r>
          </a:p>
          <a:p>
            <a:r>
              <a:rPr lang="en-US" dirty="0" smtClean="0"/>
              <a:t>This is what it looks like:</a:t>
            </a:r>
          </a:p>
          <a:p>
            <a:pPr marL="0" indent="0">
              <a:buNone/>
            </a:pPr>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149690414"/>
              </p:ext>
            </p:extLst>
          </p:nvPr>
        </p:nvGraphicFramePr>
        <p:xfrm>
          <a:off x="5008312" y="4001294"/>
          <a:ext cx="2175376" cy="1937341"/>
        </p:xfrm>
        <a:graphic>
          <a:graphicData uri="http://schemas.openxmlformats.org/presentationml/2006/ole">
            <mc:AlternateContent xmlns:mc="http://schemas.openxmlformats.org/markup-compatibility/2006">
              <mc:Choice xmlns:v="urn:schemas-microsoft-com:vml" Requires="v">
                <p:oleObj spid="_x0000_s1043" name="CS ChemDraw Drawing" r:id="rId3" imgW="1048680" imgH="936720" progId="ChemDraw.Document.6.0">
                  <p:embed/>
                </p:oleObj>
              </mc:Choice>
              <mc:Fallback>
                <p:oleObj name="CS ChemDraw Drawing" r:id="rId3" imgW="1048680" imgH="93672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312" y="4001294"/>
                        <a:ext cx="2175376" cy="1937341"/>
                      </a:xfrm>
                      <a:prstGeom prst="rect">
                        <a:avLst/>
                      </a:prstGeom>
                      <a:noFill/>
                    </p:spPr>
                  </p:pic>
                </p:oleObj>
              </mc:Fallback>
            </mc:AlternateContent>
          </a:graphicData>
        </a:graphic>
      </p:graphicFrame>
    </p:spTree>
    <p:extLst>
      <p:ext uri="{BB962C8B-B14F-4D97-AF65-F5344CB8AC3E}">
        <p14:creationId xmlns:p14="http://schemas.microsoft.com/office/powerpoint/2010/main" val="3097898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Enthalpy and Entropy of Mixing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When two gases mix together, there is no heat provided and therefore there is no enthalpy of mixing, </a:t>
                </a:r>
              </a:p>
              <a:p>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𝑯</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𝒎𝒊𝒙𝒊𝒏𝒈</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𝟎</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𝑱</m:t>
                    </m:r>
                  </m:oMath>
                </a14:m>
                <a:endParaRPr lang="en-US" b="1" dirty="0" smtClean="0">
                  <a:effectLst>
                    <a:outerShdw blurRad="38100" dist="38100" dir="2700000" algn="tl">
                      <a:srgbClr val="000000">
                        <a:alpha val="43137"/>
                      </a:srgbClr>
                    </a:outerShdw>
                  </a:effectLst>
                </a:endParaRPr>
              </a:p>
              <a:p>
                <a:r>
                  <a:rPr lang="en-US" dirty="0" smtClean="0"/>
                  <a:t>If this is true, we can determine an expression for the Entropy of mixing</a:t>
                </a:r>
              </a:p>
              <a:p>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𝐺</m:t>
                        </m:r>
                      </m:e>
                      <m:sub>
                        <m:r>
                          <a:rPr lang="en-US" b="0" i="1" smtClean="0">
                            <a:latin typeface="Cambria Math" panose="02040503050406030204" pitchFamily="18" charset="0"/>
                            <a:ea typeface="Cambria Math" panose="02040503050406030204" pitchFamily="18" charset="0"/>
                          </a:rPr>
                          <m:t>𝑚𝑖𝑥𝑖𝑛𝑔</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𝑚𝑖𝑥𝑖𝑛𝑔</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𝑚𝑖𝑥𝑖𝑛𝑔</m:t>
                        </m:r>
                      </m:sub>
                    </m:sSub>
                  </m:oMath>
                </a14:m>
                <a:endParaRPr lang="en-US" dirty="0" smtClean="0"/>
              </a:p>
              <a:p>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𝑮</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𝒎𝒊𝒙𝒊𝒏𝒈</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𝑻</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𝑺</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𝒎𝒊𝒙𝒊𝒏𝒈</m:t>
                        </m:r>
                      </m:sub>
                    </m:sSub>
                  </m:oMath>
                </a14:m>
                <a:endParaRPr lang="en-US" b="1" dirty="0" smtClean="0">
                  <a:effectLst>
                    <a:outerShdw blurRad="38100" dist="38100" dir="2700000" algn="tl">
                      <a:srgbClr val="000000">
                        <a:alpha val="43137"/>
                      </a:srgbClr>
                    </a:outerShdw>
                  </a:effectLst>
                </a:endParaRPr>
              </a:p>
              <a:p>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𝑺</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𝒎𝒊𝒙𝒊𝒏𝒈</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𝒏𝑹</m:t>
                    </m:r>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l-GR"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𝝌</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𝑨</m:t>
                            </m:r>
                          </m:sub>
                        </m:sSub>
                        <m:func>
                          <m:func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uncPr>
                          <m:fName>
                            <m:r>
                              <a:rPr lang="en-US" b="1"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𝐥𝐧</m:t>
                            </m:r>
                          </m:fName>
                          <m:e>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l-GR"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𝝌</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𝑨</m:t>
                                    </m:r>
                                  </m:sub>
                                </m:sSub>
                              </m:e>
                            </m:d>
                          </m:e>
                        </m:func>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l-GR"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𝝌</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sub>
                        </m:sSub>
                        <m:func>
                          <m:func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uncPr>
                          <m:fName>
                            <m:r>
                              <a:rPr lang="en-US" b="1"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𝐥𝐧</m:t>
                            </m:r>
                          </m:fName>
                          <m:e>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l-GR"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𝝌</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sub>
                                </m:sSub>
                              </m:e>
                            </m:d>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e>
                        </m:func>
                      </m:e>
                    </m:d>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361"/>
                </a:stretch>
              </a:blipFill>
            </p:spPr>
            <p:txBody>
              <a:bodyPr/>
              <a:lstStyle/>
              <a:p>
                <a:r>
                  <a:rPr lang="en-US">
                    <a:noFill/>
                  </a:rPr>
                  <a:t> </a:t>
                </a:r>
              </a:p>
            </p:txBody>
          </p:sp>
        </mc:Fallback>
      </mc:AlternateContent>
    </p:spTree>
    <p:extLst>
      <p:ext uri="{BB962C8B-B14F-4D97-AF65-F5344CB8AC3E}">
        <p14:creationId xmlns:p14="http://schemas.microsoft.com/office/powerpoint/2010/main" val="3239271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Raoult’s law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When two components make a solution, there are two things, solvent and solute </a:t>
                </a:r>
              </a:p>
              <a:p>
                <a:r>
                  <a:rPr lang="en-US" dirty="0" smtClean="0"/>
                  <a:t>The vapor pressure of a pure substance will be decreased in solution as a function of its mole fraction. This behavior is described by Raoult’s law </a:t>
                </a:r>
              </a:p>
              <a:p>
                <a14:m>
                  <m:oMath xmlns:m="http://schemas.openxmlformats.org/officeDocument/2006/math">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𝑷</m:t>
                        </m:r>
                      </m:e>
                      <m:sub>
                        <m:r>
                          <a:rPr lang="en-US" b="1" i="1" smtClean="0">
                            <a:effectLst>
                              <a:outerShdw blurRad="38100" dist="38100" dir="2700000" algn="tl">
                                <a:srgbClr val="000000">
                                  <a:alpha val="43137"/>
                                </a:srgbClr>
                              </a:outerShdw>
                            </a:effectLst>
                            <a:latin typeface="Cambria Math" panose="02040503050406030204" pitchFamily="18" charset="0"/>
                          </a:rPr>
                          <m:t>𝑨</m:t>
                        </m:r>
                      </m:sub>
                    </m:sSub>
                    <m:r>
                      <a:rPr lang="en-US" b="1" i="1" smtClean="0">
                        <a:effectLst>
                          <a:outerShdw blurRad="38100" dist="38100" dir="2700000" algn="tl">
                            <a:srgbClr val="000000">
                              <a:alpha val="43137"/>
                            </a:srgbClr>
                          </a:outerShdw>
                        </a:effectLst>
                        <a:latin typeface="Cambria Math" panose="02040503050406030204" pitchFamily="18" charset="0"/>
                      </a:rPr>
                      <m:t>= </m:t>
                    </m:r>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l-GR" b="1" i="1" smtClean="0">
                            <a:effectLst>
                              <a:outerShdw blurRad="38100" dist="38100" dir="2700000" algn="tl">
                                <a:srgbClr val="000000">
                                  <a:alpha val="43137"/>
                                </a:srgbClr>
                              </a:outerShdw>
                            </a:effectLst>
                            <a:latin typeface="Cambria Math" panose="02040503050406030204" pitchFamily="18" charset="0"/>
                          </a:rPr>
                          <m:t>𝝌</m:t>
                        </m:r>
                      </m:e>
                      <m:sub>
                        <m:r>
                          <a:rPr lang="en-US" b="1" i="1" smtClean="0">
                            <a:effectLst>
                              <a:outerShdw blurRad="38100" dist="38100" dir="2700000" algn="tl">
                                <a:srgbClr val="000000">
                                  <a:alpha val="43137"/>
                                </a:srgbClr>
                              </a:outerShdw>
                            </a:effectLst>
                            <a:latin typeface="Cambria Math" panose="02040503050406030204" pitchFamily="18" charset="0"/>
                          </a:rPr>
                          <m:t>𝑨</m:t>
                        </m:r>
                      </m:sub>
                    </m:sSub>
                    <m:sSubSup>
                      <m:sSubSupPr>
                        <m:ctrlPr>
                          <a:rPr lang="en-US" b="1" i="1" smtClean="0">
                            <a:effectLst>
                              <a:outerShdw blurRad="38100" dist="38100" dir="2700000" algn="tl">
                                <a:srgbClr val="000000">
                                  <a:alpha val="43137"/>
                                </a:srgbClr>
                              </a:outerShdw>
                            </a:effectLst>
                            <a:latin typeface="Cambria Math" panose="02040503050406030204" pitchFamily="18" charset="0"/>
                          </a:rPr>
                        </m:ctrlPr>
                      </m:sSubSupPr>
                      <m:e>
                        <m:r>
                          <a:rPr lang="en-US" b="1" i="1" smtClean="0">
                            <a:effectLst>
                              <a:outerShdw blurRad="38100" dist="38100" dir="2700000" algn="tl">
                                <a:srgbClr val="000000">
                                  <a:alpha val="43137"/>
                                </a:srgbClr>
                              </a:outerShdw>
                            </a:effectLst>
                            <a:latin typeface="Cambria Math" panose="02040503050406030204" pitchFamily="18" charset="0"/>
                          </a:rPr>
                          <m:t>𝑷</m:t>
                        </m:r>
                      </m:e>
                      <m:sub>
                        <m:r>
                          <a:rPr lang="en-US" b="1" i="1" smtClean="0">
                            <a:effectLst>
                              <a:outerShdw blurRad="38100" dist="38100" dir="2700000" algn="tl">
                                <a:srgbClr val="000000">
                                  <a:alpha val="43137"/>
                                </a:srgbClr>
                              </a:outerShdw>
                            </a:effectLst>
                            <a:latin typeface="Cambria Math" panose="02040503050406030204" pitchFamily="18" charset="0"/>
                          </a:rPr>
                          <m:t>𝑨</m:t>
                        </m:r>
                      </m:sub>
                      <m:sup>
                        <m:r>
                          <a:rPr lang="en-US" b="1" i="1" smtClean="0">
                            <a:effectLst>
                              <a:outerShdw blurRad="38100" dist="38100" dir="2700000" algn="tl">
                                <a:srgbClr val="000000">
                                  <a:alpha val="43137"/>
                                </a:srgbClr>
                              </a:outerShdw>
                            </a:effectLst>
                            <a:latin typeface="Cambria Math" panose="02040503050406030204" pitchFamily="18" charset="0"/>
                          </a:rPr>
                          <m:t>∗</m:t>
                        </m:r>
                      </m:sup>
                    </m:sSubSup>
                  </m:oMath>
                </a14:m>
                <a:endParaRPr lang="en-US" b="1" dirty="0" smtClean="0"/>
              </a:p>
              <a:p>
                <a:r>
                  <a:rPr lang="en-US" dirty="0" smtClean="0"/>
                  <a:t>Where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𝐴</m:t>
                        </m:r>
                      </m:sub>
                      <m:sup>
                        <m:r>
                          <a:rPr lang="en-US" b="0" i="1" smtClean="0">
                            <a:latin typeface="Cambria Math" panose="02040503050406030204" pitchFamily="18" charset="0"/>
                          </a:rPr>
                          <m:t>∗</m:t>
                        </m:r>
                      </m:sup>
                    </m:sSubSup>
                  </m:oMath>
                </a14:m>
                <a:r>
                  <a:rPr lang="en-US" dirty="0" smtClean="0"/>
                  <a:t> represents the pure vapor pressure of component A not in solution.  </a:t>
                </a:r>
              </a:p>
              <a:p>
                <a:r>
                  <a:rPr lang="en-US" dirty="0" smtClean="0"/>
                  <a:t>An ideal solution is one that obeys Raoult’s law at all compositions</a:t>
                </a:r>
              </a:p>
              <a:p>
                <a:r>
                  <a:rPr lang="en-US" dirty="0" smtClean="0"/>
                  <a:t>Works best for the solvent (the component in excess)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361"/>
                </a:stretch>
              </a:blipFill>
            </p:spPr>
            <p:txBody>
              <a:bodyPr/>
              <a:lstStyle/>
              <a:p>
                <a:r>
                  <a:rPr lang="en-US">
                    <a:noFill/>
                  </a:rPr>
                  <a:t> </a:t>
                </a:r>
              </a:p>
            </p:txBody>
          </p:sp>
        </mc:Fallback>
      </mc:AlternateContent>
    </p:spTree>
    <p:extLst>
      <p:ext uri="{BB962C8B-B14F-4D97-AF65-F5344CB8AC3E}">
        <p14:creationId xmlns:p14="http://schemas.microsoft.com/office/powerpoint/2010/main" val="3208840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Potential of Solvent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Gibbs energy of both solvent and solute decreases when in solution, the chemical potential of the solvent is given by </a:t>
                </a:r>
              </a:p>
              <a:p>
                <a14:m>
                  <m:oMath xmlns:m="http://schemas.openxmlformats.org/officeDocument/2006/math">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𝝁</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𝑨</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sSubSup>
                      <m:sSubSup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Sup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𝝁</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𝑨</m:t>
                        </m:r>
                      </m:sub>
                      <m:sup>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p>
                    </m:sSubSup>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𝑹𝑻𝒍𝒏</m:t>
                    </m:r>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l-GR"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𝝌</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𝑨</m:t>
                            </m:r>
                          </m:sub>
                        </m:sSub>
                      </m:e>
                    </m:d>
                    <m:r>
                      <a:rPr lang="en-US" b="0" i="1" smtClean="0">
                        <a:latin typeface="Cambria Math" panose="02040503050406030204" pitchFamily="18" charset="0"/>
                        <a:ea typeface="Cambria Math" panose="02040503050406030204" pitchFamily="18" charset="0"/>
                      </a:rPr>
                      <m:t> </m:t>
                    </m:r>
                  </m:oMath>
                </a14:m>
                <a:endParaRPr lang="en-US" dirty="0" smtClean="0"/>
              </a:p>
              <a:p>
                <a:r>
                  <a:rPr lang="en-US" dirty="0" smtClean="0"/>
                  <a:t>Where </a:t>
                </a:r>
                <a14:m>
                  <m:oMath xmlns:m="http://schemas.openxmlformats.org/officeDocument/2006/math">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𝐴</m:t>
                        </m:r>
                      </m:sub>
                      <m:sup>
                        <m:r>
                          <a:rPr lang="en-US" b="0" i="1" smtClean="0">
                            <a:latin typeface="Cambria Math" panose="02040503050406030204" pitchFamily="18" charset="0"/>
                            <a:ea typeface="Cambria Math" panose="02040503050406030204" pitchFamily="18" charset="0"/>
                          </a:rPr>
                          <m:t>∗</m:t>
                        </m:r>
                      </m:sup>
                    </m:sSubSup>
                  </m:oMath>
                </a14:m>
                <a:r>
                  <a:rPr lang="en-US" dirty="0" smtClean="0"/>
                  <a:t> is the chemical potential of pure A</a:t>
                </a:r>
              </a:p>
              <a:p>
                <a:r>
                  <a:rPr lang="en-US" dirty="0" smtClean="0"/>
                  <a:t>The Gibbs energy and Entropy of dissolving is the exact same expression as the mixing formulae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361"/>
                </a:stretch>
              </a:blipFill>
            </p:spPr>
            <p:txBody>
              <a:bodyPr/>
              <a:lstStyle/>
              <a:p>
                <a:r>
                  <a:rPr lang="en-US">
                    <a:noFill/>
                  </a:rPr>
                  <a:t> </a:t>
                </a:r>
              </a:p>
            </p:txBody>
          </p:sp>
        </mc:Fallback>
      </mc:AlternateContent>
    </p:spTree>
    <p:extLst>
      <p:ext uri="{BB962C8B-B14F-4D97-AF65-F5344CB8AC3E}">
        <p14:creationId xmlns:p14="http://schemas.microsoft.com/office/powerpoint/2010/main" val="2235857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Ideal-Dilute Solutions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Just as Raoult’s Law is followed best for the solvent, Henry’s Law is followed best for the solute. </a:t>
                </a:r>
              </a:p>
              <a:p>
                <a:r>
                  <a:rPr lang="en-US" dirty="0" smtClean="0"/>
                  <a:t>Henry’s Law takes two forms: </a:t>
                </a:r>
              </a:p>
              <a:p>
                <a:pPr lvl="1"/>
                <a14:m>
                  <m:oMath xmlns:m="http://schemas.openxmlformats.org/officeDocument/2006/math">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𝑷</m:t>
                        </m:r>
                      </m:e>
                      <m:sub>
                        <m:r>
                          <a:rPr lang="en-US" b="1" i="1" smtClean="0">
                            <a:effectLst>
                              <a:outerShdw blurRad="38100" dist="38100" dir="2700000" algn="tl">
                                <a:srgbClr val="000000">
                                  <a:alpha val="43137"/>
                                </a:srgbClr>
                              </a:outerShdw>
                            </a:effectLst>
                            <a:latin typeface="Cambria Math" panose="02040503050406030204" pitchFamily="18" charset="0"/>
                          </a:rPr>
                          <m:t>𝑩</m:t>
                        </m:r>
                      </m:sub>
                    </m:sSub>
                    <m:r>
                      <a:rPr lang="en-US" b="1" i="1" smtClean="0">
                        <a:effectLst>
                          <a:outerShdw blurRad="38100" dist="38100" dir="2700000" algn="tl">
                            <a:srgbClr val="000000">
                              <a:alpha val="43137"/>
                            </a:srgbClr>
                          </a:outerShdw>
                        </a:effectLst>
                        <a:latin typeface="Cambria Math" panose="02040503050406030204" pitchFamily="18" charset="0"/>
                      </a:rPr>
                      <m:t>=</m:t>
                    </m:r>
                    <m:sSubSup>
                      <m:sSubSupPr>
                        <m:ctrlPr>
                          <a:rPr lang="en-US" b="1" i="1" smtClean="0">
                            <a:effectLst>
                              <a:outerShdw blurRad="38100" dist="38100" dir="2700000" algn="tl">
                                <a:srgbClr val="000000">
                                  <a:alpha val="43137"/>
                                </a:srgbClr>
                              </a:outerShdw>
                            </a:effectLst>
                            <a:latin typeface="Cambria Math" panose="02040503050406030204" pitchFamily="18" charset="0"/>
                          </a:rPr>
                        </m:ctrlPr>
                      </m:sSubSupPr>
                      <m:e>
                        <m:r>
                          <a:rPr lang="en-US" b="1" i="1" smtClean="0">
                            <a:effectLst>
                              <a:outerShdw blurRad="38100" dist="38100" dir="2700000" algn="tl">
                                <a:srgbClr val="000000">
                                  <a:alpha val="43137"/>
                                </a:srgbClr>
                              </a:outerShdw>
                            </a:effectLst>
                            <a:latin typeface="Cambria Math" panose="02040503050406030204" pitchFamily="18" charset="0"/>
                          </a:rPr>
                          <m:t>𝑲</m:t>
                        </m:r>
                      </m:e>
                      <m:sub>
                        <m:r>
                          <a:rPr lang="en-US" b="1" i="1" smtClean="0">
                            <a:effectLst>
                              <a:outerShdw blurRad="38100" dist="38100" dir="2700000" algn="tl">
                                <a:srgbClr val="000000">
                                  <a:alpha val="43137"/>
                                </a:srgbClr>
                              </a:outerShdw>
                            </a:effectLst>
                            <a:latin typeface="Cambria Math" panose="02040503050406030204" pitchFamily="18" charset="0"/>
                          </a:rPr>
                          <m:t>𝑯</m:t>
                        </m:r>
                      </m:sub>
                      <m:sup>
                        <m:r>
                          <a:rPr lang="en-US" b="1" i="1" smtClean="0">
                            <a:effectLst>
                              <a:outerShdw blurRad="38100" dist="38100" dir="2700000" algn="tl">
                                <a:srgbClr val="000000">
                                  <a:alpha val="43137"/>
                                </a:srgbClr>
                              </a:outerShdw>
                            </a:effectLst>
                            <a:latin typeface="Cambria Math" panose="02040503050406030204" pitchFamily="18" charset="0"/>
                          </a:rPr>
                          <m:t>′</m:t>
                        </m:r>
                      </m:sup>
                    </m:sSubSup>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l-GR" b="1" i="1" smtClean="0">
                            <a:effectLst>
                              <a:outerShdw blurRad="38100" dist="38100" dir="2700000" algn="tl">
                                <a:srgbClr val="000000">
                                  <a:alpha val="43137"/>
                                </a:srgbClr>
                              </a:outerShdw>
                            </a:effectLst>
                            <a:latin typeface="Cambria Math" panose="02040503050406030204" pitchFamily="18" charset="0"/>
                          </a:rPr>
                          <m:t>𝝌</m:t>
                        </m:r>
                      </m:e>
                      <m:sub>
                        <m:r>
                          <a:rPr lang="en-US" b="1" i="1" smtClean="0">
                            <a:effectLst>
                              <a:outerShdw blurRad="38100" dist="38100" dir="2700000" algn="tl">
                                <a:srgbClr val="000000">
                                  <a:alpha val="43137"/>
                                </a:srgbClr>
                              </a:outerShdw>
                            </a:effectLst>
                            <a:latin typeface="Cambria Math" panose="02040503050406030204" pitchFamily="18" charset="0"/>
                          </a:rPr>
                          <m:t>𝑩</m:t>
                        </m:r>
                      </m:sub>
                    </m:sSub>
                  </m:oMath>
                </a14:m>
                <a:endParaRPr lang="en-US" b="1" dirty="0" smtClean="0">
                  <a:effectLst>
                    <a:outerShdw blurRad="38100" dist="38100" dir="2700000" algn="tl">
                      <a:srgbClr val="000000">
                        <a:alpha val="43137"/>
                      </a:srgbClr>
                    </a:outerShdw>
                  </a:effectLst>
                </a:endParaRPr>
              </a:p>
              <a:p>
                <a:pPr lvl="1"/>
                <a14:m>
                  <m:oMath xmlns:m="http://schemas.openxmlformats.org/officeDocument/2006/math">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𝒄</m:t>
                        </m:r>
                      </m:e>
                      <m:sub>
                        <m:r>
                          <a:rPr lang="en-US" b="1" i="1" smtClean="0">
                            <a:effectLst>
                              <a:outerShdw blurRad="38100" dist="38100" dir="2700000" algn="tl">
                                <a:srgbClr val="000000">
                                  <a:alpha val="43137"/>
                                </a:srgbClr>
                              </a:outerShdw>
                            </a:effectLst>
                            <a:latin typeface="Cambria Math" panose="02040503050406030204" pitchFamily="18" charset="0"/>
                          </a:rPr>
                          <m:t>𝑩</m:t>
                        </m:r>
                      </m:sub>
                    </m:sSub>
                    <m:r>
                      <a:rPr lang="en-US" b="1" i="1" smtClean="0">
                        <a:effectLst>
                          <a:outerShdw blurRad="38100" dist="38100" dir="2700000" algn="tl">
                            <a:srgbClr val="000000">
                              <a:alpha val="43137"/>
                            </a:srgbClr>
                          </a:outerShdw>
                        </a:effectLst>
                        <a:latin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𝑲</m:t>
                        </m:r>
                      </m:e>
                      <m:sub>
                        <m:r>
                          <a:rPr lang="en-US" b="1" i="1" smtClean="0">
                            <a:effectLst>
                              <a:outerShdw blurRad="38100" dist="38100" dir="2700000" algn="tl">
                                <a:srgbClr val="000000">
                                  <a:alpha val="43137"/>
                                </a:srgbClr>
                              </a:outerShdw>
                            </a:effectLst>
                            <a:latin typeface="Cambria Math" panose="02040503050406030204" pitchFamily="18" charset="0"/>
                          </a:rPr>
                          <m:t>𝑯</m:t>
                        </m:r>
                      </m:sub>
                    </m:sSub>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𝑷</m:t>
                        </m:r>
                      </m:e>
                      <m:sub>
                        <m:r>
                          <a:rPr lang="en-US" b="1" i="1" smtClean="0">
                            <a:effectLst>
                              <a:outerShdw blurRad="38100" dist="38100" dir="2700000" algn="tl">
                                <a:srgbClr val="000000">
                                  <a:alpha val="43137"/>
                                </a:srgbClr>
                              </a:outerShdw>
                            </a:effectLst>
                            <a:latin typeface="Cambria Math" panose="02040503050406030204" pitchFamily="18" charset="0"/>
                          </a:rPr>
                          <m:t>𝑩</m:t>
                        </m:r>
                      </m:sub>
                    </m:sSub>
                  </m:oMath>
                </a14:m>
                <a:endParaRPr lang="en-US" b="1" dirty="0" smtClean="0"/>
              </a:p>
              <a:p>
                <a:r>
                  <a:rPr lang="en-US" dirty="0" smtClean="0"/>
                  <a:t>The chemical potential of the solute has the same form as the chemical potential of the solvent: </a:t>
                </a:r>
              </a:p>
              <a:p>
                <a14:m>
                  <m:oMath xmlns:m="http://schemas.openxmlformats.org/officeDocument/2006/math">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𝝁</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sSubSup>
                      <m:sSubSup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Sup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𝝁</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sub>
                      <m:sup>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p>
                    </m:sSubSup>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𝑹𝑻𝒍𝒏</m:t>
                    </m:r>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l-GR"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𝝌</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sub>
                        </m:sSub>
                      </m:e>
                    </m:d>
                  </m:oMath>
                </a14:m>
                <a:r>
                  <a:rPr lang="en-US" b="1" dirty="0" smtClean="0">
                    <a:effectLst>
                      <a:outerShdw blurRad="38100" dist="38100" dir="2700000" algn="tl">
                        <a:srgbClr val="000000">
                          <a:alpha val="43137"/>
                        </a:srgbClr>
                      </a:outerShdw>
                    </a:effectLst>
                  </a:rPr>
                  <a:t> or </a:t>
                </a:r>
              </a:p>
              <a:p>
                <a14:m>
                  <m:oMath xmlns:m="http://schemas.openxmlformats.org/officeDocument/2006/math">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𝝁</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sSubSup>
                      <m:sSubSup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Sup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𝝁</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sub>
                      <m:sup>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𝟎</m:t>
                        </m:r>
                      </m:sup>
                    </m:sSubSup>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𝑹𝑻𝒍𝒏</m:t>
                    </m:r>
                    <m:d>
                      <m:d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𝒄</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sub>
                        </m:sSub>
                      </m:e>
                    </m:d>
                  </m:oMath>
                </a14:m>
                <a:endParaRPr lang="en-US" b="1" dirty="0" smtClean="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361" r="-508" b="-340"/>
                </a:stretch>
              </a:blipFill>
            </p:spPr>
            <p:txBody>
              <a:bodyPr/>
              <a:lstStyle/>
              <a:p>
                <a:r>
                  <a:rPr lang="en-US">
                    <a:noFill/>
                  </a:rPr>
                  <a:t> </a:t>
                </a:r>
              </a:p>
            </p:txBody>
          </p:sp>
        </mc:Fallback>
      </mc:AlternateContent>
    </p:spTree>
    <p:extLst>
      <p:ext uri="{BB962C8B-B14F-4D97-AF65-F5344CB8AC3E}">
        <p14:creationId xmlns:p14="http://schemas.microsoft.com/office/powerpoint/2010/main" val="557345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Colligative Properties</a:t>
            </a:r>
            <a:endParaRPr lang="en-US" dirty="0"/>
          </a:p>
        </p:txBody>
      </p:sp>
      <p:sp>
        <p:nvSpPr>
          <p:cNvPr id="3" name="Content Placeholder 2"/>
          <p:cNvSpPr>
            <a:spLocks noGrp="1"/>
          </p:cNvSpPr>
          <p:nvPr>
            <p:ph idx="1"/>
          </p:nvPr>
        </p:nvSpPr>
        <p:spPr/>
        <p:txBody>
          <a:bodyPr>
            <a:normAutofit/>
          </a:bodyPr>
          <a:lstStyle/>
          <a:p>
            <a:r>
              <a:rPr lang="en-US" dirty="0" smtClean="0"/>
              <a:t>When solutes are dissolved in solution, the pure solvent loses some chemical potential, therefore, it will be resistant to change to another phase. </a:t>
            </a:r>
          </a:p>
          <a:p>
            <a:r>
              <a:rPr lang="en-US" dirty="0" smtClean="0"/>
              <a:t>Recall that a system will only change phases insofar as the Gibbs energy of that phase is lower, since we are lowering the Gibbs energy of the solution by adding solute, it will be harder for it to solidify or vaporize. </a:t>
            </a:r>
          </a:p>
          <a:p>
            <a:r>
              <a:rPr lang="en-US" dirty="0" smtClean="0"/>
              <a:t>This phenomena is called </a:t>
            </a:r>
            <a:r>
              <a:rPr lang="en-US" i="1" dirty="0" smtClean="0"/>
              <a:t>Freezing Point Depression </a:t>
            </a:r>
            <a:r>
              <a:rPr lang="en-US" dirty="0" smtClean="0"/>
              <a:t>and</a:t>
            </a:r>
            <a:r>
              <a:rPr lang="en-US" i="1" dirty="0" smtClean="0"/>
              <a:t> Boiling Point Elevation</a:t>
            </a:r>
            <a:endParaRPr lang="en-US" dirty="0" smtClean="0"/>
          </a:p>
          <a:p>
            <a:r>
              <a:rPr lang="en-US" dirty="0" smtClean="0"/>
              <a:t>These phenomena can be related to two constants, the ebullioscopic constant and the cryoscopic constant </a:t>
            </a:r>
            <a:endParaRPr lang="en-US" dirty="0"/>
          </a:p>
        </p:txBody>
      </p:sp>
    </p:spTree>
    <p:extLst>
      <p:ext uri="{BB962C8B-B14F-4D97-AF65-F5344CB8AC3E}">
        <p14:creationId xmlns:p14="http://schemas.microsoft.com/office/powerpoint/2010/main" val="4133415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Point Depression and Boiling Point Elevation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Both of these equations share the same form </a:t>
                </a:r>
              </a:p>
              <a:p>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𝑻</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𝒃</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𝑲</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𝒃</m:t>
                        </m:r>
                      </m:sub>
                    </m:sSub>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𝒃</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endParaRPr lang="en-US" b="1" dirty="0" smtClean="0">
                  <a:effectLst>
                    <a:outerShdw blurRad="38100" dist="38100" dir="2700000" algn="tl">
                      <a:srgbClr val="000000">
                        <a:alpha val="43137"/>
                      </a:srgbClr>
                    </a:outerShdw>
                  </a:effectLst>
                </a:endParaRPr>
              </a:p>
              <a:p>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𝑻</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𝒇</m:t>
                        </m:r>
                      </m:sub>
                    </m:s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𝑲</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𝒇</m:t>
                        </m:r>
                      </m:sub>
                    </m:sSub>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𝒃</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sub>
                    </m:sSub>
                  </m:oMath>
                </a14:m>
                <a:endParaRPr lang="en-US" b="1" dirty="0" smtClean="0"/>
              </a:p>
              <a:p>
                <a:r>
                  <a:rPr lang="en-US" dirty="0" smtClean="0"/>
                  <a:t>Where b is the </a:t>
                </a:r>
                <a:r>
                  <a:rPr lang="en-US" i="1" dirty="0" smtClean="0"/>
                  <a:t>molality </a:t>
                </a:r>
                <a:r>
                  <a:rPr lang="en-US" dirty="0" smtClean="0"/>
                  <a:t>of solute, B </a:t>
                </a:r>
              </a:p>
              <a:p>
                <a:r>
                  <a:rPr lang="en-US" i="1" dirty="0" smtClean="0"/>
                  <a:t>Molality</a:t>
                </a:r>
                <a:r>
                  <a:rPr lang="en-US" dirty="0" smtClean="0"/>
                  <a:t> is the moles of solute per kg of solvent</a:t>
                </a: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361"/>
                </a:stretch>
              </a:blipFill>
            </p:spPr>
            <p:txBody>
              <a:bodyPr/>
              <a:lstStyle/>
              <a:p>
                <a:r>
                  <a:rPr lang="en-US">
                    <a:noFill/>
                  </a:rPr>
                  <a:t> </a:t>
                </a:r>
              </a:p>
            </p:txBody>
          </p:sp>
        </mc:Fallback>
      </mc:AlternateContent>
    </p:spTree>
    <p:extLst>
      <p:ext uri="{BB962C8B-B14F-4D97-AF65-F5344CB8AC3E}">
        <p14:creationId xmlns:p14="http://schemas.microsoft.com/office/powerpoint/2010/main" val="2360640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Osmotic Pressure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So this is an interesting one, because you already know this without realizing you do because it bares an close resemblance to what you know from General Chemistry I. </a:t>
                </a:r>
              </a:p>
              <a:p>
                <a:r>
                  <a:rPr lang="en-US" dirty="0" smtClean="0"/>
                  <a:t>The osmotic pressure, </a:t>
                </a:r>
                <a:r>
                  <a:rPr lang="el-GR" dirty="0" smtClean="0">
                    <a:latin typeface="Times New Roman" panose="02020603050405020304" pitchFamily="18" charset="0"/>
                    <a:cs typeface="Times New Roman" panose="02020603050405020304" pitchFamily="18" charset="0"/>
                  </a:rPr>
                  <a:t>Π</a:t>
                </a:r>
                <a:r>
                  <a:rPr lang="en-US" dirty="0" smtClean="0">
                    <a:latin typeface="Times New Roman" panose="02020603050405020304" pitchFamily="18" charset="0"/>
                    <a:cs typeface="Times New Roman" panose="02020603050405020304" pitchFamily="18" charset="0"/>
                  </a:rPr>
                  <a:t>, is given by </a:t>
                </a:r>
              </a:p>
              <a:p>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rPr>
                      <m:t>𝜫</m:t>
                    </m:r>
                    <m:r>
                      <a:rPr lang="en-US" b="1" i="1" smtClean="0">
                        <a:effectLst>
                          <a:outerShdw blurRad="38100" dist="38100" dir="2700000" algn="tl">
                            <a:srgbClr val="000000">
                              <a:alpha val="43137"/>
                            </a:srgbClr>
                          </a:outerShdw>
                        </a:effectLst>
                        <a:latin typeface="Cambria Math" panose="02040503050406030204" pitchFamily="18" charset="0"/>
                      </a:rPr>
                      <m:t>𝑽</m:t>
                    </m:r>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𝒏𝑹𝑻</m:t>
                    </m:r>
                  </m:oMath>
                </a14:m>
                <a:endParaRPr lang="en-US" b="1" dirty="0">
                  <a:effectLst>
                    <a:outerShdw blurRad="38100" dist="38100" dir="2700000" algn="tl">
                      <a:srgbClr val="000000">
                        <a:alpha val="43137"/>
                      </a:srgbClr>
                    </a:outerShdw>
                  </a:effectLst>
                </a:endParaRPr>
              </a:p>
              <a:p>
                <a:r>
                  <a:rPr lang="en-US" dirty="0" smtClean="0"/>
                  <a:t>For an ideal solution</a:t>
                </a:r>
              </a:p>
              <a:p>
                <a14:m>
                  <m:oMath xmlns:m="http://schemas.openxmlformats.org/officeDocument/2006/math">
                    <m:r>
                      <a:rPr lang="el-GR" b="1" i="1" smtClean="0">
                        <a:effectLst>
                          <a:outerShdw blurRad="38100" dist="38100" dir="2700000" algn="tl">
                            <a:srgbClr val="000000">
                              <a:alpha val="43137"/>
                            </a:srgbClr>
                          </a:outerShdw>
                        </a:effectLst>
                        <a:latin typeface="Cambria Math" panose="02040503050406030204" pitchFamily="18" charset="0"/>
                      </a:rPr>
                      <m:t>𝜫</m:t>
                    </m:r>
                    <m:r>
                      <a:rPr lang="en-US" b="1" i="1" smtClean="0">
                        <a:effectLst>
                          <a:outerShdw blurRad="38100" dist="38100" dir="2700000" algn="tl">
                            <a:srgbClr val="000000">
                              <a:alpha val="43137"/>
                            </a:srgbClr>
                          </a:outerShdw>
                        </a:effectLst>
                        <a:latin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𝒄</m:t>
                        </m:r>
                      </m:e>
                      <m:sub>
                        <m:r>
                          <a:rPr lang="en-US" b="1" i="1" smtClean="0">
                            <a:effectLst>
                              <a:outerShdw blurRad="38100" dist="38100" dir="2700000" algn="tl">
                                <a:srgbClr val="000000">
                                  <a:alpha val="43137"/>
                                </a:srgbClr>
                              </a:outerShdw>
                            </a:effectLst>
                            <a:latin typeface="Cambria Math" panose="02040503050406030204" pitchFamily="18" charset="0"/>
                          </a:rPr>
                          <m:t>𝑩</m:t>
                        </m:r>
                      </m:sub>
                    </m:sSub>
                    <m:r>
                      <a:rPr lang="en-US" b="1" i="1" smtClean="0">
                        <a:effectLst>
                          <a:outerShdw blurRad="38100" dist="38100" dir="2700000" algn="tl">
                            <a:srgbClr val="000000">
                              <a:alpha val="43137"/>
                            </a:srgbClr>
                          </a:outerShdw>
                        </a:effectLst>
                        <a:latin typeface="Cambria Math" panose="02040503050406030204" pitchFamily="18" charset="0"/>
                      </a:rPr>
                      <m:t>𝑹𝑻</m:t>
                    </m:r>
                  </m:oMath>
                </a14:m>
                <a:endParaRPr lang="en-US" b="1" dirty="0" smtClean="0">
                  <a:effectLst>
                    <a:outerShdw blurRad="38100" dist="38100" dir="2700000" algn="tl">
                      <a:srgbClr val="000000">
                        <a:alpha val="43137"/>
                      </a:srgbClr>
                    </a:outerShdw>
                  </a:effectLst>
                </a:endParaRPr>
              </a:p>
              <a:p>
                <a:r>
                  <a:rPr lang="en-US" dirty="0" smtClean="0"/>
                  <a:t>Because the moles divided by volume is the concentration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361" r="-444"/>
                </a:stretch>
              </a:blipFill>
            </p:spPr>
            <p:txBody>
              <a:bodyPr/>
              <a:lstStyle/>
              <a:p>
                <a:r>
                  <a:rPr lang="en-US">
                    <a:noFill/>
                  </a:rPr>
                  <a:t> </a:t>
                </a:r>
              </a:p>
            </p:txBody>
          </p:sp>
        </mc:Fallback>
      </mc:AlternateContent>
    </p:spTree>
    <p:extLst>
      <p:ext uri="{BB962C8B-B14F-4D97-AF65-F5344CB8AC3E}">
        <p14:creationId xmlns:p14="http://schemas.microsoft.com/office/powerpoint/2010/main" val="1662063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Osmotic Pressure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Osmotic Pressure can be used to determine the molecular weight of an unknown.</a:t>
                </a:r>
              </a:p>
              <a:p>
                <a:r>
                  <a:rPr lang="en-US" dirty="0" smtClean="0"/>
                  <a:t>The osmotic pressure can be expressed as a Taylor series in concentration of solute, </a:t>
                </a:r>
              </a:p>
              <a:p>
                <a14:m>
                  <m:oMath xmlns:m="http://schemas.openxmlformats.org/officeDocument/2006/math">
                    <m:r>
                      <a:rPr lang="el-GR" b="1" i="1" smtClean="0">
                        <a:effectLst>
                          <a:outerShdw blurRad="38100" dist="38100" dir="2700000" algn="tl">
                            <a:srgbClr val="000000">
                              <a:alpha val="43137"/>
                            </a:srgbClr>
                          </a:outerShdw>
                        </a:effectLst>
                        <a:latin typeface="Cambria Math" panose="02040503050406030204" pitchFamily="18" charset="0"/>
                      </a:rPr>
                      <m:t>𝜫</m:t>
                    </m:r>
                    <m:r>
                      <a:rPr lang="en-US" b="1" i="1" smtClean="0">
                        <a:effectLst>
                          <a:outerShdw blurRad="38100" dist="38100" dir="2700000" algn="tl">
                            <a:srgbClr val="000000">
                              <a:alpha val="43137"/>
                            </a:srgbClr>
                          </a:outerShdw>
                        </a:effectLst>
                        <a:latin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𝒄</m:t>
                        </m:r>
                      </m:e>
                      <m:sub>
                        <m:r>
                          <a:rPr lang="en-US" b="1" i="1" smtClean="0">
                            <a:effectLst>
                              <a:outerShdw blurRad="38100" dist="38100" dir="2700000" algn="tl">
                                <a:srgbClr val="000000">
                                  <a:alpha val="43137"/>
                                </a:srgbClr>
                              </a:outerShdw>
                            </a:effectLst>
                            <a:latin typeface="Cambria Math" panose="02040503050406030204" pitchFamily="18" charset="0"/>
                          </a:rPr>
                          <m:t>𝒃</m:t>
                        </m:r>
                      </m:sub>
                    </m:sSub>
                    <m:r>
                      <a:rPr lang="en-US" b="1" i="1" smtClean="0">
                        <a:effectLst>
                          <a:outerShdw blurRad="38100" dist="38100" dir="2700000" algn="tl">
                            <a:srgbClr val="000000">
                              <a:alpha val="43137"/>
                            </a:srgbClr>
                          </a:outerShdw>
                        </a:effectLst>
                        <a:latin typeface="Cambria Math" panose="02040503050406030204" pitchFamily="18" charset="0"/>
                      </a:rPr>
                      <m:t>𝑹𝑻</m:t>
                    </m:r>
                    <m:d>
                      <m:dPr>
                        <m:ctrlPr>
                          <a:rPr lang="en-US" b="1" i="1" smtClean="0">
                            <a:effectLst>
                              <a:outerShdw blurRad="38100" dist="38100" dir="2700000" algn="tl">
                                <a:srgbClr val="000000">
                                  <a:alpha val="43137"/>
                                </a:srgbClr>
                              </a:outerShdw>
                            </a:effectLst>
                            <a:latin typeface="Cambria Math" panose="02040503050406030204" pitchFamily="18" charset="0"/>
                          </a:rPr>
                        </m:ctrlPr>
                      </m:dPr>
                      <m:e>
                        <m:r>
                          <a:rPr lang="en-US" b="1" i="1" smtClean="0">
                            <a:effectLst>
                              <a:outerShdw blurRad="38100" dist="38100" dir="2700000" algn="tl">
                                <a:srgbClr val="000000">
                                  <a:alpha val="43137"/>
                                </a:srgbClr>
                              </a:outerShdw>
                            </a:effectLst>
                            <a:latin typeface="Cambria Math" panose="02040503050406030204" pitchFamily="18" charset="0"/>
                          </a:rPr>
                          <m:t>𝟏</m:t>
                        </m:r>
                        <m:r>
                          <a:rPr lang="en-US" b="1" i="1" smtClean="0">
                            <a:effectLst>
                              <a:outerShdw blurRad="38100" dist="38100" dir="2700000" algn="tl">
                                <a:srgbClr val="000000">
                                  <a:alpha val="43137"/>
                                </a:srgbClr>
                              </a:outerShdw>
                            </a:effectLst>
                            <a:latin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𝑩</m:t>
                            </m:r>
                          </m:e>
                          <m:sub>
                            <m:r>
                              <a:rPr lang="en-US" b="1" i="1" smtClean="0">
                                <a:effectLst>
                                  <a:outerShdw blurRad="38100" dist="38100" dir="2700000" algn="tl">
                                    <a:srgbClr val="000000">
                                      <a:alpha val="43137"/>
                                    </a:srgbClr>
                                  </a:outerShdw>
                                </a:effectLst>
                                <a:latin typeface="Cambria Math" panose="02040503050406030204" pitchFamily="18" charset="0"/>
                              </a:rPr>
                              <m:t>𝒄𝒃</m:t>
                            </m:r>
                          </m:sub>
                        </m:sSub>
                        <m:r>
                          <a:rPr lang="en-US" b="1" i="1" smtClean="0">
                            <a:effectLst>
                              <a:outerShdw blurRad="38100" dist="38100" dir="2700000" algn="tl">
                                <a:srgbClr val="000000">
                                  <a:alpha val="43137"/>
                                </a:srgbClr>
                              </a:outerShdw>
                            </a:effectLst>
                            <a:latin typeface="Cambria Math" panose="02040503050406030204" pitchFamily="18" charset="0"/>
                          </a:rPr>
                          <m:t>+ …</m:t>
                        </m:r>
                      </m:e>
                    </m:d>
                  </m:oMath>
                </a14:m>
                <a:endParaRPr lang="en-US" b="1" dirty="0" smtClean="0"/>
              </a:p>
              <a:p>
                <a:r>
                  <a:rPr lang="en-US" dirty="0" smtClean="0"/>
                  <a:t>Like the last time we saw the Virial Equation, we could truncate it after the B term </a:t>
                </a:r>
              </a:p>
              <a:p>
                <a:r>
                  <a:rPr lang="en-US" dirty="0" smtClean="0"/>
                  <a:t>Therefore…</a:t>
                </a:r>
              </a:p>
              <a:p>
                <a14:m>
                  <m:oMath xmlns:m="http://schemas.openxmlformats.org/officeDocument/2006/math">
                    <m:f>
                      <m:fPr>
                        <m:ctrlPr>
                          <a:rPr lang="en-US" b="1" i="1" smtClean="0">
                            <a:effectLst>
                              <a:outerShdw blurRad="38100" dist="38100" dir="2700000" algn="tl">
                                <a:srgbClr val="000000">
                                  <a:alpha val="43137"/>
                                </a:srgbClr>
                              </a:outerShdw>
                            </a:effectLst>
                            <a:latin typeface="Cambria Math" panose="02040503050406030204" pitchFamily="18" charset="0"/>
                          </a:rPr>
                        </m:ctrlPr>
                      </m:fPr>
                      <m:num>
                        <m:r>
                          <a:rPr lang="el-GR" b="1" i="1" smtClean="0">
                            <a:effectLst>
                              <a:outerShdw blurRad="38100" dist="38100" dir="2700000" algn="tl">
                                <a:srgbClr val="000000">
                                  <a:alpha val="43137"/>
                                </a:srgbClr>
                              </a:outerShdw>
                            </a:effectLst>
                            <a:latin typeface="Cambria Math" panose="02040503050406030204" pitchFamily="18" charset="0"/>
                          </a:rPr>
                          <m:t>𝜫</m:t>
                        </m:r>
                      </m:num>
                      <m:den>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𝒄</m:t>
                            </m:r>
                          </m:e>
                          <m:sub>
                            <m:r>
                              <a:rPr lang="en-US" b="1" i="1" smtClean="0">
                                <a:effectLst>
                                  <a:outerShdw blurRad="38100" dist="38100" dir="2700000" algn="tl">
                                    <a:srgbClr val="000000">
                                      <a:alpha val="43137"/>
                                    </a:srgbClr>
                                  </a:outerShdw>
                                </a:effectLst>
                                <a:latin typeface="Cambria Math" panose="02040503050406030204" pitchFamily="18" charset="0"/>
                              </a:rPr>
                              <m:t>𝒃</m:t>
                            </m:r>
                          </m:sub>
                        </m:sSub>
                      </m:den>
                    </m:f>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𝑹𝑻</m:t>
                    </m:r>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𝑩𝑹𝑻</m:t>
                    </m:r>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𝒄</m:t>
                        </m:r>
                      </m:e>
                      <m:sub>
                        <m:r>
                          <a:rPr lang="en-US" b="1" i="1" smtClean="0">
                            <a:effectLst>
                              <a:outerShdw blurRad="38100" dist="38100" dir="2700000" algn="tl">
                                <a:srgbClr val="000000">
                                  <a:alpha val="43137"/>
                                </a:srgbClr>
                              </a:outerShdw>
                            </a:effectLst>
                            <a:latin typeface="Cambria Math" panose="02040503050406030204" pitchFamily="18" charset="0"/>
                          </a:rPr>
                          <m:t>𝒃</m:t>
                        </m:r>
                      </m:sub>
                    </m:sSub>
                  </m:oMath>
                </a14:m>
                <a:endParaRPr lang="en-US" b="1" dirty="0" smtClean="0"/>
              </a:p>
              <a:p>
                <a:r>
                  <a:rPr lang="en-US" dirty="0" smtClean="0"/>
                  <a:t>Y = b + mx</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361" r="-889"/>
                </a:stretch>
              </a:blipFill>
            </p:spPr>
            <p:txBody>
              <a:bodyPr/>
              <a:lstStyle/>
              <a:p>
                <a:r>
                  <a:rPr lang="en-US">
                    <a:noFill/>
                  </a:rPr>
                  <a:t> </a:t>
                </a:r>
              </a:p>
            </p:txBody>
          </p:sp>
        </mc:Fallback>
      </mc:AlternateContent>
    </p:spTree>
    <p:extLst>
      <p:ext uri="{BB962C8B-B14F-4D97-AF65-F5344CB8AC3E}">
        <p14:creationId xmlns:p14="http://schemas.microsoft.com/office/powerpoint/2010/main" val="2931792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Diagrams of Mixtures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One can look at the phases of mixtures and vary the mole fraction of one component. </a:t>
                </a:r>
              </a:p>
              <a:p>
                <a:r>
                  <a:rPr lang="en-US" dirty="0" smtClean="0"/>
                  <a:t>These will produce phase diagrams of the mixture from which one can employ techniques to find the exact composition. </a:t>
                </a:r>
              </a:p>
              <a:p>
                <a:r>
                  <a:rPr lang="en-US" dirty="0" smtClean="0"/>
                  <a:t>Introducing the Lever Rule: </a:t>
                </a:r>
              </a:p>
              <a:p>
                <a14:m>
                  <m:oMath xmlns:m="http://schemas.openxmlformats.org/officeDocument/2006/math">
                    <m:f>
                      <m:fPr>
                        <m:ctrlPr>
                          <a:rPr lang="en-US" b="1" i="1" smtClean="0">
                            <a:effectLst>
                              <a:outerShdw blurRad="38100" dist="38100" dir="2700000" algn="tl">
                                <a:srgbClr val="000000">
                                  <a:alpha val="43137"/>
                                </a:srgbClr>
                              </a:outerShdw>
                            </a:effectLst>
                            <a:latin typeface="Cambria Math" panose="02040503050406030204" pitchFamily="18" charset="0"/>
                          </a:rPr>
                        </m:ctrlPr>
                      </m:fPr>
                      <m:num>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𝒏</m:t>
                            </m:r>
                          </m:e>
                          <m:sub>
                            <m:r>
                              <a:rPr lang="en-US" b="1" i="1" smtClean="0">
                                <a:effectLst>
                                  <a:outerShdw blurRad="38100" dist="38100" dir="2700000" algn="tl">
                                    <a:srgbClr val="000000">
                                      <a:alpha val="43137"/>
                                    </a:srgbClr>
                                  </a:outerShdw>
                                </a:effectLst>
                                <a:latin typeface="Cambria Math" panose="02040503050406030204" pitchFamily="18" charset="0"/>
                              </a:rPr>
                              <m:t>𝑨</m:t>
                            </m:r>
                          </m:sub>
                        </m:sSub>
                      </m:num>
                      <m:den>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𝒏</m:t>
                            </m:r>
                          </m:e>
                          <m:sub>
                            <m:r>
                              <a:rPr lang="en-US" b="1" i="1" smtClean="0">
                                <a:effectLst>
                                  <a:outerShdw blurRad="38100" dist="38100" dir="2700000" algn="tl">
                                    <a:srgbClr val="000000">
                                      <a:alpha val="43137"/>
                                    </a:srgbClr>
                                  </a:outerShdw>
                                </a:effectLst>
                                <a:latin typeface="Cambria Math" panose="02040503050406030204" pitchFamily="18" charset="0"/>
                              </a:rPr>
                              <m:t>𝑩</m:t>
                            </m:r>
                          </m:sub>
                        </m:sSub>
                      </m:den>
                    </m:f>
                    <m:r>
                      <a:rPr lang="en-US" b="1" i="1" smtClean="0">
                        <a:effectLst>
                          <a:outerShdw blurRad="38100" dist="38100" dir="2700000" algn="tl">
                            <a:srgbClr val="000000">
                              <a:alpha val="43137"/>
                            </a:srgbClr>
                          </a:outerShdw>
                        </a:effectLst>
                        <a:latin typeface="Cambria Math" panose="02040503050406030204" pitchFamily="18" charset="0"/>
                      </a:rPr>
                      <m:t>=</m:t>
                    </m:r>
                    <m:f>
                      <m:fPr>
                        <m:ctrlPr>
                          <a:rPr lang="en-US" b="1" i="1" smtClean="0">
                            <a:effectLst>
                              <a:outerShdw blurRad="38100" dist="38100" dir="2700000" algn="tl">
                                <a:srgbClr val="000000">
                                  <a:alpha val="43137"/>
                                </a:srgbClr>
                              </a:outerShdw>
                            </a:effectLst>
                            <a:latin typeface="Cambria Math" panose="02040503050406030204" pitchFamily="18" charset="0"/>
                          </a:rPr>
                        </m:ctrlPr>
                      </m:fPr>
                      <m:num>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𝒍</m:t>
                            </m:r>
                          </m:e>
                          <m:sub>
                            <m:r>
                              <a:rPr lang="en-US" b="1" i="1" smtClean="0">
                                <a:effectLst>
                                  <a:outerShdw blurRad="38100" dist="38100" dir="2700000" algn="tl">
                                    <a:srgbClr val="000000">
                                      <a:alpha val="43137"/>
                                    </a:srgbClr>
                                  </a:outerShdw>
                                </a:effectLst>
                                <a:latin typeface="Cambria Math" panose="02040503050406030204" pitchFamily="18" charset="0"/>
                              </a:rPr>
                              <m:t>𝑩</m:t>
                            </m:r>
                          </m:sub>
                        </m:sSub>
                      </m:num>
                      <m:den>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rPr>
                              <m:t>𝒍</m:t>
                            </m:r>
                          </m:e>
                          <m:sub>
                            <m:r>
                              <a:rPr lang="en-US" b="1" i="1" smtClean="0">
                                <a:effectLst>
                                  <a:outerShdw blurRad="38100" dist="38100" dir="2700000" algn="tl">
                                    <a:srgbClr val="000000">
                                      <a:alpha val="43137"/>
                                    </a:srgbClr>
                                  </a:outerShdw>
                                </a:effectLst>
                                <a:latin typeface="Cambria Math" panose="02040503050406030204" pitchFamily="18" charset="0"/>
                              </a:rPr>
                              <m:t>𝑨</m:t>
                            </m:r>
                          </m:sub>
                        </m:sSub>
                      </m:den>
                    </m:f>
                  </m:oMath>
                </a14:m>
                <a:endParaRPr lang="en-US" b="1" dirty="0" smtClean="0"/>
              </a:p>
              <a:p>
                <a:r>
                  <a:rPr lang="en-US" dirty="0" smtClean="0"/>
                  <a:t>Where l represents the length of the line from the center to the one phase (A or B).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t="-1361"/>
                </a:stretch>
              </a:blipFill>
            </p:spPr>
            <p:txBody>
              <a:bodyPr/>
              <a:lstStyle/>
              <a:p>
                <a:r>
                  <a:rPr lang="en-US">
                    <a:noFill/>
                  </a:rPr>
                  <a:t> </a:t>
                </a:r>
              </a:p>
            </p:txBody>
          </p:sp>
        </mc:Fallback>
      </mc:AlternateContent>
    </p:spTree>
    <p:extLst>
      <p:ext uri="{BB962C8B-B14F-4D97-AF65-F5344CB8AC3E}">
        <p14:creationId xmlns:p14="http://schemas.microsoft.com/office/powerpoint/2010/main" val="3540321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hase diagram of mixtures royalty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603" y="853734"/>
            <a:ext cx="6010094" cy="506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445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You’re Not Amazed??</a:t>
            </a:r>
            <a:endParaRPr lang="en-US" dirty="0"/>
          </a:p>
        </p:txBody>
      </p:sp>
      <p:sp>
        <p:nvSpPr>
          <p:cNvPr id="3" name="Content Placeholder 2"/>
          <p:cNvSpPr>
            <a:spLocks noGrp="1"/>
          </p:cNvSpPr>
          <p:nvPr>
            <p:ph idx="1"/>
          </p:nvPr>
        </p:nvSpPr>
        <p:spPr/>
        <p:txBody>
          <a:bodyPr/>
          <a:lstStyle/>
          <a:p>
            <a:r>
              <a:rPr lang="en-US" dirty="0" smtClean="0"/>
              <a:t>The utility in the VATVUS diagram isn’t obvious, however, here is how you use it:</a:t>
            </a:r>
          </a:p>
          <a:p>
            <a:pPr lvl="1"/>
            <a:r>
              <a:rPr lang="en-US" dirty="0" smtClean="0"/>
              <a:t>Select one of the following variables (G, A, U, and H) </a:t>
            </a:r>
          </a:p>
          <a:p>
            <a:pPr lvl="1"/>
            <a:r>
              <a:rPr lang="en-US" dirty="0" smtClean="0"/>
              <a:t>If you want to find the total differential for each of those variables look at the variables directly above or below or to the left and right of the variable. </a:t>
            </a:r>
          </a:p>
          <a:p>
            <a:pPr lvl="1"/>
            <a:r>
              <a:rPr lang="en-US" dirty="0" smtClean="0"/>
              <a:t>Now go down one of the arrows, if going in the direction of the arrow, this term is positive, if going against the arrow, this term is negative</a:t>
            </a:r>
          </a:p>
          <a:p>
            <a:pPr lvl="1"/>
            <a:r>
              <a:rPr lang="en-US" dirty="0" smtClean="0"/>
              <a:t>Let’s do an example with our pal G</a:t>
            </a:r>
          </a:p>
          <a:p>
            <a:endParaRPr lang="en-US" dirty="0"/>
          </a:p>
        </p:txBody>
      </p:sp>
    </p:spTree>
    <p:extLst>
      <p:ext uri="{BB962C8B-B14F-4D97-AF65-F5344CB8AC3E}">
        <p14:creationId xmlns:p14="http://schemas.microsoft.com/office/powerpoint/2010/main" val="1231701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Nernst Distribution Law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Suppose you’re doing a solvent extraction with diethyl ether and water trying to extract an analyte of interest. </a:t>
                </a:r>
              </a:p>
              <a:p>
                <a:r>
                  <a:rPr lang="en-US" dirty="0" smtClean="0"/>
                  <a:t>These two liquids are immiscible; they will form two distinct layers (specifically the ether layer will be on top and the water on the bottom)</a:t>
                </a:r>
              </a:p>
              <a:p>
                <a:r>
                  <a:rPr lang="en-US" dirty="0" smtClean="0"/>
                  <a:t>There will almost always be some component of the analyte in both layers, this relationship is given by the Nernst Distribution Law </a:t>
                </a:r>
              </a:p>
              <a:p>
                <a14:m>
                  <m:oMath xmlns:m="http://schemas.openxmlformats.org/officeDocument/2006/math">
                    <m:f>
                      <m:fPr>
                        <m:ctrlPr>
                          <a:rPr lang="en-US" b="1" i="1" smtClean="0">
                            <a:effectLst>
                              <a:outerShdw blurRad="38100" dist="38100" dir="2700000" algn="tl">
                                <a:srgbClr val="000000">
                                  <a:alpha val="43137"/>
                                </a:srgbClr>
                              </a:outerShdw>
                            </a:effectLst>
                            <a:latin typeface="Cambria Math" panose="02040503050406030204" pitchFamily="18" charset="0"/>
                          </a:rPr>
                        </m:ctrlPr>
                      </m:fPr>
                      <m:num>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l-GR" b="1" i="1" smtClean="0">
                                <a:effectLst>
                                  <a:outerShdw blurRad="38100" dist="38100" dir="2700000" algn="tl">
                                    <a:srgbClr val="000000">
                                      <a:alpha val="43137"/>
                                    </a:srgbClr>
                                  </a:outerShdw>
                                </a:effectLst>
                                <a:latin typeface="Cambria Math" panose="02040503050406030204" pitchFamily="18" charset="0"/>
                              </a:rPr>
                              <m:t>𝝌</m:t>
                            </m:r>
                          </m:e>
                          <m:sub>
                            <m:r>
                              <a:rPr lang="en-US" b="1" i="1" smtClean="0">
                                <a:effectLst>
                                  <a:outerShdw blurRad="38100" dist="38100" dir="2700000" algn="tl">
                                    <a:srgbClr val="000000">
                                      <a:alpha val="43137"/>
                                    </a:srgbClr>
                                  </a:outerShdw>
                                </a:effectLst>
                                <a:latin typeface="Cambria Math" panose="02040503050406030204" pitchFamily="18" charset="0"/>
                              </a:rPr>
                              <m:t>𝒄</m:t>
                            </m:r>
                          </m:sub>
                        </m:sSub>
                        <m:d>
                          <m:dPr>
                            <m:ctrlPr>
                              <a:rPr lang="en-US" b="1" i="1" smtClean="0">
                                <a:effectLst>
                                  <a:outerShdw blurRad="38100" dist="38100" dir="2700000" algn="tl">
                                    <a:srgbClr val="000000">
                                      <a:alpha val="43137"/>
                                    </a:srgbClr>
                                  </a:outerShdw>
                                </a:effectLst>
                                <a:latin typeface="Cambria Math" panose="02040503050406030204" pitchFamily="18" charset="0"/>
                              </a:rPr>
                            </m:ctrlPr>
                          </m:dPr>
                          <m:e>
                            <m:r>
                              <a:rPr lang="en-US" b="1" i="1" smtClean="0">
                                <a:effectLst>
                                  <a:outerShdw blurRad="38100" dist="38100" dir="2700000" algn="tl">
                                    <a:srgbClr val="000000">
                                      <a:alpha val="43137"/>
                                    </a:srgbClr>
                                  </a:outerShdw>
                                </a:effectLst>
                                <a:latin typeface="Cambria Math" panose="02040503050406030204" pitchFamily="18" charset="0"/>
                              </a:rPr>
                              <m:t>𝟐</m:t>
                            </m:r>
                          </m:e>
                        </m:d>
                      </m:num>
                      <m:den>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l-GR" b="1" i="1" smtClean="0">
                                <a:effectLst>
                                  <a:outerShdw blurRad="38100" dist="38100" dir="2700000" algn="tl">
                                    <a:srgbClr val="000000">
                                      <a:alpha val="43137"/>
                                    </a:srgbClr>
                                  </a:outerShdw>
                                </a:effectLst>
                                <a:latin typeface="Cambria Math" panose="02040503050406030204" pitchFamily="18" charset="0"/>
                              </a:rPr>
                              <m:t>𝝌</m:t>
                            </m:r>
                          </m:e>
                          <m:sub>
                            <m:r>
                              <a:rPr lang="en-US" b="1" i="1" smtClean="0">
                                <a:effectLst>
                                  <a:outerShdw blurRad="38100" dist="38100" dir="2700000" algn="tl">
                                    <a:srgbClr val="000000">
                                      <a:alpha val="43137"/>
                                    </a:srgbClr>
                                  </a:outerShdw>
                                </a:effectLst>
                                <a:latin typeface="Cambria Math" panose="02040503050406030204" pitchFamily="18" charset="0"/>
                              </a:rPr>
                              <m:t>𝒄</m:t>
                            </m:r>
                          </m:sub>
                        </m:sSub>
                        <m:d>
                          <m:dPr>
                            <m:ctrlPr>
                              <a:rPr lang="en-US" b="1" i="1" smtClean="0">
                                <a:effectLst>
                                  <a:outerShdw blurRad="38100" dist="38100" dir="2700000" algn="tl">
                                    <a:srgbClr val="000000">
                                      <a:alpha val="43137"/>
                                    </a:srgbClr>
                                  </a:outerShdw>
                                </a:effectLst>
                                <a:latin typeface="Cambria Math" panose="02040503050406030204" pitchFamily="18" charset="0"/>
                              </a:rPr>
                            </m:ctrlPr>
                          </m:dPr>
                          <m:e>
                            <m:r>
                              <a:rPr lang="en-US" b="1" i="1" smtClean="0">
                                <a:effectLst>
                                  <a:outerShdw blurRad="38100" dist="38100" dir="2700000" algn="tl">
                                    <a:srgbClr val="000000">
                                      <a:alpha val="43137"/>
                                    </a:srgbClr>
                                  </a:outerShdw>
                                </a:effectLst>
                                <a:latin typeface="Cambria Math" panose="02040503050406030204" pitchFamily="18" charset="0"/>
                              </a:rPr>
                              <m:t>𝟏</m:t>
                            </m:r>
                          </m:e>
                        </m:d>
                      </m:den>
                    </m:f>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𝒄𝒐𝒏𝒔𝒕𝒂𝒏𝒕</m:t>
                    </m:r>
                    <m:r>
                      <a:rPr lang="en-US" b="1" i="1" smtClean="0">
                        <a:effectLst>
                          <a:outerShdw blurRad="38100" dist="38100" dir="2700000" algn="tl">
                            <a:srgbClr val="000000">
                              <a:alpha val="43137"/>
                            </a:srgbClr>
                          </a:outerShdw>
                        </a:effectLst>
                        <a:latin typeface="Cambria Math" panose="02040503050406030204" pitchFamily="18" charset="0"/>
                      </a:rPr>
                      <m:t> </m:t>
                    </m:r>
                  </m:oMath>
                </a14:m>
                <a:endParaRPr lang="en-US" b="1" dirty="0" smtClean="0"/>
              </a:p>
              <a:p>
                <a:r>
                  <a:rPr lang="en-US" dirty="0" smtClean="0"/>
                  <a:t>The quotient of the mole fractions in either layer will always be a constant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t="-1361"/>
                </a:stretch>
              </a:blipFill>
            </p:spPr>
            <p:txBody>
              <a:bodyPr/>
              <a:lstStyle/>
              <a:p>
                <a:r>
                  <a:rPr lang="en-US">
                    <a:noFill/>
                  </a:rPr>
                  <a:t> </a:t>
                </a:r>
              </a:p>
            </p:txBody>
          </p:sp>
        </mc:Fallback>
      </mc:AlternateContent>
    </p:spTree>
    <p:extLst>
      <p:ext uri="{BB962C8B-B14F-4D97-AF65-F5344CB8AC3E}">
        <p14:creationId xmlns:p14="http://schemas.microsoft.com/office/powerpoint/2010/main" val="172664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the VATVUS Diagram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5387"/>
              </a:xfrm>
            </p:spPr>
            <p:txBody>
              <a:bodyPr/>
              <a:lstStyle/>
              <a:p>
                <a:r>
                  <a:rPr lang="en-US" dirty="0" smtClean="0"/>
                  <a:t>Directly above G is T and directly below G is P therefore we have this as our preliminary equation</a:t>
                </a:r>
              </a:p>
              <a:p>
                <a:pPr lvl="1"/>
                <a14:m>
                  <m:oMath xmlns:m="http://schemas.openxmlformats.org/officeDocument/2006/math">
                    <m:r>
                      <a:rPr lang="en-US" b="0" i="1" smtClean="0">
                        <a:latin typeface="Cambria Math" panose="02040503050406030204" pitchFamily="18" charset="0"/>
                      </a:rPr>
                      <m:t>𝑑𝐺</m:t>
                    </m:r>
                    <m:r>
                      <a:rPr lang="en-US" b="0" i="1" smtClean="0">
                        <a:latin typeface="Cambria Math" panose="02040503050406030204" pitchFamily="18" charset="0"/>
                      </a:rPr>
                      <m:t>=[]</m:t>
                    </m:r>
                    <m:r>
                      <a:rPr lang="en-US" b="0" i="1" smtClean="0">
                        <a:latin typeface="Cambria Math" panose="02040503050406030204" pitchFamily="18" charset="0"/>
                      </a:rPr>
                      <m:t>𝑑𝑇</m:t>
                    </m:r>
                    <m:r>
                      <a:rPr lang="en-US" b="0" i="1" smtClean="0">
                        <a:latin typeface="Cambria Math" panose="02040503050406030204" pitchFamily="18" charset="0"/>
                      </a:rPr>
                      <m:t>±[]</m:t>
                    </m:r>
                    <m:r>
                      <a:rPr lang="en-US" b="0" i="1" smtClean="0">
                        <a:latin typeface="Cambria Math" panose="02040503050406030204" pitchFamily="18" charset="0"/>
                      </a:rPr>
                      <m:t>𝑑𝑃</m:t>
                    </m:r>
                  </m:oMath>
                </a14:m>
                <a:endParaRPr lang="en-US" dirty="0" smtClean="0"/>
              </a:p>
              <a:p>
                <a:r>
                  <a:rPr lang="en-US" dirty="0" smtClean="0"/>
                  <a:t>If we go up to T, we must go down to S, this goes against the arrow’s direction and therefore this term is negative so this variable S is negative in the equation</a:t>
                </a:r>
              </a:p>
              <a:p>
                <a:pPr lvl="1"/>
                <a14:m>
                  <m:oMath xmlns:m="http://schemas.openxmlformats.org/officeDocument/2006/math">
                    <m:r>
                      <a:rPr lang="en-US" b="0" i="1" smtClean="0">
                        <a:latin typeface="Cambria Math" panose="02040503050406030204" pitchFamily="18" charset="0"/>
                      </a:rPr>
                      <m:t>𝑑𝐺</m:t>
                    </m:r>
                    <m:r>
                      <a:rPr lang="en-US" b="0" i="1" smtClean="0">
                        <a:latin typeface="Cambria Math" panose="02040503050406030204" pitchFamily="18" charset="0"/>
                      </a:rPr>
                      <m:t>=−</m:t>
                    </m:r>
                    <m:r>
                      <a:rPr lang="en-US" b="0" i="1" smtClean="0">
                        <a:latin typeface="Cambria Math" panose="02040503050406030204" pitchFamily="18" charset="0"/>
                      </a:rPr>
                      <m:t>𝑆𝑑𝑇</m:t>
                    </m:r>
                    <m:r>
                      <a:rPr lang="en-US" b="0" i="1" smtClean="0">
                        <a:latin typeface="Cambria Math" panose="02040503050406030204" pitchFamily="18" charset="0"/>
                      </a:rPr>
                      <m:t>±[]</m:t>
                    </m:r>
                    <m:r>
                      <a:rPr lang="en-US" b="0" i="1" smtClean="0">
                        <a:latin typeface="Cambria Math" panose="02040503050406030204" pitchFamily="18" charset="0"/>
                      </a:rPr>
                      <m:t>𝑑𝑃</m:t>
                    </m:r>
                  </m:oMath>
                </a14:m>
                <a:endParaRPr lang="en-US" dirty="0" smtClean="0"/>
              </a:p>
              <a:p>
                <a:r>
                  <a:rPr lang="en-US" dirty="0" smtClean="0"/>
                  <a:t>If we go down to P, we must go up to V, this goes with the arrow and therefore this term is positive so this variable V is positive in the equation</a:t>
                </a:r>
              </a:p>
              <a:p>
                <a:pPr lvl="1"/>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rPr>
                      <m:t>𝒅𝑮</m:t>
                    </m:r>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𝑺𝒅𝑻</m:t>
                    </m:r>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𝑽𝒅𝑷</m:t>
                    </m:r>
                  </m:oMath>
                </a14:m>
                <a:endParaRPr lang="en-US" b="1" dirty="0">
                  <a:effectLst>
                    <a:outerShdw blurRad="38100" dist="38100" dir="2700000" algn="tl">
                      <a:srgbClr val="000000">
                        <a:alpha val="43137"/>
                      </a:srgbClr>
                    </a:outerShdw>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5387"/>
              </a:xfrm>
              <a:blipFill>
                <a:blip r:embed="rId2"/>
                <a:stretch>
                  <a:fillRect l="-522" t="-1047"/>
                </a:stretch>
              </a:blipFill>
            </p:spPr>
            <p:txBody>
              <a:bodyPr/>
              <a:lstStyle/>
              <a:p>
                <a:r>
                  <a:rPr lang="en-US">
                    <a:noFill/>
                  </a:rPr>
                  <a:t> </a:t>
                </a:r>
              </a:p>
            </p:txBody>
          </p:sp>
        </mc:Fallback>
      </mc:AlternateContent>
    </p:spTree>
    <p:extLst>
      <p:ext uri="{BB962C8B-B14F-4D97-AF65-F5344CB8AC3E}">
        <p14:creationId xmlns:p14="http://schemas.microsoft.com/office/powerpoint/2010/main" val="83354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Great and All But Why Do We Care?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Remember </a:t>
                </a:r>
                <a:r>
                  <a:rPr lang="el-GR" dirty="0" smtClean="0">
                    <a:latin typeface="Times New Roman" panose="02020603050405020304" pitchFamily="18" charset="0"/>
                    <a:cs typeface="Times New Roman" panose="02020603050405020304" pitchFamily="18" charset="0"/>
                  </a:rPr>
                  <a:t>Δ</a:t>
                </a:r>
                <a:r>
                  <a:rPr lang="en-US" dirty="0" smtClean="0">
                    <a:latin typeface="Times New Roman" panose="02020603050405020304" pitchFamily="18" charset="0"/>
                    <a:cs typeface="Times New Roman" panose="02020603050405020304" pitchFamily="18" charset="0"/>
                  </a:rPr>
                  <a:t>G predicts spontaneity, therefore, at a phase transition, the </a:t>
                </a:r>
                <a:r>
                  <a:rPr lang="en-US" dirty="0" err="1" smtClean="0">
                    <a:latin typeface="Times New Roman" panose="02020603050405020304" pitchFamily="18" charset="0"/>
                    <a:cs typeface="Times New Roman" panose="02020603050405020304" pitchFamily="18" charset="0"/>
                  </a:rPr>
                  <a:t>dG</a:t>
                </a:r>
                <a:r>
                  <a:rPr lang="en-US" dirty="0" smtClean="0">
                    <a:latin typeface="Times New Roman" panose="02020603050405020304" pitchFamily="18" charset="0"/>
                    <a:cs typeface="Times New Roman" panose="02020603050405020304" pitchFamily="18" charset="0"/>
                  </a:rPr>
                  <a:t> of both phases will be the exact same. We can use this information to get use an expression for vapor pressure and temperature for evaporation. </a:t>
                </a:r>
              </a:p>
              <a:p>
                <a:pPr lvl="1"/>
                <a14:m>
                  <m:oMath xmlns:m="http://schemas.openxmlformats.org/officeDocument/2006/math">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𝑝h𝑎𝑠𝑒</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𝑝h𝑎𝑠𝑒</m:t>
                        </m:r>
                        <m:r>
                          <a:rPr lang="en-US" b="0" i="1" smtClean="0">
                            <a:latin typeface="Cambria Math" panose="02040503050406030204" pitchFamily="18" charset="0"/>
                          </a:rPr>
                          <m:t>2</m:t>
                        </m:r>
                      </m:sub>
                    </m:sSub>
                  </m:oMath>
                </a14:m>
                <a:endParaRPr lang="en-US" dirty="0" smtClean="0">
                  <a:latin typeface="Times New Roman" panose="02020603050405020304" pitchFamily="18" charset="0"/>
                  <a:cs typeface="Times New Roman" panose="02020603050405020304" pitchFamily="18" charset="0"/>
                </a:endParaRPr>
              </a:p>
              <a:p>
                <a:pPr lvl="1"/>
                <a14:m>
                  <m:oMath xmlns:m="http://schemas.openxmlformats.org/officeDocument/2006/math">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𝑆</m:t>
                        </m:r>
                      </m:e>
                      <m:sub>
                        <m:r>
                          <a:rPr lang="en-US" b="0" i="1" smtClean="0">
                            <a:latin typeface="Cambria Math" panose="02040503050406030204" pitchFamily="18" charset="0"/>
                            <a:cs typeface="Times New Roman" panose="02020603050405020304" pitchFamily="18" charset="0"/>
                          </a:rPr>
                          <m:t>𝑝h𝑎𝑠𝑒</m:t>
                        </m:r>
                        <m:r>
                          <a:rPr lang="en-US" b="0" i="1" smtClean="0">
                            <a:latin typeface="Cambria Math" panose="02040503050406030204" pitchFamily="18" charset="0"/>
                            <a:cs typeface="Times New Roman" panose="02020603050405020304" pitchFamily="18" charset="0"/>
                          </a:rPr>
                          <m:t>1</m:t>
                        </m:r>
                      </m:sub>
                    </m:sSub>
                    <m:r>
                      <a:rPr lang="en-US" b="0" i="1" smtClean="0">
                        <a:latin typeface="Cambria Math" panose="02040503050406030204" pitchFamily="18" charset="0"/>
                        <a:cs typeface="Times New Roman" panose="02020603050405020304" pitchFamily="18" charset="0"/>
                      </a:rPr>
                      <m:t>𝑑𝑇</m:t>
                    </m:r>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𝑉</m:t>
                        </m:r>
                      </m:e>
                      <m:sub>
                        <m:r>
                          <a:rPr lang="en-US" b="0" i="1" smtClean="0">
                            <a:latin typeface="Cambria Math" panose="02040503050406030204" pitchFamily="18" charset="0"/>
                            <a:cs typeface="Times New Roman" panose="02020603050405020304" pitchFamily="18" charset="0"/>
                          </a:rPr>
                          <m:t>𝑝h𝑎𝑠𝑒</m:t>
                        </m:r>
                        <m:r>
                          <a:rPr lang="en-US" b="0" i="1" smtClean="0">
                            <a:latin typeface="Cambria Math" panose="02040503050406030204" pitchFamily="18" charset="0"/>
                            <a:cs typeface="Times New Roman" panose="02020603050405020304" pitchFamily="18" charset="0"/>
                          </a:rPr>
                          <m:t>1</m:t>
                        </m:r>
                      </m:sub>
                    </m:sSub>
                    <m:r>
                      <a:rPr lang="en-US" b="0" i="1" smtClean="0">
                        <a:latin typeface="Cambria Math" panose="02040503050406030204" pitchFamily="18" charset="0"/>
                        <a:cs typeface="Times New Roman" panose="02020603050405020304" pitchFamily="18" charset="0"/>
                      </a:rPr>
                      <m:t>𝑑𝑃</m:t>
                    </m:r>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𝑆</m:t>
                        </m:r>
                      </m:e>
                      <m:sub>
                        <m:r>
                          <a:rPr lang="en-US" b="0" i="1" smtClean="0">
                            <a:latin typeface="Cambria Math" panose="02040503050406030204" pitchFamily="18" charset="0"/>
                            <a:cs typeface="Times New Roman" panose="02020603050405020304" pitchFamily="18" charset="0"/>
                          </a:rPr>
                          <m:t>𝑝h𝑎𝑠𝑒</m:t>
                        </m:r>
                        <m:r>
                          <a:rPr lang="en-US" b="0" i="1" smtClean="0">
                            <a:latin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cs typeface="Times New Roman" panose="02020603050405020304" pitchFamily="18" charset="0"/>
                      </a:rPr>
                      <m:t>𝑑𝑇</m:t>
                    </m:r>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𝑉</m:t>
                        </m:r>
                      </m:e>
                      <m:sub>
                        <m:r>
                          <a:rPr lang="en-US" b="0" i="1" smtClean="0">
                            <a:latin typeface="Cambria Math" panose="02040503050406030204" pitchFamily="18" charset="0"/>
                            <a:cs typeface="Times New Roman" panose="02020603050405020304" pitchFamily="18" charset="0"/>
                          </a:rPr>
                          <m:t>𝑝h𝑎𝑠𝑒</m:t>
                        </m:r>
                        <m:r>
                          <a:rPr lang="en-US" b="0" i="1" smtClean="0">
                            <a:latin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cs typeface="Times New Roman" panose="02020603050405020304" pitchFamily="18" charset="0"/>
                      </a:rPr>
                      <m:t>𝑑𝑃</m:t>
                    </m:r>
                    <m:r>
                      <a:rPr lang="en-US" b="0" i="1" smtClean="0">
                        <a:latin typeface="Cambria Math" panose="02040503050406030204" pitchFamily="18" charset="0"/>
                        <a:cs typeface="Times New Roman" panose="02020603050405020304" pitchFamily="18" charset="0"/>
                      </a:rPr>
                      <m:t> </m:t>
                    </m:r>
                  </m:oMath>
                </a14:m>
                <a:endParaRPr lang="en-US" dirty="0" smtClean="0">
                  <a:latin typeface="Times New Roman" panose="02020603050405020304" pitchFamily="18" charset="0"/>
                  <a:cs typeface="Times New Roman" panose="02020603050405020304" pitchFamily="18" charset="0"/>
                </a:endParaRPr>
              </a:p>
              <a:p>
                <a:pPr lvl="1"/>
                <a14:m>
                  <m:oMath xmlns:m="http://schemas.openxmlformats.org/officeDocument/2006/math">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𝑆</m:t>
                            </m:r>
                          </m:e>
                          <m:sub>
                            <m:r>
                              <a:rPr lang="en-US" b="0" i="1" smtClean="0">
                                <a:latin typeface="Cambria Math" panose="02040503050406030204" pitchFamily="18" charset="0"/>
                                <a:cs typeface="Times New Roman" panose="02020603050405020304" pitchFamily="18" charset="0"/>
                              </a:rPr>
                              <m:t>𝑝h𝑎𝑠𝑒</m:t>
                            </m:r>
                            <m:r>
                              <a:rPr lang="en-US" b="0" i="1" smtClean="0">
                                <a:latin typeface="Cambria Math" panose="02040503050406030204" pitchFamily="18" charset="0"/>
                                <a:cs typeface="Times New Roman" panose="02020603050405020304" pitchFamily="18" charset="0"/>
                              </a:rPr>
                              <m:t>1</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𝑆</m:t>
                            </m:r>
                          </m:e>
                          <m:sub>
                            <m:r>
                              <a:rPr lang="en-US" b="0" i="1" smtClean="0">
                                <a:latin typeface="Cambria Math" panose="02040503050406030204" pitchFamily="18" charset="0"/>
                                <a:cs typeface="Times New Roman" panose="02020603050405020304" pitchFamily="18" charset="0"/>
                              </a:rPr>
                              <m:t>𝑝h𝑎𝑠𝑒</m:t>
                            </m:r>
                            <m:r>
                              <a:rPr lang="en-US" b="0" i="1" smtClean="0">
                                <a:latin typeface="Cambria Math" panose="02040503050406030204" pitchFamily="18" charset="0"/>
                                <a:cs typeface="Times New Roman" panose="02020603050405020304" pitchFamily="18" charset="0"/>
                              </a:rPr>
                              <m:t>2</m:t>
                            </m:r>
                          </m:sub>
                        </m:sSub>
                      </m:e>
                    </m:d>
                    <m:r>
                      <a:rPr lang="en-US" b="0" i="1" smtClean="0">
                        <a:latin typeface="Cambria Math" panose="02040503050406030204" pitchFamily="18" charset="0"/>
                        <a:cs typeface="Times New Roman" panose="02020603050405020304" pitchFamily="18" charset="0"/>
                      </a:rPr>
                      <m:t>𝑑𝑇</m:t>
                    </m:r>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𝑉</m:t>
                        </m:r>
                      </m:e>
                      <m:sub>
                        <m:r>
                          <a:rPr lang="en-US" b="0" i="1" smtClean="0">
                            <a:latin typeface="Cambria Math" panose="02040503050406030204" pitchFamily="18" charset="0"/>
                            <a:cs typeface="Times New Roman" panose="02020603050405020304" pitchFamily="18" charset="0"/>
                          </a:rPr>
                          <m:t>𝑝h𝑎𝑠𝑒</m:t>
                        </m:r>
                        <m:r>
                          <a:rPr lang="en-US" b="0" i="1" smtClean="0">
                            <a:latin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𝑉</m:t>
                        </m:r>
                      </m:e>
                      <m:sub>
                        <m:r>
                          <a:rPr lang="en-US" b="0" i="1" smtClean="0">
                            <a:latin typeface="Cambria Math" panose="02040503050406030204" pitchFamily="18" charset="0"/>
                            <a:cs typeface="Times New Roman" panose="02020603050405020304" pitchFamily="18" charset="0"/>
                          </a:rPr>
                          <m:t>𝑝h𝑎𝑠𝑒</m:t>
                        </m:r>
                        <m:r>
                          <a:rPr lang="en-US" b="0" i="1" smtClean="0">
                            <a:latin typeface="Cambria Math" panose="02040503050406030204" pitchFamily="18" charset="0"/>
                            <a:cs typeface="Times New Roman" panose="02020603050405020304" pitchFamily="18" charset="0"/>
                          </a:rPr>
                          <m:t>1</m:t>
                        </m:r>
                      </m:sub>
                    </m:sSub>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𝑑𝑃</m:t>
                    </m:r>
                  </m:oMath>
                </a14:m>
                <a:endParaRPr lang="en-US" dirty="0" smtClean="0">
                  <a:latin typeface="Times New Roman" panose="02020603050405020304" pitchFamily="18" charset="0"/>
                  <a:cs typeface="Times New Roman" panose="02020603050405020304" pitchFamily="18" charset="0"/>
                </a:endParaRPr>
              </a:p>
              <a:p>
                <a:pPr lvl="1"/>
                <a14:m>
                  <m:oMath xmlns:m="http://schemas.openxmlformats.org/officeDocument/2006/math">
                    <m:d>
                      <m:dPr>
                        <m:ctrlPr>
                          <a:rPr lang="en-US" b="0" i="1" smtClean="0">
                            <a:latin typeface="Cambria Math" panose="02040503050406030204" pitchFamily="18" charset="0"/>
                            <a:cs typeface="Times New Roman" panose="02020603050405020304" pitchFamily="18" charset="0"/>
                          </a:rPr>
                        </m:ctrlPr>
                      </m:dPr>
                      <m:e>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𝑆</m:t>
                            </m:r>
                          </m:e>
                          <m:sub>
                            <m:r>
                              <a:rPr lang="en-US" b="0" i="1" smtClean="0">
                                <a:latin typeface="Cambria Math" panose="02040503050406030204" pitchFamily="18" charset="0"/>
                                <a:cs typeface="Times New Roman" panose="02020603050405020304" pitchFamily="18" charset="0"/>
                              </a:rPr>
                              <m:t>𝑝h𝑎𝑠𝑒</m:t>
                            </m:r>
                            <m:r>
                              <a:rPr lang="en-US" b="0" i="1" smtClean="0">
                                <a:latin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𝑆</m:t>
                            </m:r>
                          </m:e>
                          <m:sub>
                            <m:r>
                              <a:rPr lang="en-US" b="0" i="1" smtClean="0">
                                <a:latin typeface="Cambria Math" panose="02040503050406030204" pitchFamily="18" charset="0"/>
                                <a:cs typeface="Times New Roman" panose="02020603050405020304" pitchFamily="18" charset="0"/>
                              </a:rPr>
                              <m:t>𝑝h𝑎𝑠𝑒</m:t>
                            </m:r>
                            <m:r>
                              <a:rPr lang="en-US" b="0" i="1" smtClean="0">
                                <a:latin typeface="Cambria Math" panose="02040503050406030204" pitchFamily="18" charset="0"/>
                                <a:cs typeface="Times New Roman" panose="02020603050405020304" pitchFamily="18" charset="0"/>
                              </a:rPr>
                              <m:t>1</m:t>
                            </m:r>
                          </m:sub>
                        </m:sSub>
                      </m:e>
                    </m:d>
                    <m:r>
                      <a:rPr lang="en-US" b="0" i="1" smtClean="0">
                        <a:latin typeface="Cambria Math" panose="02040503050406030204" pitchFamily="18" charset="0"/>
                        <a:cs typeface="Times New Roman" panose="02020603050405020304" pitchFamily="18" charset="0"/>
                      </a:rPr>
                      <m:t>𝑑𝑇</m:t>
                    </m:r>
                    <m:r>
                      <a:rPr lang="en-US" b="0" i="1" smtClean="0">
                        <a:latin typeface="Cambria Math" panose="02040503050406030204" pitchFamily="18" charset="0"/>
                        <a:cs typeface="Times New Roman" panose="02020603050405020304" pitchFamily="18" charset="0"/>
                      </a:rPr>
                      <m:t>=</m:t>
                    </m:r>
                    <m:d>
                      <m:dPr>
                        <m:ctrlPr>
                          <a:rPr lang="en-US" b="0" i="1" smtClean="0">
                            <a:latin typeface="Cambria Math" panose="02040503050406030204" pitchFamily="18" charset="0"/>
                            <a:cs typeface="Times New Roman" panose="02020603050405020304" pitchFamily="18" charset="0"/>
                          </a:rPr>
                        </m:ctrlPr>
                      </m:dPr>
                      <m:e>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𝑉</m:t>
                            </m:r>
                          </m:e>
                          <m:sub>
                            <m:r>
                              <a:rPr lang="en-US" b="0" i="1" smtClean="0">
                                <a:latin typeface="Cambria Math" panose="02040503050406030204" pitchFamily="18" charset="0"/>
                                <a:cs typeface="Times New Roman" panose="02020603050405020304" pitchFamily="18" charset="0"/>
                              </a:rPr>
                              <m:t>𝑝h𝑎𝑠𝑒</m:t>
                            </m:r>
                            <m:r>
                              <a:rPr lang="en-US" b="0" i="1" smtClean="0">
                                <a:latin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𝑉</m:t>
                            </m:r>
                          </m:e>
                          <m:sub>
                            <m:r>
                              <a:rPr lang="en-US" b="0" i="1" smtClean="0">
                                <a:latin typeface="Cambria Math" panose="02040503050406030204" pitchFamily="18" charset="0"/>
                                <a:cs typeface="Times New Roman" panose="02020603050405020304" pitchFamily="18" charset="0"/>
                              </a:rPr>
                              <m:t>𝑝h𝑎𝑠𝑒</m:t>
                            </m:r>
                            <m:r>
                              <a:rPr lang="en-US" b="0" i="1" smtClean="0">
                                <a:latin typeface="Cambria Math" panose="02040503050406030204" pitchFamily="18" charset="0"/>
                                <a:cs typeface="Times New Roman" panose="02020603050405020304" pitchFamily="18" charset="0"/>
                              </a:rPr>
                              <m:t>1</m:t>
                            </m:r>
                          </m:sub>
                        </m:sSub>
                      </m:e>
                    </m:d>
                    <m:r>
                      <a:rPr lang="en-US" b="0" i="1" smtClean="0">
                        <a:latin typeface="Cambria Math" panose="02040503050406030204" pitchFamily="18" charset="0"/>
                        <a:cs typeface="Times New Roman" panose="02020603050405020304" pitchFamily="18" charset="0"/>
                      </a:rPr>
                      <m:t>𝑑𝑃</m:t>
                    </m:r>
                  </m:oMath>
                </a14:m>
                <a:endParaRPr lang="en-US" dirty="0" smtClean="0">
                  <a:latin typeface="Times New Roman" panose="02020603050405020304" pitchFamily="18" charset="0"/>
                  <a:cs typeface="Times New Roman" panose="02020603050405020304" pitchFamily="18" charset="0"/>
                </a:endParaRPr>
              </a:p>
              <a:p>
                <a:pPr lvl="1"/>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𝑆</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𝑡𝑟𝑎𝑛𝑠𝑖𝑡𝑖𝑜𝑛</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𝑑𝑇</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𝑉</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𝑡𝑟𝑎𝑛𝑠𝑖𝑡𝑖𝑜𝑛</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𝑑𝑃</m:t>
                    </m:r>
                  </m:oMath>
                </a14:m>
                <a:endParaRPr lang="en-US" dirty="0" smtClean="0">
                  <a:latin typeface="Times New Roman" panose="02020603050405020304" pitchFamily="18" charset="0"/>
                  <a:cs typeface="Times New Roman" panose="02020603050405020304" pitchFamily="18" charset="0"/>
                </a:endParaRPr>
              </a:p>
              <a:p>
                <a:pPr lvl="1"/>
                <a14:m>
                  <m:oMath xmlns:m="http://schemas.openxmlformats.org/officeDocument/2006/math">
                    <m:f>
                      <m:fPr>
                        <m:ctrlPr>
                          <a:rPr lang="en-US" b="1" i="1" smtClean="0">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b="1" i="1" smtClean="0">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𝒅𝑷</m:t>
                        </m:r>
                      </m:num>
                      <m:den>
                        <m:r>
                          <a:rPr lang="en-US" b="1" i="1" smtClean="0">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𝒅𝑻</m:t>
                        </m:r>
                      </m:den>
                    </m:f>
                    <m:r>
                      <a:rPr lang="en-US" b="1" i="1" smtClean="0">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f>
                      <m:f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𝑺</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𝒕𝒓𝒂𝒏𝒔𝒊𝒕𝒊𝒐𝒏</m:t>
                            </m:r>
                          </m:sub>
                        </m:sSub>
                      </m:num>
                      <m:den>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𝑽</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𝒕𝒓𝒂𝒏𝒔𝒊𝒕𝒊𝒐𝒏</m:t>
                            </m:r>
                          </m:sub>
                        </m:sSub>
                      </m:den>
                    </m:f>
                  </m:oMath>
                </a14:m>
                <a:endParaRPr lang="en-US" b="1"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t="-1361"/>
                </a:stretch>
              </a:blipFill>
            </p:spPr>
            <p:txBody>
              <a:bodyPr/>
              <a:lstStyle/>
              <a:p>
                <a:r>
                  <a:rPr lang="en-US">
                    <a:noFill/>
                  </a:rPr>
                  <a:t> </a:t>
                </a:r>
              </a:p>
            </p:txBody>
          </p:sp>
        </mc:Fallback>
      </mc:AlternateContent>
    </p:spTree>
    <p:extLst>
      <p:ext uri="{BB962C8B-B14F-4D97-AF65-F5344CB8AC3E}">
        <p14:creationId xmlns:p14="http://schemas.microsoft.com/office/powerpoint/2010/main" val="3462635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Differential Equation Mean?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This term,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𝑑𝑃</m:t>
                        </m:r>
                      </m:num>
                      <m:den>
                        <m:r>
                          <a:rPr lang="en-US" i="1" dirty="0" err="1" smtClean="0">
                            <a:latin typeface="Cambria Math" panose="02040503050406030204" pitchFamily="18" charset="0"/>
                          </a:rPr>
                          <m:t>𝑑𝑇</m:t>
                        </m:r>
                      </m:den>
                    </m:f>
                  </m:oMath>
                </a14:m>
                <a:r>
                  <a:rPr lang="en-US" dirty="0" smtClean="0"/>
                  <a:t> says how pressure changes with temperature when a substance is undergoing a phase transition. In other words, we can determine the pressure necessary to make a phase change occur if we know the spontaneous temperature (e.g. boiling point at SATP) </a:t>
                </a:r>
              </a:p>
              <a:p>
                <a:r>
                  <a:rPr lang="en-US" dirty="0" smtClean="0"/>
                  <a:t>But wait, we know that during a transition, </a:t>
                </a:r>
              </a:p>
              <a:p>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𝑡𝑟𝑎𝑛𝑠𝑖𝑡𝑖𝑜𝑛</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𝑡𝑟𝑎𝑛𝑠𝑖𝑡𝑖𝑜𝑛</m:t>
                            </m:r>
                          </m:sub>
                        </m:sSub>
                      </m:num>
                      <m:den>
                        <m:r>
                          <a:rPr lang="en-US" b="0" i="1" smtClean="0">
                            <a:latin typeface="Cambria Math" panose="02040503050406030204" pitchFamily="18" charset="0"/>
                            <a:ea typeface="Cambria Math" panose="02040503050406030204" pitchFamily="18" charset="0"/>
                          </a:rPr>
                          <m:t>𝑇</m:t>
                        </m:r>
                      </m:den>
                    </m:f>
                  </m:oMath>
                </a14:m>
                <a:endParaRPr lang="en-US" dirty="0" smtClean="0"/>
              </a:p>
              <a:p>
                <a:r>
                  <a:rPr lang="en-US" dirty="0" smtClean="0"/>
                  <a:t>Therefore…  </a:t>
                </a:r>
              </a:p>
              <a:p>
                <a14:m>
                  <m:oMath xmlns:m="http://schemas.openxmlformats.org/officeDocument/2006/math">
                    <m:f>
                      <m:fPr>
                        <m:ctrlPr>
                          <a:rPr lang="en-US" b="1" i="1" smtClean="0">
                            <a:effectLst>
                              <a:outerShdw blurRad="38100" dist="38100" dir="2700000" algn="tl">
                                <a:srgbClr val="000000">
                                  <a:alpha val="43137"/>
                                </a:srgbClr>
                              </a:outerShdw>
                            </a:effectLst>
                            <a:latin typeface="Cambria Math" panose="02040503050406030204" pitchFamily="18" charset="0"/>
                          </a:rPr>
                        </m:ctrlPr>
                      </m:fPr>
                      <m:num>
                        <m:r>
                          <a:rPr lang="en-US" b="1" i="1" smtClean="0">
                            <a:effectLst>
                              <a:outerShdw blurRad="38100" dist="38100" dir="2700000" algn="tl">
                                <a:srgbClr val="000000">
                                  <a:alpha val="43137"/>
                                </a:srgbClr>
                              </a:outerShdw>
                            </a:effectLst>
                            <a:latin typeface="Cambria Math" panose="02040503050406030204" pitchFamily="18" charset="0"/>
                          </a:rPr>
                          <m:t>𝒅𝑷</m:t>
                        </m:r>
                      </m:num>
                      <m:den>
                        <m:r>
                          <a:rPr lang="en-US" b="1" i="1" smtClean="0">
                            <a:effectLst>
                              <a:outerShdw blurRad="38100" dist="38100" dir="2700000" algn="tl">
                                <a:srgbClr val="000000">
                                  <a:alpha val="43137"/>
                                </a:srgbClr>
                              </a:outerShdw>
                            </a:effectLst>
                            <a:latin typeface="Cambria Math" panose="02040503050406030204" pitchFamily="18" charset="0"/>
                          </a:rPr>
                          <m:t>𝒅𝑻</m:t>
                        </m:r>
                      </m:den>
                    </m:f>
                    <m:r>
                      <a:rPr lang="en-US" b="1" i="1" smtClean="0">
                        <a:effectLst>
                          <a:outerShdw blurRad="38100" dist="38100" dir="2700000" algn="tl">
                            <a:srgbClr val="000000">
                              <a:alpha val="43137"/>
                            </a:srgbClr>
                          </a:outerShdw>
                        </a:effectLst>
                        <a:latin typeface="Cambria Math" panose="02040503050406030204" pitchFamily="18" charset="0"/>
                      </a:rPr>
                      <m:t>=</m:t>
                    </m:r>
                    <m:f>
                      <m:f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𝑯</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𝒕𝒓𝒂𝒏𝒔𝒊𝒕𝒊𝒐𝒏</m:t>
                            </m:r>
                          </m:sub>
                        </m:sSub>
                      </m:num>
                      <m:den>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𝑻</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𝑽</m:t>
                            </m:r>
                          </m:e>
                          <m:sub>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𝒕𝒓𝒂𝒏𝒔𝒊𝒕𝒊𝒐𝒏</m:t>
                            </m:r>
                          </m:sub>
                        </m:sSub>
                      </m:den>
                    </m:f>
                  </m:oMath>
                </a14:m>
                <a:endParaRPr lang="en-US"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a:stretch>
              </a:blipFill>
            </p:spPr>
            <p:txBody>
              <a:bodyPr/>
              <a:lstStyle/>
              <a:p>
                <a:r>
                  <a:rPr lang="en-US">
                    <a:noFill/>
                  </a:rPr>
                  <a:t> </a:t>
                </a:r>
              </a:p>
            </p:txBody>
          </p:sp>
        </mc:Fallback>
      </mc:AlternateContent>
    </p:spTree>
    <p:extLst>
      <p:ext uri="{BB962C8B-B14F-4D97-AF65-F5344CB8AC3E}">
        <p14:creationId xmlns:p14="http://schemas.microsoft.com/office/powerpoint/2010/main" val="252397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Apply This to the Process of Evaporation</a:t>
            </a:r>
            <a:endParaRPr lang="en-US" dirty="0"/>
          </a:p>
        </p:txBody>
      </p:sp>
      <p:sp>
        <p:nvSpPr>
          <p:cNvPr id="3" name="Content Placeholder 2"/>
          <p:cNvSpPr>
            <a:spLocks noGrp="1"/>
          </p:cNvSpPr>
          <p:nvPr>
            <p:ph idx="1"/>
          </p:nvPr>
        </p:nvSpPr>
        <p:spPr/>
        <p:txBody>
          <a:bodyPr/>
          <a:lstStyle/>
          <a:p>
            <a:r>
              <a:rPr lang="en-US" dirty="0" smtClean="0"/>
              <a:t>If a liquid is going to the gas phase, there is a massive volume change </a:t>
            </a:r>
          </a:p>
          <a:p>
            <a:r>
              <a:rPr lang="en-US" dirty="0" smtClean="0"/>
              <a:t>Let’s take water for example, at room temperature, one mole of water weighs 18 grams and is 18 mL, when it vaporizes to the gas phase at SATP, it now goes to approximately 22.4 L, that’s over 1000x larger!</a:t>
            </a:r>
          </a:p>
          <a:p>
            <a:r>
              <a:rPr lang="en-US" dirty="0" smtClean="0"/>
              <a:t>Therefore, the change in volume in the process of evaporation we can ignore the volume of the liquid phase… the volume change is essentially just the volume of the gas generated. </a:t>
            </a:r>
            <a:endParaRPr lang="en-US" dirty="0"/>
          </a:p>
        </p:txBody>
      </p:sp>
    </p:spTree>
    <p:extLst>
      <p:ext uri="{BB962C8B-B14F-4D97-AF65-F5344CB8AC3E}">
        <p14:creationId xmlns:p14="http://schemas.microsoft.com/office/powerpoint/2010/main" val="40271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VATVUS Diagram Cont.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𝑑𝑃</m:t>
                        </m:r>
                      </m:num>
                      <m:den>
                        <m:r>
                          <a:rPr lang="en-US" b="0" i="1" smtClean="0">
                            <a:latin typeface="Cambria Math" panose="02040503050406030204" pitchFamily="18" charset="0"/>
                          </a:rPr>
                          <m:t>𝑑𝑇</m:t>
                        </m:r>
                      </m:den>
                    </m:f>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𝑣𝑎𝑝</m:t>
                            </m:r>
                          </m:sub>
                        </m:sSub>
                      </m:num>
                      <m:den>
                        <m:r>
                          <a:rPr lang="en-US" b="0" i="1" smtClean="0">
                            <a:latin typeface="Cambria Math" panose="02040503050406030204" pitchFamily="18" charset="0"/>
                            <a:ea typeface="Cambria Math" panose="02040503050406030204" pitchFamily="18" charset="0"/>
                          </a:rPr>
                          <m:t>𝑇</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𝑔𝑎𝑠</m:t>
                            </m:r>
                          </m:sub>
                        </m:sSub>
                      </m:den>
                    </m:f>
                  </m:oMath>
                </a14:m>
                <a:endParaRPr lang="en-US" dirty="0" smtClean="0"/>
              </a:p>
              <a:p>
                <a:r>
                  <a:rPr lang="en-US" dirty="0" smtClean="0"/>
                  <a:t>Now let us assume the gas at this temperature behaves sufficiently like an ideal gas…</a:t>
                </a:r>
              </a:p>
              <a:p>
                <a14:m>
                  <m:oMath xmlns:m="http://schemas.openxmlformats.org/officeDocument/2006/math">
                    <m:r>
                      <a:rPr lang="en-US" b="0" i="1" smtClean="0">
                        <a:latin typeface="Cambria Math" panose="02040503050406030204" pitchFamily="18" charset="0"/>
                      </a:rPr>
                      <m:t>𝑃𝑉</m:t>
                    </m:r>
                    <m:r>
                      <a:rPr lang="en-US" b="0" i="1" smtClean="0">
                        <a:latin typeface="Cambria Math" panose="02040503050406030204" pitchFamily="18" charset="0"/>
                      </a:rPr>
                      <m:t>=</m:t>
                    </m:r>
                    <m:r>
                      <a:rPr lang="en-US" b="0" i="1" smtClean="0">
                        <a:latin typeface="Cambria Math" panose="02040503050406030204" pitchFamily="18" charset="0"/>
                      </a:rPr>
                      <m:t>𝑛𝑅𝑇</m:t>
                    </m:r>
                  </m:oMath>
                </a14:m>
                <a:endParaRPr lang="en-US" dirty="0" smtClean="0"/>
              </a:p>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𝑛𝑅𝑇</m:t>
                        </m:r>
                      </m:num>
                      <m:den>
                        <m:r>
                          <a:rPr lang="en-US" b="0" i="1" smtClean="0">
                            <a:latin typeface="Cambria Math" panose="02040503050406030204" pitchFamily="18" charset="0"/>
                          </a:rPr>
                          <m:t>𝑃</m:t>
                        </m:r>
                      </m:den>
                    </m:f>
                  </m:oMath>
                </a14:m>
                <a:endParaRPr lang="en-US" dirty="0" smtClean="0"/>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𝑑𝑃</m:t>
                        </m:r>
                      </m:num>
                      <m:den>
                        <m:r>
                          <a:rPr lang="en-US" b="0" i="1" smtClean="0">
                            <a:latin typeface="Cambria Math" panose="02040503050406030204" pitchFamily="18" charset="0"/>
                          </a:rPr>
                          <m:t>𝑑𝑇</m:t>
                        </m:r>
                      </m:den>
                    </m:f>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𝑣𝑎𝑝</m:t>
                            </m:r>
                          </m:sub>
                        </m:sSub>
                      </m:num>
                      <m:den>
                        <m:r>
                          <a:rPr lang="en-US" b="0" i="1" smtClean="0">
                            <a:latin typeface="Cambria Math" panose="02040503050406030204" pitchFamily="18" charset="0"/>
                            <a:ea typeface="Cambria Math" panose="02040503050406030204" pitchFamily="18" charset="0"/>
                          </a:rPr>
                          <m:t>𝑛𝑅</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𝑇</m:t>
                            </m:r>
                          </m:e>
                          <m:sup>
                            <m:r>
                              <a:rPr lang="en-US" b="0" i="1" smtClean="0">
                                <a:latin typeface="Cambria Math" panose="02040503050406030204" pitchFamily="18" charset="0"/>
                                <a:ea typeface="Cambria Math" panose="02040503050406030204" pitchFamily="18" charset="0"/>
                              </a:rPr>
                              <m:t>2</m:t>
                            </m:r>
                          </m:sup>
                        </m:sSup>
                      </m:den>
                    </m:f>
                  </m:oMath>
                </a14:m>
                <a:endParaRPr lang="en-US" dirty="0" smtClean="0"/>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𝑑𝑃</m:t>
                        </m:r>
                      </m:num>
                      <m:den>
                        <m:r>
                          <a:rPr lang="en-US" b="0" i="1" smtClean="0">
                            <a:latin typeface="Cambria Math" panose="02040503050406030204" pitchFamily="18" charset="0"/>
                          </a:rPr>
                          <m:t>𝑃</m:t>
                        </m:r>
                      </m:den>
                    </m:f>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𝑣𝑎𝑝</m:t>
                            </m:r>
                          </m:sub>
                        </m:sSub>
                      </m:num>
                      <m:den>
                        <m:r>
                          <a:rPr lang="en-US" b="0" i="1" smtClean="0">
                            <a:latin typeface="Cambria Math" panose="02040503050406030204" pitchFamily="18" charset="0"/>
                            <a:ea typeface="Cambria Math" panose="02040503050406030204" pitchFamily="18" charset="0"/>
                          </a:rPr>
                          <m:t>𝑅</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𝑇</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𝑑𝑇</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a:stretch>
              </a:blipFill>
            </p:spPr>
            <p:txBody>
              <a:bodyPr/>
              <a:lstStyle/>
              <a:p>
                <a:r>
                  <a:rPr lang="en-US">
                    <a:noFill/>
                  </a:rPr>
                  <a:t> </a:t>
                </a:r>
              </a:p>
            </p:txBody>
          </p:sp>
        </mc:Fallback>
      </mc:AlternateContent>
    </p:spTree>
    <p:extLst>
      <p:ext uri="{BB962C8B-B14F-4D97-AF65-F5344CB8AC3E}">
        <p14:creationId xmlns:p14="http://schemas.microsoft.com/office/powerpoint/2010/main" val="217184947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368</TotalTime>
  <Words>1758</Words>
  <Application>Microsoft Office PowerPoint</Application>
  <PresentationFormat>Widescreen</PresentationFormat>
  <Paragraphs>230</Paragraphs>
  <Slides>40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Cambria Math</vt:lpstr>
      <vt:lpstr>Franklin Gothic Book</vt:lpstr>
      <vt:lpstr>Times New Roman</vt:lpstr>
      <vt:lpstr>Crop</vt:lpstr>
      <vt:lpstr>CS ChemDraw Drawing</vt:lpstr>
      <vt:lpstr>Foundations of Physical Chemistry Chapter 4: Physical Transformations</vt:lpstr>
      <vt:lpstr>What Causes a Phase Change?</vt:lpstr>
      <vt:lpstr>Introducing The VATVUS Diagram!</vt:lpstr>
      <vt:lpstr>You’re Not Amazed??</vt:lpstr>
      <vt:lpstr>How to Use the VATVUS Diagram</vt:lpstr>
      <vt:lpstr>This is Great and All But Why Do We Care?</vt:lpstr>
      <vt:lpstr>What Does this Differential Equation Mean?</vt:lpstr>
      <vt:lpstr>Let’s Apply This to the Process of Evaporation</vt:lpstr>
      <vt:lpstr>Application of VATVUS Diagram Cont. </vt:lpstr>
      <vt:lpstr>Solving the Differential Equation</vt:lpstr>
      <vt:lpstr>We Just Derived the Clausius Clapeyron Equation!</vt:lpstr>
      <vt:lpstr>What Else Can the VATVUS Diagram Do?</vt:lpstr>
      <vt:lpstr>Maxwell Relations</vt:lpstr>
      <vt:lpstr>Maxwell Relations Cont. </vt:lpstr>
      <vt:lpstr>Maxwell Relation Example:</vt:lpstr>
      <vt:lpstr>Why Do We Care About Maxwell Relations?</vt:lpstr>
      <vt:lpstr>List of Maxwell Relations</vt:lpstr>
      <vt:lpstr>Variation of Gibbs Energy (Pressure)</vt:lpstr>
      <vt:lpstr>Variation of Gibbs Energy (Pressure) Cont. </vt:lpstr>
      <vt:lpstr>Variation of Gibbs Energy (Temperature) </vt:lpstr>
      <vt:lpstr>Gibbs-Helmholtz Equation</vt:lpstr>
      <vt:lpstr>Phase Diagrams</vt:lpstr>
      <vt:lpstr>Degrees of Freedom, F</vt:lpstr>
      <vt:lpstr>Introducing Mixtures:</vt:lpstr>
      <vt:lpstr>Partial Molar Volume</vt:lpstr>
      <vt:lpstr>Partial Molar Volume Plots</vt:lpstr>
      <vt:lpstr>Chemical Potential</vt:lpstr>
      <vt:lpstr>Chemical Potential Cont. </vt:lpstr>
      <vt:lpstr>Gibbs Energy of Mixing</vt:lpstr>
      <vt:lpstr>Enthalpy and Entropy of Mixing</vt:lpstr>
      <vt:lpstr>Raoult’s law</vt:lpstr>
      <vt:lpstr>Chemical Potential of Solvent</vt:lpstr>
      <vt:lpstr>Ideal-Dilute Solutions</vt:lpstr>
      <vt:lpstr>Colligative Properties</vt:lpstr>
      <vt:lpstr>Freezing Point Depression and Boiling Point Elevation</vt:lpstr>
      <vt:lpstr>Osmotic Pressure</vt:lpstr>
      <vt:lpstr>Uses of Osmotic Pressure</vt:lpstr>
      <vt:lpstr>Phase Diagrams of Mixtures</vt:lpstr>
      <vt:lpstr>PowerPoint Presentation</vt:lpstr>
      <vt:lpstr>Nernst Distribution 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Physical Chemistry Chapter 4: Physical Transformations</dc:title>
  <dc:creator>Windows User</dc:creator>
  <cp:lastModifiedBy>Windows User</cp:lastModifiedBy>
  <cp:revision>26</cp:revision>
  <dcterms:created xsi:type="dcterms:W3CDTF">2020-01-25T23:51:28Z</dcterms:created>
  <dcterms:modified xsi:type="dcterms:W3CDTF">2020-08-12T18:37:49Z</dcterms:modified>
</cp:coreProperties>
</file>