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C28FBAA-F78C-4C48-80E8-31A81662609E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C7AAAB1-34A1-4C57-A252-711FF143C8ED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6449571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8FBAA-F78C-4C48-80E8-31A81662609E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AAB1-34A1-4C57-A252-711FF143C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8FBAA-F78C-4C48-80E8-31A81662609E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AAB1-34A1-4C57-A252-711FF143C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28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8FBAA-F78C-4C48-80E8-31A81662609E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AAB1-34A1-4C57-A252-711FF143C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933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28FBAA-F78C-4C48-80E8-31A81662609E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7AAAB1-34A1-4C57-A252-711FF143C8E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105523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8FBAA-F78C-4C48-80E8-31A81662609E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AAB1-34A1-4C57-A252-711FF143C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864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8FBAA-F78C-4C48-80E8-31A81662609E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AAB1-34A1-4C57-A252-711FF143C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91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8FBAA-F78C-4C48-80E8-31A81662609E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AAB1-34A1-4C57-A252-711FF143C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190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8FBAA-F78C-4C48-80E8-31A81662609E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AAB1-34A1-4C57-A252-711FF143C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220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28FBAA-F78C-4C48-80E8-31A81662609E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7AAAB1-34A1-4C57-A252-711FF143C8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4628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28FBAA-F78C-4C48-80E8-31A81662609E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7AAAB1-34A1-4C57-A252-711FF143C8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3877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C28FBAA-F78C-4C48-80E8-31A81662609E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C7AAAB1-34A1-4C57-A252-711FF143C8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33155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003" y="574767"/>
            <a:ext cx="8361229" cy="4504988"/>
          </a:xfrm>
        </p:spPr>
        <p:txBody>
          <a:bodyPr>
            <a:normAutofit/>
          </a:bodyPr>
          <a:lstStyle/>
          <a:p>
            <a:r>
              <a:rPr lang="en-US" sz="5400" dirty="0" smtClean="0"/>
              <a:t>Foundations of Physical Chemistry: </a:t>
            </a:r>
            <a:br>
              <a:rPr lang="en-US" sz="5400" dirty="0" smtClean="0"/>
            </a:br>
            <a:r>
              <a:rPr lang="en-US" sz="5400" dirty="0" smtClean="0"/>
              <a:t>Chapter 3: Second and Third Laws of Thermodynamics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53780" y="5079755"/>
            <a:ext cx="6831673" cy="1086237"/>
          </a:xfrm>
        </p:spPr>
        <p:txBody>
          <a:bodyPr/>
          <a:lstStyle/>
          <a:p>
            <a:r>
              <a:rPr lang="en-US" smtClean="0"/>
              <a:t>NeighborhoodGeeks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439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Residual Entropy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Residual entropy is the entropy associated with the inherent disorder of a crystal of a substance at absolute zero due to the different orientations the substance can be placed in. 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ln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W is the weight or the number of different orientations that the molecule can be in at absolute zero (this will be given to you or will be easy to calculate) </a:t>
                </a:r>
              </a:p>
              <a:p>
                <a:r>
                  <a:rPr lang="en-US" dirty="0" smtClean="0"/>
                  <a:t>For a mole of substance,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ln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1" t="-1361" r="-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1645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the molar residual entropy at abs zero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molar residual entropy at abs zero is usually 1/3 the molar heat capacity at abs zero</a:t>
                </a:r>
              </a:p>
              <a:p>
                <a:r>
                  <a:rPr lang="en-US" dirty="0" smtClean="0"/>
                  <a:t>Valid for all very low temperatures</a:t>
                </a:r>
              </a:p>
              <a:p>
                <a:r>
                  <a:rPr lang="en-US" dirty="0" smtClean="0"/>
                  <a:t>At low temperatures, the constant pressure molar heat capacity can be modeled by the Debye T^3 law which states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1" t="-1361" r="-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0494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Gibb’s Free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Gibb’s Free Energy is the energy available to do non-expansion work</a:t>
            </a:r>
          </a:p>
          <a:p>
            <a:r>
              <a:rPr lang="en-US" dirty="0" smtClean="0"/>
              <a:t>It represents the spontaneity of the reaction, negative G means spontaneous, positive G means nonspontaneous.</a:t>
            </a:r>
          </a:p>
          <a:p>
            <a:r>
              <a:rPr lang="en-US" dirty="0" smtClean="0"/>
              <a:t>Spontaneity means nothing about RATE, something can be thermodynamically favorable (spontaneous) but be extremely slow to occur (such as the conversion of diamond to graphite).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876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Equation for Gibb’s Energy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∆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= ∆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𝑠𝑦𝑠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 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𝑡𝑜𝑡𝑎𝑙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𝑛𝑜𝑛𝑒𝑥𝑝𝑎𝑛𝑠𝑖𝑜𝑛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1" t="-10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51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Second Law of Thermodynamics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second law introduces the concept of </a:t>
            </a:r>
            <a:r>
              <a:rPr lang="en-US" i="1" dirty="0" smtClean="0"/>
              <a:t>Entropy, S</a:t>
            </a:r>
            <a:endParaRPr lang="en-US" dirty="0" smtClean="0"/>
          </a:p>
          <a:p>
            <a:r>
              <a:rPr lang="en-US" dirty="0" smtClean="0"/>
              <a:t>Entropy is the concept of disorder within a system, the more disordered the system becomes the more favorable it is. </a:t>
            </a:r>
          </a:p>
          <a:p>
            <a:r>
              <a:rPr lang="en-US" dirty="0" smtClean="0"/>
              <a:t>It is inherently more spontaneous for a system to become more disordered (think about your desk at home, I know mine is a mess)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772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Entropy a State Function?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Yes it is!!</a:t>
                </a:r>
              </a:p>
              <a:p>
                <a:r>
                  <a:rPr lang="en-US" dirty="0" smtClean="0"/>
                  <a:t>It is a special kind of state function for how it is defined </a:t>
                </a:r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𝑟𝑒𝑣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The entropy change for a given process is defined by the reversible heat of the process… if the process is not a reversible one (pressure is kept constant) then you need to calculate the heat if the process was reversible.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1" t="-1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5343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calculate changes in entropy (Temperatures)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What if we want to calculate the change in entropy associated with heating something up? </a:t>
                </a:r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𝑟𝑒𝑣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r>
                  <a:rPr lang="en-US" dirty="0" smtClean="0"/>
                  <a:t>If we assume constant pressure then </a:t>
                </a:r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nary>
                      <m:nary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brk m:alnAt="23"/>
                              </m:r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m:rPr>
                                <m:brk m:alnAt="23"/>
                              </m:r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p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𝑑𝑇</m:t>
                        </m:r>
                      </m:e>
                    </m:nary>
                  </m:oMath>
                </a14:m>
                <a:endParaRPr lang="en-US" dirty="0" smtClean="0"/>
              </a:p>
              <a:p>
                <a:r>
                  <a:rPr lang="en-US" dirty="0" smtClean="0"/>
                  <a:t>If the heat capacity is constant over the temperature range</a:t>
                </a:r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sub>
                    </m:sSub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1" t="-1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9738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calculate changes in entropy (Temperatures) Cont.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this result make sense? </a:t>
            </a:r>
          </a:p>
          <a:p>
            <a:r>
              <a:rPr lang="en-US" dirty="0" smtClean="0"/>
              <a:t>If the substance is being heated up then the molecules are moving around faster and being more disorderly, therefore the change should be positive. </a:t>
            </a:r>
          </a:p>
          <a:p>
            <a:r>
              <a:rPr lang="en-US" dirty="0" smtClean="0"/>
              <a:t>Ln(2/1) &gt; 0 therefore the change in entropy is positive because heat capacities are strictly positive.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200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calculate changes in entropy (volumes)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What about the isothermal reversible expansion of a gas? </a:t>
                </a:r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𝑟𝑒𝑣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brk m:alnAt="24"/>
                              </m:r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m:rPr>
                                <m:brk m:alnAt="24"/>
                              </m:r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p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𝑑𝑉</m:t>
                        </m:r>
                      </m:e>
                    </m:nary>
                  </m:oMath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nary>
                      <m:naryPr>
                        <m:limLoc m:val="undOvr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brk m:alnAt="24"/>
                              </m:r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m:rPr>
                                <m:brk m:alnAt="24"/>
                              </m:r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p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𝑛𝑅𝑇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𝑉𝑇</m:t>
                            </m:r>
                          </m:den>
                        </m:f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𝑑𝑉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𝑛𝑅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nary>
                      <m:naryPr>
                        <m:limLoc m:val="undOvr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brk m:alnAt="24"/>
                              </m:r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m:rPr>
                                <m:brk m:alnAt="24"/>
                              </m:r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p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𝑑𝑉</m:t>
                        </m:r>
                      </m:e>
                    </m:nary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𝑛𝑅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08" t="-1361" b="-54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5688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calculate changes in entropy (transitions)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The transitions (i.e. phase changes) are usually done at constant pressure therefore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𝑟𝑒𝑣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∆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𝑡𝑟𝑎𝑛𝑠𝑖𝑡𝑖𝑜𝑛</m:t>
                        </m:r>
                      </m:sub>
                    </m:sSub>
                  </m:oMath>
                </a14:m>
                <a:endParaRPr lang="en-US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𝑡𝑟𝑎𝑛𝑠𝑖𝑡𝑖𝑜𝑛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𝑡𝑟𝑎𝑛𝑠𝑖𝑡𝑖𝑜𝑛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There is a generalized law for entropies of vaporization, </a:t>
                </a:r>
                <a:r>
                  <a:rPr lang="en-US" dirty="0" err="1" smtClean="0"/>
                  <a:t>Touton’s</a:t>
                </a:r>
                <a:r>
                  <a:rPr lang="en-US" dirty="0" smtClean="0"/>
                  <a:t> rule states that for gases that have no hydrogen bonding, </a:t>
                </a:r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𝑣𝑎𝑝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=10.5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1" t="-1361" r="-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7718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 of a heat engine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thermodynamic efficiency of a heat engine is given by eta and is 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𝜂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𝑐𝑜𝑙𝑑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h𝑜𝑡</m:t>
                            </m:r>
                          </m:sub>
                        </m:sSub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1" t="-1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8397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Third Law of Thermodynamics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third law of thermodynamics introduces the concept of </a:t>
            </a:r>
            <a:r>
              <a:rPr lang="en-US" i="1" dirty="0" smtClean="0"/>
              <a:t>absolute entropy. </a:t>
            </a:r>
          </a:p>
          <a:p>
            <a:r>
              <a:rPr lang="en-US" dirty="0" smtClean="0"/>
              <a:t>It states that the absolute entropy for a perfectly crystalline solid at absolute 0 is 0 J/</a:t>
            </a:r>
            <a:r>
              <a:rPr lang="en-US" dirty="0" err="1" smtClean="0"/>
              <a:t>molK</a:t>
            </a:r>
            <a:r>
              <a:rPr lang="en-US" dirty="0" smtClean="0"/>
              <a:t> </a:t>
            </a:r>
          </a:p>
          <a:p>
            <a:r>
              <a:rPr lang="en-US" dirty="0" smtClean="0"/>
              <a:t>For most everything, they are not perfectly crystalline solids at absolute zero so…</a:t>
            </a:r>
          </a:p>
        </p:txBody>
      </p:sp>
    </p:spTree>
    <p:extLst>
      <p:ext uri="{BB962C8B-B14F-4D97-AF65-F5344CB8AC3E}">
        <p14:creationId xmlns:p14="http://schemas.microsoft.com/office/powerpoint/2010/main" val="391235640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162</TotalTime>
  <Words>474</Words>
  <Application>Microsoft Office PowerPoint</Application>
  <PresentationFormat>Widescreen</PresentationFormat>
  <Paragraphs>60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Cambria Math</vt:lpstr>
      <vt:lpstr>Franklin Gothic Book</vt:lpstr>
      <vt:lpstr>Crop</vt:lpstr>
      <vt:lpstr>Foundations of Physical Chemistry:  Chapter 3: Second and Third Laws of Thermodynamics</vt:lpstr>
      <vt:lpstr>What is the Second Law of Thermodynamics</vt:lpstr>
      <vt:lpstr>Is Entropy a State Function?</vt:lpstr>
      <vt:lpstr>How to calculate changes in entropy (Temperatures)</vt:lpstr>
      <vt:lpstr>How to calculate changes in entropy (Temperatures) Cont. </vt:lpstr>
      <vt:lpstr>How to calculate changes in entropy (volumes) </vt:lpstr>
      <vt:lpstr>How to calculate changes in entropy (transitions) </vt:lpstr>
      <vt:lpstr>Efficiency of a heat engine</vt:lpstr>
      <vt:lpstr>What is the Third Law of Thermodynamics</vt:lpstr>
      <vt:lpstr>Residual Entropy</vt:lpstr>
      <vt:lpstr>Estimating the molar residual entropy at abs zero</vt:lpstr>
      <vt:lpstr>What is Gibb’s Free Energy</vt:lpstr>
      <vt:lpstr>Equation for Gibb’s Energy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Foundations of Physical Chemistry:  Chapter 2: Second and Third Laws of Thermodynamics</dc:title>
  <dc:creator>Windows User</dc:creator>
  <cp:lastModifiedBy>Windows User</cp:lastModifiedBy>
  <cp:revision>8</cp:revision>
  <dcterms:created xsi:type="dcterms:W3CDTF">2020-01-07T00:40:01Z</dcterms:created>
  <dcterms:modified xsi:type="dcterms:W3CDTF">2020-08-12T18:37:21Z</dcterms:modified>
</cp:coreProperties>
</file>