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69" r:id="rId19"/>
    <p:sldId id="274" r:id="rId20"/>
    <p:sldId id="278" r:id="rId21"/>
    <p:sldId id="280" r:id="rId22"/>
    <p:sldId id="275" r:id="rId23"/>
    <p:sldId id="276" r:id="rId24"/>
    <p:sldId id="277" r:id="rId25"/>
    <p:sldId id="279"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4C50FD4-C04A-4FAB-BE26-AF587B7BE00F}" type="datetimeFigureOut">
              <a:rPr lang="en-US" smtClean="0"/>
              <a:t>8/12/2020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224612F-8608-4A3C-B0DD-CB987090FAD9}"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74564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C50FD4-C04A-4FAB-BE26-AF587B7BE00F}"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220161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C50FD4-C04A-4FAB-BE26-AF587B7BE00F}"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133178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C50FD4-C04A-4FAB-BE26-AF587B7BE00F}"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3087386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4C50FD4-C04A-4FAB-BE26-AF587B7BE00F}" type="datetimeFigureOut">
              <a:rPr lang="en-US" smtClean="0"/>
              <a:t>8/12/2020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224612F-8608-4A3C-B0DD-CB987090FAD9}"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65237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C50FD4-C04A-4FAB-BE26-AF587B7BE00F}"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2915881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C50FD4-C04A-4FAB-BE26-AF587B7BE00F}"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2029109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C50FD4-C04A-4FAB-BE26-AF587B7BE00F}" type="datetimeFigureOut">
              <a:rPr lang="en-US" smtClean="0"/>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80879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50FD4-C04A-4FAB-BE26-AF587B7BE00F}" type="datetimeFigureOut">
              <a:rPr lang="en-US" smtClean="0"/>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24612F-8608-4A3C-B0DD-CB987090FAD9}" type="slidenum">
              <a:rPr lang="en-US" smtClean="0"/>
              <a:t>‹#›</a:t>
            </a:fld>
            <a:endParaRPr lang="en-US"/>
          </a:p>
        </p:txBody>
      </p:sp>
    </p:spTree>
    <p:extLst>
      <p:ext uri="{BB962C8B-B14F-4D97-AF65-F5344CB8AC3E}">
        <p14:creationId xmlns:p14="http://schemas.microsoft.com/office/powerpoint/2010/main" val="19458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C50FD4-C04A-4FAB-BE26-AF587B7BE00F}"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224612F-8608-4A3C-B0DD-CB987090FAD9}"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026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C50FD4-C04A-4FAB-BE26-AF587B7BE00F}"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224612F-8608-4A3C-B0DD-CB987090FAD9}"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869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4C50FD4-C04A-4FAB-BE26-AF587B7BE00F}" type="datetimeFigureOut">
              <a:rPr lang="en-US" smtClean="0"/>
              <a:t>8/12/2020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224612F-8608-4A3C-B0DD-CB987090FAD9}"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5026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245326"/>
            <a:ext cx="9144000" cy="3607937"/>
          </a:xfrm>
        </p:spPr>
        <p:txBody>
          <a:bodyPr>
            <a:normAutofit fontScale="90000"/>
          </a:bodyPr>
          <a:lstStyle/>
          <a:p>
            <a:r>
              <a:rPr lang="en-US" dirty="0" smtClean="0"/>
              <a:t>Foundations of Physical Chemistry: </a:t>
            </a:r>
            <a:br>
              <a:rPr lang="en-US" dirty="0" smtClean="0"/>
            </a:br>
            <a:r>
              <a:rPr lang="en-US" dirty="0" smtClean="0"/>
              <a:t>Chapter 2: First Law of Thermodynamics</a:t>
            </a:r>
            <a:endParaRPr lang="en-US" dirty="0"/>
          </a:p>
        </p:txBody>
      </p:sp>
      <p:sp>
        <p:nvSpPr>
          <p:cNvPr id="3" name="Subtitle 2"/>
          <p:cNvSpPr>
            <a:spLocks noGrp="1"/>
          </p:cNvSpPr>
          <p:nvPr>
            <p:ph type="subTitle" idx="1"/>
          </p:nvPr>
        </p:nvSpPr>
        <p:spPr>
          <a:xfrm>
            <a:off x="2680162" y="4853263"/>
            <a:ext cx="6831673" cy="1086237"/>
          </a:xfrm>
        </p:spPr>
        <p:txBody>
          <a:bodyPr/>
          <a:lstStyle/>
          <a:p>
            <a:r>
              <a:rPr lang="en-US" smtClean="0"/>
              <a:t>NeighborhoodGeeks</a:t>
            </a:r>
            <a:endParaRPr lang="en-US" dirty="0"/>
          </a:p>
        </p:txBody>
      </p:sp>
    </p:spTree>
    <p:extLst>
      <p:ext uri="{BB962C8B-B14F-4D97-AF65-F5344CB8AC3E}">
        <p14:creationId xmlns:p14="http://schemas.microsoft.com/office/powerpoint/2010/main" val="236758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heat?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Heat is the energy associated with the </a:t>
                </a:r>
                <a:r>
                  <a:rPr lang="en-US" b="1" u="sng" dirty="0" smtClean="0"/>
                  <a:t>random, </a:t>
                </a:r>
                <a:r>
                  <a:rPr lang="en-US" b="1" u="sng" dirty="0" err="1" smtClean="0"/>
                  <a:t>nonuniform</a:t>
                </a:r>
                <a:r>
                  <a:rPr lang="en-US" b="1" u="sng" dirty="0" smtClean="0"/>
                  <a:t> motion </a:t>
                </a:r>
                <a:r>
                  <a:rPr lang="en-US" dirty="0" smtClean="0"/>
                  <a:t>of molecules, it is denoted as q. </a:t>
                </a:r>
              </a:p>
              <a:p>
                <a:r>
                  <a:rPr lang="en-US" dirty="0" smtClean="0"/>
                  <a:t>The heat associated with a chemical process is a function of the change in temperature and the heat capacity, denoted as </a:t>
                </a:r>
                <a:r>
                  <a:rPr lang="en-US" dirty="0" err="1" smtClean="0"/>
                  <a:t>Cp</a:t>
                </a:r>
                <a:r>
                  <a:rPr lang="en-US" dirty="0" smtClean="0"/>
                  <a:t> or </a:t>
                </a:r>
                <a:r>
                  <a:rPr lang="en-US" dirty="0" err="1" smtClean="0"/>
                  <a:t>Cv</a:t>
                </a:r>
                <a:r>
                  <a:rPr lang="en-US" dirty="0" smtClean="0"/>
                  <a:t> depending on the conditions. </a:t>
                </a:r>
              </a:p>
              <a:p>
                <a:r>
                  <a:rPr lang="en-US" dirty="0" err="1" smtClean="0"/>
                  <a:t>Cp</a:t>
                </a:r>
                <a:r>
                  <a:rPr lang="en-US" dirty="0" smtClean="0"/>
                  <a:t> denotes the constant pressure heat capacity, while the </a:t>
                </a:r>
                <a:r>
                  <a:rPr lang="en-US" dirty="0" err="1" smtClean="0"/>
                  <a:t>Cv</a:t>
                </a:r>
                <a:r>
                  <a:rPr lang="en-US" dirty="0" smtClean="0"/>
                  <a:t> denotes the constant volume heat capacity. </a:t>
                </a:r>
              </a:p>
              <a:p>
                <a14:m>
                  <m:oMath xmlns:m="http://schemas.openxmlformats.org/officeDocument/2006/math">
                    <m:r>
                      <a:rPr lang="en-US" b="0" i="1" smtClean="0">
                        <a:latin typeface="Cambria Math" panose="02040503050406030204" pitchFamily="18" charset="0"/>
                      </a:rPr>
                      <m:t>𝑞</m:t>
                    </m:r>
                    <m:r>
                      <a:rPr lang="en-US" b="0" i="1" smtClean="0">
                        <a:latin typeface="Cambria Math" panose="02040503050406030204" pitchFamily="18" charset="0"/>
                      </a:rPr>
                      <m:t>=</m:t>
                    </m:r>
                    <m:r>
                      <a:rPr lang="en-US" b="0" i="1" smtClean="0">
                        <a:latin typeface="Cambria Math" panose="02040503050406030204" pitchFamily="18" charset="0"/>
                      </a:rPr>
                      <m:t>𝐶</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𝑇</m:t>
                    </m:r>
                  </m:oMath>
                </a14:m>
                <a:endParaRPr lang="en-US" b="0" dirty="0" smtClean="0">
                  <a:ea typeface="Cambria Math" panose="02040503050406030204" pitchFamily="18" charset="0"/>
                </a:endParaRPr>
              </a:p>
              <a:p>
                <a14:m>
                  <m:oMath xmlns:m="http://schemas.openxmlformats.org/officeDocument/2006/math">
                    <m:r>
                      <a:rPr lang="en-US" b="0" i="1" smtClean="0">
                        <a:latin typeface="Cambria Math" panose="02040503050406030204" pitchFamily="18" charset="0"/>
                      </a:rPr>
                      <m:t>𝑑𝑞</m:t>
                    </m:r>
                    <m:r>
                      <a:rPr lang="en-US" b="0" i="1" smtClean="0">
                        <a:latin typeface="Cambria Math" panose="02040503050406030204" pitchFamily="18" charset="0"/>
                      </a:rPr>
                      <m:t>=</m:t>
                    </m:r>
                    <m:r>
                      <a:rPr lang="en-US" b="0" i="1" smtClean="0">
                        <a:latin typeface="Cambria Math" panose="02040503050406030204" pitchFamily="18" charset="0"/>
                      </a:rPr>
                      <m:t>𝐶</m:t>
                    </m:r>
                    <m:r>
                      <a:rPr lang="en-US" b="0" i="1" smtClean="0">
                        <a:latin typeface="Cambria Math" panose="02040503050406030204" pitchFamily="18" charset="0"/>
                      </a:rPr>
                      <m:t> </m:t>
                    </m:r>
                    <m:r>
                      <a:rPr lang="en-US" b="0" i="1" smtClean="0">
                        <a:latin typeface="Cambria Math" panose="02040503050406030204" pitchFamily="18" charset="0"/>
                      </a:rPr>
                      <m:t>𝑑𝑇</m:t>
                    </m:r>
                  </m:oMath>
                </a14:m>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1043"/>
                </a:stretch>
              </a:blipFill>
            </p:spPr>
            <p:txBody>
              <a:bodyPr/>
              <a:lstStyle/>
              <a:p>
                <a:r>
                  <a:rPr lang="en-US">
                    <a:noFill/>
                  </a:rPr>
                  <a:t> </a:t>
                </a:r>
              </a:p>
            </p:txBody>
          </p:sp>
        </mc:Fallback>
      </mc:AlternateContent>
    </p:spTree>
    <p:extLst>
      <p:ext uri="{BB962C8B-B14F-4D97-AF65-F5344CB8AC3E}">
        <p14:creationId xmlns:p14="http://schemas.microsoft.com/office/powerpoint/2010/main" val="263124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Heat a state function? </a:t>
            </a:r>
            <a:endParaRPr lang="en-US" dirty="0"/>
          </a:p>
        </p:txBody>
      </p:sp>
      <p:sp>
        <p:nvSpPr>
          <p:cNvPr id="3" name="Content Placeholder 2"/>
          <p:cNvSpPr>
            <a:spLocks noGrp="1"/>
          </p:cNvSpPr>
          <p:nvPr>
            <p:ph idx="1"/>
          </p:nvPr>
        </p:nvSpPr>
        <p:spPr/>
        <p:txBody>
          <a:bodyPr/>
          <a:lstStyle/>
          <a:p>
            <a:r>
              <a:rPr lang="en-US" dirty="0" smtClean="0"/>
              <a:t>Heat is </a:t>
            </a:r>
            <a:r>
              <a:rPr lang="en-US" b="1" u="sng" dirty="0" smtClean="0"/>
              <a:t>NOT</a:t>
            </a:r>
            <a:r>
              <a:rPr lang="en-US" dirty="0" smtClean="0"/>
              <a:t> a state function and it depends upon path and environmental conditions (constant pressure versus constant volume processes). </a:t>
            </a:r>
          </a:p>
          <a:p>
            <a:r>
              <a:rPr lang="en-US" dirty="0" smtClean="0"/>
              <a:t> If the heat capacity is not constant over the temperatures you are studying (this is not usually the case unless you are at extremely low temperatures), then you must use the differential form of the heat equation. </a:t>
            </a:r>
          </a:p>
          <a:p>
            <a:r>
              <a:rPr lang="en-US" dirty="0" smtClean="0"/>
              <a:t>If the heat capacity is constant over the temperature range that you are interested in, you can use the algebraic </a:t>
            </a:r>
            <a:r>
              <a:rPr lang="en-US" dirty="0" err="1" smtClean="0"/>
              <a:t>verison</a:t>
            </a:r>
            <a:r>
              <a:rPr lang="en-US" dirty="0" smtClean="0"/>
              <a:t>. </a:t>
            </a:r>
          </a:p>
          <a:p>
            <a:pPr marL="0" indent="0">
              <a:buNone/>
            </a:pPr>
            <a:endParaRPr lang="en-US" dirty="0"/>
          </a:p>
        </p:txBody>
      </p:sp>
    </p:spTree>
    <p:extLst>
      <p:ext uri="{BB962C8B-B14F-4D97-AF65-F5344CB8AC3E}">
        <p14:creationId xmlns:p14="http://schemas.microsoft.com/office/powerpoint/2010/main" val="3491310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Internal Energy?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Internal Energy is the summation of all the bond energies, potential energies, and kinetic energies of the molecules that makeup the system. It is denoted as U. </a:t>
                </a:r>
              </a:p>
              <a:p>
                <a:r>
                  <a:rPr lang="en-US" dirty="0" smtClean="0"/>
                  <a:t>The first law of thermodynamics states that U</a:t>
                </a:r>
              </a:p>
              <a:p>
                <a14:m>
                  <m:oMath xmlns:m="http://schemas.openxmlformats.org/officeDocument/2006/math">
                    <m:r>
                      <a:rPr lang="en-US" b="0" i="1" smtClean="0">
                        <a:latin typeface="Cambria Math" panose="02040503050406030204" pitchFamily="18" charset="0"/>
                      </a:rPr>
                      <m:t>𝑈</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 −</m:t>
                    </m:r>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a14:m>
                <a:endParaRPr lang="en-US" dirty="0" smtClean="0"/>
              </a:p>
              <a:p>
                <a:r>
                  <a:rPr lang="en-US" dirty="0" smtClean="0"/>
                  <a:t>For an ideal gas, U is dependent upon temperature ONLY!! </a:t>
                </a:r>
              </a:p>
              <a:p>
                <a:r>
                  <a:rPr lang="en-US" dirty="0" smtClean="0"/>
                  <a:t>U(T) only </a:t>
                </a:r>
              </a:p>
              <a:p>
                <a:r>
                  <a:rPr lang="en-US" dirty="0" smtClean="0"/>
                  <a:t>Therefore, if the process that is being undertaken is isothermal, </a:t>
                </a:r>
              </a:p>
              <a:p>
                <a14:m>
                  <m:oMath xmlns:m="http://schemas.openxmlformats.org/officeDocument/2006/math">
                    <m:r>
                      <a:rPr lang="en-US" b="0" i="1" smtClean="0">
                        <a:latin typeface="Cambria Math" panose="02040503050406030204" pitchFamily="18" charset="0"/>
                      </a:rPr>
                      <m:t>𝑞</m:t>
                    </m:r>
                    <m:r>
                      <a:rPr lang="en-US" b="0" i="1" smtClean="0">
                        <a:latin typeface="Cambria Math" panose="02040503050406030204" pitchFamily="18" charset="0"/>
                      </a:rPr>
                      <m:t>=−</m:t>
                    </m:r>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𝑜𝑟</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𝑛𝑅𝑇</m:t>
                    </m:r>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ln</m:t>
                        </m:r>
                      </m:fName>
                      <m:e>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𝑓</m:t>
                                    </m:r>
                                  </m:sub>
                                </m:sSub>
                              </m:num>
                              <m:den>
                                <m:r>
                                  <a:rPr lang="en-US" b="0" i="1" smtClean="0">
                                    <a:latin typeface="Cambria Math" panose="02040503050406030204" pitchFamily="18" charset="0"/>
                                    <a:ea typeface="Cambria Math" panose="02040503050406030204" pitchFamily="18" charset="0"/>
                                  </a:rPr>
                                  <m:t>𝑉𝑖</m:t>
                                </m:r>
                              </m:den>
                            </m:f>
                          </m:e>
                        </m:d>
                      </m:e>
                    </m:func>
                  </m:oMath>
                </a14:m>
                <a:r>
                  <a:rPr lang="en-US"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2344448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Internal Energy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r>
                  <a:rPr lang="en-US" dirty="0" smtClean="0"/>
                  <a:t>Internal Energy, U at constant volume is equal to the heat. </a:t>
                </a:r>
              </a:p>
              <a:p>
                <a:r>
                  <a:rPr lang="en-US" dirty="0" smtClean="0"/>
                  <a:t>At constant volume, the </a:t>
                </a:r>
                <a:r>
                  <a:rPr lang="el-GR" dirty="0" smtClean="0"/>
                  <a:t>Δ</a:t>
                </a:r>
                <a:r>
                  <a:rPr lang="en-US" dirty="0"/>
                  <a:t>V</a:t>
                </a:r>
                <a:r>
                  <a:rPr lang="en-US" dirty="0" smtClean="0"/>
                  <a:t> = 0 and therefore w = 0J. </a:t>
                </a:r>
              </a:p>
              <a:p>
                <a:r>
                  <a:rPr lang="en-US" dirty="0" smtClean="0"/>
                  <a:t>Internal Energy is a state function and can therefore be written as a summation of partial derivatives (can be expressed as a total differential for all you Calculus nerds). </a:t>
                </a:r>
              </a:p>
              <a:p>
                <a14:m>
                  <m:oMath xmlns:m="http://schemas.openxmlformats.org/officeDocument/2006/math">
                    <m:r>
                      <a:rPr lang="en-US" b="0" i="1" smtClean="0">
                        <a:latin typeface="Cambria Math" panose="02040503050406030204" pitchFamily="18" charset="0"/>
                      </a:rPr>
                      <m:t>𝑑𝑈</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den>
                            </m:f>
                          </m:e>
                        </m:d>
                      </m:e>
                      <m:sub>
                        <m:r>
                          <a:rPr lang="en-US" b="0" i="1" smtClean="0">
                            <a:latin typeface="Cambria Math" panose="02040503050406030204" pitchFamily="18" charset="0"/>
                          </a:rPr>
                          <m:t>𝑇</m:t>
                        </m:r>
                      </m:sub>
                    </m:sSub>
                    <m:r>
                      <a:rPr lang="en-US" b="0" i="1" smtClean="0">
                        <a:latin typeface="Cambria Math" panose="02040503050406030204" pitchFamily="18" charset="0"/>
                      </a:rPr>
                      <m:t>𝑑𝑉</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m:t>
                                </m:r>
                              </m:den>
                            </m:f>
                          </m:e>
                        </m:d>
                      </m:e>
                      <m:sub>
                        <m:r>
                          <a:rPr lang="en-US" b="0" i="1" smtClean="0">
                            <a:latin typeface="Cambria Math" panose="02040503050406030204" pitchFamily="18" charset="0"/>
                          </a:rPr>
                          <m:t>𝑉</m:t>
                        </m:r>
                      </m:sub>
                    </m:sSub>
                    <m:r>
                      <a:rPr lang="en-US" b="0" i="1" smtClean="0">
                        <a:latin typeface="Cambria Math" panose="02040503050406030204" pitchFamily="18" charset="0"/>
                      </a:rPr>
                      <m:t>𝑑𝑇</m:t>
                    </m:r>
                  </m:oMath>
                </a14:m>
                <a:endParaRPr lang="en-US" dirty="0" smtClean="0"/>
              </a:p>
              <a:p>
                <a:r>
                  <a:rPr lang="en-US" dirty="0" smtClean="0"/>
                  <a:t>For an ideal gas, the internal energy is only dependent upon temperature, therefore if temperature is constant the change in internal energy is ZERO!! </a:t>
                </a:r>
              </a:p>
              <a:p>
                <a:r>
                  <a:rPr lang="en-US" dirty="0" smtClean="0"/>
                  <a:t>Therefore the first term in the summation of partial derivatives is 0 and </a:t>
                </a:r>
              </a:p>
              <a:p>
                <a14:m>
                  <m:oMath xmlns:m="http://schemas.openxmlformats.org/officeDocument/2006/math">
                    <m:r>
                      <a:rPr lang="en-US" b="0" i="1" smtClean="0">
                        <a:latin typeface="Cambria Math" panose="02040503050406030204" pitchFamily="18" charset="0"/>
                      </a:rPr>
                      <m:t>𝑑𝑈</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m:t>
                                </m:r>
                              </m:den>
                            </m:f>
                          </m:e>
                        </m:d>
                      </m:e>
                      <m:sub>
                        <m:r>
                          <a:rPr lang="en-US" b="0" i="1" smtClean="0">
                            <a:latin typeface="Cambria Math" panose="02040503050406030204" pitchFamily="18" charset="0"/>
                          </a:rPr>
                          <m:t>𝑉</m:t>
                        </m:r>
                      </m:sub>
                    </m:sSub>
                    <m:r>
                      <a:rPr lang="en-US" b="0" i="1" smtClean="0">
                        <a:latin typeface="Cambria Math" panose="02040503050406030204" pitchFamily="18" charset="0"/>
                      </a:rPr>
                      <m:t>𝑑𝑇</m:t>
                    </m:r>
                    <m:r>
                      <a:rPr lang="en-US" b="0" i="1" smtClean="0">
                        <a:latin typeface="Cambria Math" panose="02040503050406030204" pitchFamily="18" charset="0"/>
                      </a:rPr>
                      <m:t>=</m:t>
                    </m:r>
                    <m:r>
                      <a:rPr lang="en-US" b="0" i="1" smtClean="0">
                        <a:latin typeface="Cambria Math" panose="02040503050406030204" pitchFamily="18" charset="0"/>
                      </a:rPr>
                      <m:t>𝑑𝑞</m:t>
                    </m:r>
                    <m:r>
                      <a:rPr lang="en-US" b="0" i="1" smtClean="0">
                        <a:latin typeface="Cambria Math" panose="02040503050406030204" pitchFamily="18" charset="0"/>
                      </a:rPr>
                      <m:t> −</m:t>
                    </m:r>
                    <m:r>
                      <a:rPr lang="en-US" b="0" i="1" smtClean="0">
                        <a:latin typeface="Cambria Math" panose="02040503050406030204" pitchFamily="18" charset="0"/>
                      </a:rPr>
                      <m:t>𝑃𝑑𝑉</m:t>
                    </m:r>
                    <m:r>
                      <a:rPr lang="en-US" b="0" i="1" smtClean="0">
                        <a:latin typeface="Cambria Math" panose="02040503050406030204" pitchFamily="18" charset="0"/>
                      </a:rPr>
                      <m:t>=</m:t>
                    </m:r>
                    <m:r>
                      <a:rPr lang="en-US" b="0" i="1" smtClean="0">
                        <a:latin typeface="Cambria Math" panose="02040503050406030204" pitchFamily="18" charset="0"/>
                      </a:rPr>
                      <m:t>𝑑𝑞</m:t>
                    </m:r>
                  </m:oMath>
                </a14:m>
                <a:r>
                  <a:rPr lang="en-US" dirty="0" smtClean="0"/>
                  <a:t> = </a:t>
                </a:r>
                <a:r>
                  <a:rPr lang="en-US" dirty="0" err="1" smtClean="0"/>
                  <a:t>C</a:t>
                </a:r>
                <a:r>
                  <a:rPr lang="en-US" baseline="-25000" dirty="0" err="1" smtClean="0"/>
                  <a:t>v</a:t>
                </a:r>
                <a:r>
                  <a:rPr lang="en-US" dirty="0" err="1" smtClean="0"/>
                  <a:t>dT</a:t>
                </a:r>
                <a:endParaRPr lang="en-US" dirty="0" smtClean="0"/>
              </a:p>
              <a:p>
                <a:r>
                  <a:rPr lang="en-US" dirty="0" smtClean="0"/>
                  <a:t>Recall that </a:t>
                </a:r>
                <a14:m>
                  <m:oMath xmlns:m="http://schemas.openxmlformats.org/officeDocument/2006/math">
                    <m:r>
                      <a:rPr lang="en-US" b="0" i="1" smtClean="0">
                        <a:latin typeface="Cambria Math" panose="02040503050406030204" pitchFamily="18" charset="0"/>
                      </a:rPr>
                      <m:t>𝑑𝑞</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𝑣</m:t>
                        </m:r>
                      </m:sub>
                    </m:sSub>
                    <m:r>
                      <a:rPr lang="en-US" b="0" i="1" smtClean="0">
                        <a:latin typeface="Cambria Math" panose="02040503050406030204" pitchFamily="18" charset="0"/>
                      </a:rPr>
                      <m:t> </m:t>
                    </m:r>
                    <m:r>
                      <a:rPr lang="en-US" b="0" i="1" smtClean="0">
                        <a:latin typeface="Cambria Math" panose="02040503050406030204" pitchFamily="18" charset="0"/>
                      </a:rPr>
                      <m:t>𝑑𝑇</m:t>
                    </m:r>
                  </m:oMath>
                </a14:m>
                <a:r>
                  <a:rPr lang="en-US" dirty="0" smtClean="0"/>
                  <a:t> at constant volume </a:t>
                </a:r>
              </a:p>
              <a:p>
                <a:r>
                  <a:rPr lang="en-US" dirty="0" smtClean="0"/>
                  <a:t>Therefore, </a:t>
                </a:r>
                <a14:m>
                  <m:oMath xmlns:m="http://schemas.openxmlformats.org/officeDocument/2006/math">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m:t>
                                </m:r>
                              </m:den>
                            </m:f>
                          </m:e>
                        </m:d>
                      </m:e>
                      <m:sub>
                        <m:r>
                          <a:rPr lang="en-US" b="0" i="1" smtClean="0">
                            <a:latin typeface="Cambria Math" panose="02040503050406030204" pitchFamily="18" charset="0"/>
                          </a:rPr>
                          <m:t>𝑉</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𝑣</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7" t="-2041"/>
                </a:stretch>
              </a:blipFill>
            </p:spPr>
            <p:txBody>
              <a:bodyPr/>
              <a:lstStyle/>
              <a:p>
                <a:r>
                  <a:rPr lang="en-US">
                    <a:noFill/>
                  </a:rPr>
                  <a:t> </a:t>
                </a:r>
              </a:p>
            </p:txBody>
          </p:sp>
        </mc:Fallback>
      </mc:AlternateContent>
    </p:spTree>
    <p:extLst>
      <p:ext uri="{BB962C8B-B14F-4D97-AF65-F5344CB8AC3E}">
        <p14:creationId xmlns:p14="http://schemas.microsoft.com/office/powerpoint/2010/main" val="139039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Equipartition Theorem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90688"/>
                <a:ext cx="10515600" cy="4896017"/>
              </a:xfrm>
            </p:spPr>
            <p:txBody>
              <a:bodyPr>
                <a:normAutofit/>
              </a:bodyPr>
              <a:lstStyle/>
              <a:p>
                <a:r>
                  <a:rPr lang="en-US" dirty="0" smtClean="0"/>
                  <a:t>States that for every degree of freedom there is ½ RT contributed to the molar internal energy of the molecule. </a:t>
                </a:r>
              </a:p>
              <a:p>
                <a:r>
                  <a:rPr lang="en-US" dirty="0" smtClean="0"/>
                  <a:t>This comes from the fact that for gases, their average kinetic energy is </a:t>
                </a:r>
              </a:p>
              <a:p>
                <a14:m>
                  <m:oMath xmlns:m="http://schemas.openxmlformats.org/officeDocument/2006/math">
                    <m:r>
                      <a:rPr lang="en-US" b="0" i="1" smtClean="0">
                        <a:latin typeface="Cambria Math" panose="02040503050406030204" pitchFamily="18" charset="0"/>
                      </a:rPr>
                      <m:t>𝐾𝐸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𝑀</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𝑣</m:t>
                        </m:r>
                      </m:e>
                      <m:sub>
                        <m:r>
                          <a:rPr lang="en-US" b="0" i="1" smtClean="0">
                            <a:latin typeface="Cambria Math" panose="02040503050406030204" pitchFamily="18" charset="0"/>
                          </a:rPr>
                          <m:t>𝑟𝑚𝑠</m:t>
                        </m:r>
                      </m:sub>
                      <m:sup>
                        <m:r>
                          <a:rPr lang="en-US" b="0" i="1" smtClean="0">
                            <a:latin typeface="Cambria Math" panose="02040503050406030204" pitchFamily="18" charset="0"/>
                          </a:rPr>
                          <m:t>2</m:t>
                        </m:r>
                      </m:sup>
                    </m:sSubSup>
                    <m:r>
                      <a:rPr lang="en-US" b="0" i="1" smtClean="0">
                        <a:latin typeface="Cambria Math" panose="02040503050406030204" pitchFamily="18" charset="0"/>
                      </a:rPr>
                      <m:t>𝑛</m:t>
                    </m:r>
                  </m:oMath>
                </a14:m>
                <a:endParaRPr lang="en-US" b="0" dirty="0" smtClean="0"/>
              </a:p>
              <a:p>
                <a14:m>
                  <m:oMath xmlns:m="http://schemas.openxmlformats.org/officeDocument/2006/math">
                    <m:r>
                      <a:rPr lang="en-US" b="0" i="1" smtClean="0">
                        <a:latin typeface="Cambria Math" panose="02040503050406030204" pitchFamily="18" charset="0"/>
                      </a:rPr>
                      <m:t>𝐾𝐸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𝑀</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3</m:t>
                        </m:r>
                        <m:r>
                          <a:rPr lang="en-US" b="0" i="1" smtClean="0">
                            <a:latin typeface="Cambria Math" panose="02040503050406030204" pitchFamily="18" charset="0"/>
                          </a:rPr>
                          <m:t>𝑅𝑇</m:t>
                        </m:r>
                      </m:num>
                      <m:den>
                        <m:r>
                          <a:rPr lang="en-US" b="0" i="1" smtClean="0">
                            <a:latin typeface="Cambria Math" panose="02040503050406030204" pitchFamily="18" charset="0"/>
                          </a:rPr>
                          <m:t>𝑀</m:t>
                        </m:r>
                      </m:den>
                    </m:f>
                    <m:r>
                      <a:rPr lang="en-US" b="0" i="1" smtClean="0">
                        <a:latin typeface="Cambria Math" panose="02040503050406030204" pitchFamily="18" charset="0"/>
                      </a:rPr>
                      <m:t>∗</m:t>
                    </m:r>
                    <m:r>
                      <a:rPr lang="en-US" b="0" i="1" smtClean="0">
                        <a:latin typeface="Cambria Math" panose="02040503050406030204" pitchFamily="18" charset="0"/>
                      </a:rPr>
                      <m:t>𝑛</m:t>
                    </m:r>
                  </m:oMath>
                </a14:m>
                <a:endParaRPr lang="en-US" b="0" dirty="0" smtClean="0"/>
              </a:p>
              <a:p>
                <a14:m>
                  <m:oMath xmlns:m="http://schemas.openxmlformats.org/officeDocument/2006/math">
                    <m:r>
                      <a:rPr lang="en-US" b="0" i="1" smtClean="0">
                        <a:latin typeface="Cambria Math" panose="02040503050406030204" pitchFamily="18" charset="0"/>
                      </a:rPr>
                      <m:t>𝐾𝐸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d>
                      <m:dPr>
                        <m:ctrlPr>
                          <a:rPr lang="en-US" b="0" i="1" smtClean="0">
                            <a:latin typeface="Cambria Math" panose="02040503050406030204" pitchFamily="18" charset="0"/>
                          </a:rPr>
                        </m:ctrlPr>
                      </m:dPr>
                      <m:e>
                        <m:r>
                          <a:rPr lang="en-US" b="0" i="1" smtClean="0">
                            <a:latin typeface="Cambria Math" panose="02040503050406030204" pitchFamily="18" charset="0"/>
                          </a:rPr>
                          <m:t>3</m:t>
                        </m:r>
                        <m:r>
                          <a:rPr lang="en-US" b="0" i="1" smtClean="0">
                            <a:latin typeface="Cambria Math" panose="02040503050406030204" pitchFamily="18" charset="0"/>
                          </a:rPr>
                          <m:t>𝑅𝑇</m:t>
                        </m:r>
                      </m:e>
                    </m:d>
                    <m:r>
                      <a:rPr lang="en-US" b="0" i="1" smtClean="0">
                        <a:latin typeface="Cambria Math" panose="02040503050406030204" pitchFamily="18" charset="0"/>
                      </a:rPr>
                      <m:t>𝑛</m:t>
                    </m:r>
                  </m:oMath>
                </a14:m>
                <a:endParaRPr lang="en-US" b="0" dirty="0" smtClean="0"/>
              </a:p>
              <a:p>
                <a:r>
                  <a:rPr lang="en-US" b="0" dirty="0" smtClean="0"/>
                  <a:t>If n is assumed to be 1 (one mole of gas) to get the per mole quantity</a:t>
                </a:r>
              </a:p>
              <a:p>
                <a14:m>
                  <m:oMath xmlns:m="http://schemas.openxmlformats.org/officeDocument/2006/math">
                    <m:r>
                      <a:rPr lang="en-US" b="0" i="1" smtClean="0">
                        <a:latin typeface="Cambria Math" panose="02040503050406030204" pitchFamily="18" charset="0"/>
                      </a:rPr>
                      <m:t>𝐾𝐸</m:t>
                    </m:r>
                    <m:r>
                      <a:rPr lang="en-US" b="0" i="1" smtClean="0">
                        <a:latin typeface="Cambria Math" panose="02040503050406030204" pitchFamily="18" charset="0"/>
                      </a:rPr>
                      <m:t>=3(</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𝑅𝑇</m:t>
                    </m:r>
                    <m:r>
                      <a:rPr lang="en-US" b="0" i="1" smtClean="0">
                        <a:latin typeface="Cambria Math" panose="02040503050406030204" pitchFamily="18" charset="0"/>
                      </a:rPr>
                      <m:t>)</m:t>
                    </m:r>
                  </m:oMath>
                </a14:m>
                <a:endParaRPr lang="en-US" b="0" dirty="0" smtClean="0"/>
              </a:p>
              <a:p>
                <a:r>
                  <a:rPr lang="en-US" b="0" dirty="0" smtClean="0"/>
                  <a:t>There are three degrees of freedom for translational motion (</a:t>
                </a:r>
                <a:r>
                  <a:rPr lang="en-US" b="0" dirty="0" err="1" smtClean="0"/>
                  <a:t>x,y,z</a:t>
                </a:r>
                <a:r>
                  <a:rPr lang="en-US" b="0" dirty="0" smtClean="0"/>
                  <a: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90688"/>
                <a:ext cx="10515600" cy="4896017"/>
              </a:xfrm>
              <a:blipFill>
                <a:blip r:embed="rId2"/>
                <a:stretch>
                  <a:fillRect l="-522" t="-996"/>
                </a:stretch>
              </a:blipFill>
            </p:spPr>
            <p:txBody>
              <a:bodyPr/>
              <a:lstStyle/>
              <a:p>
                <a:r>
                  <a:rPr lang="en-US">
                    <a:noFill/>
                  </a:rPr>
                  <a:t> </a:t>
                </a:r>
              </a:p>
            </p:txBody>
          </p:sp>
        </mc:Fallback>
      </mc:AlternateContent>
    </p:spTree>
    <p:extLst>
      <p:ext uri="{BB962C8B-B14F-4D97-AF65-F5344CB8AC3E}">
        <p14:creationId xmlns:p14="http://schemas.microsoft.com/office/powerpoint/2010/main" val="334521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Degrees of freedom in any molecule</a:t>
            </a:r>
            <a:endParaRPr lang="en-US" dirty="0"/>
          </a:p>
        </p:txBody>
      </p:sp>
      <p:sp>
        <p:nvSpPr>
          <p:cNvPr id="3" name="Content Placeholder 2"/>
          <p:cNvSpPr>
            <a:spLocks noGrp="1"/>
          </p:cNvSpPr>
          <p:nvPr>
            <p:ph idx="1"/>
          </p:nvPr>
        </p:nvSpPr>
        <p:spPr/>
        <p:txBody>
          <a:bodyPr>
            <a:normAutofit/>
          </a:bodyPr>
          <a:lstStyle/>
          <a:p>
            <a:r>
              <a:rPr lang="en-US" dirty="0" smtClean="0"/>
              <a:t>There are 3N degrees of freedom for any molecule where N is the number of atoms. </a:t>
            </a:r>
          </a:p>
          <a:p>
            <a:r>
              <a:rPr lang="en-US" dirty="0" smtClean="0"/>
              <a:t>3 of those 3N degrees is represented by the translational motion of the molecule (x, y, z) </a:t>
            </a:r>
          </a:p>
          <a:p>
            <a:r>
              <a:rPr lang="en-US" dirty="0" smtClean="0"/>
              <a:t>And either 2 or 3 of those 3N degrees are represented by the rotational motion of the molecule. </a:t>
            </a:r>
          </a:p>
          <a:p>
            <a:pPr lvl="1"/>
            <a:r>
              <a:rPr lang="en-US" dirty="0" smtClean="0"/>
              <a:t>For a linear molecule there are only two distinct rotational modes </a:t>
            </a:r>
          </a:p>
          <a:p>
            <a:pPr lvl="1"/>
            <a:r>
              <a:rPr lang="en-US" dirty="0" smtClean="0"/>
              <a:t>For a nonlinear molecule there are three distinct rotational modes (due to lack of symmetry along linear axis) </a:t>
            </a:r>
          </a:p>
          <a:p>
            <a:r>
              <a:rPr lang="en-US" dirty="0" smtClean="0"/>
              <a:t>There is a third means of motion… vibrational…</a:t>
            </a:r>
          </a:p>
          <a:p>
            <a:endParaRPr lang="en-US" dirty="0"/>
          </a:p>
          <a:p>
            <a:pPr marL="0" indent="0">
              <a:buNone/>
            </a:pPr>
            <a:endParaRPr lang="en-US" dirty="0" smtClean="0"/>
          </a:p>
        </p:txBody>
      </p:sp>
    </p:spTree>
    <p:extLst>
      <p:ext uri="{BB962C8B-B14F-4D97-AF65-F5344CB8AC3E}">
        <p14:creationId xmlns:p14="http://schemas.microsoft.com/office/powerpoint/2010/main" val="228683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Vibrational modes</a:t>
            </a:r>
            <a:endParaRPr lang="en-US" dirty="0"/>
          </a:p>
        </p:txBody>
      </p:sp>
      <p:sp>
        <p:nvSpPr>
          <p:cNvPr id="3" name="Content Placeholder 2"/>
          <p:cNvSpPr>
            <a:spLocks noGrp="1"/>
          </p:cNvSpPr>
          <p:nvPr>
            <p:ph idx="1"/>
          </p:nvPr>
        </p:nvSpPr>
        <p:spPr>
          <a:xfrm>
            <a:off x="838200" y="1825624"/>
            <a:ext cx="10515600" cy="4863933"/>
          </a:xfrm>
        </p:spPr>
        <p:txBody>
          <a:bodyPr>
            <a:normAutofit/>
          </a:bodyPr>
          <a:lstStyle/>
          <a:p>
            <a:r>
              <a:rPr lang="en-US" dirty="0" smtClean="0"/>
              <a:t>Vibrational modes are unique in that they actually contribute 2 * ½ RT to the total internal energy… why is that so? </a:t>
            </a:r>
          </a:p>
          <a:p>
            <a:pPr lvl="1"/>
            <a:r>
              <a:rPr lang="en-US" dirty="0" smtClean="0"/>
              <a:t>Vibrational modes have two components, a kinetic and potential energy term (obviously if something is vibrating it is moving hence kinetic and bonds as we will see later on in the course are viewed as mass-spring systems so there is a potential energy term associated with it as well)</a:t>
            </a:r>
          </a:p>
          <a:p>
            <a:r>
              <a:rPr lang="en-US" dirty="0" smtClean="0"/>
              <a:t>Because there are two terms associated with it, it contributes two times the amount to the overall internal energy. </a:t>
            </a:r>
          </a:p>
          <a:p>
            <a:r>
              <a:rPr lang="en-US" dirty="0" smtClean="0"/>
              <a:t>There are 3N total degrees of freedom for any molecule, for a linear molecule 3 come from translational and 2 come from rotational therefore there are 3N-5 vibrational modes for linear molecules.</a:t>
            </a:r>
          </a:p>
          <a:p>
            <a:r>
              <a:rPr lang="en-US" dirty="0" smtClean="0"/>
              <a:t>There are therefore 3N-6 vibrational modes for nonlinear </a:t>
            </a:r>
            <a:r>
              <a:rPr lang="en-US" dirty="0" err="1" smtClean="0"/>
              <a:t>molcules</a:t>
            </a:r>
            <a:r>
              <a:rPr lang="en-US" dirty="0" smtClean="0"/>
              <a:t>. </a:t>
            </a:r>
            <a:endParaRPr lang="en-US" dirty="0"/>
          </a:p>
        </p:txBody>
      </p:sp>
    </p:spTree>
    <p:extLst>
      <p:ext uri="{BB962C8B-B14F-4D97-AF65-F5344CB8AC3E}">
        <p14:creationId xmlns:p14="http://schemas.microsoft.com/office/powerpoint/2010/main" val="1666744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molar internal energy for any substance is therefore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 </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𝑖</m:t>
                        </m:r>
                      </m:sub>
                      <m:sup/>
                      <m:e>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𝑖</m:t>
                            </m:r>
                          </m:sub>
                        </m:sSub>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r>
                              <a:rPr lang="en-US" i="1">
                                <a:latin typeface="Cambria Math" panose="02040503050406030204" pitchFamily="18" charset="0"/>
                              </a:rPr>
                              <m:t>3</m:t>
                            </m:r>
                            <m:r>
                              <a:rPr lang="en-US" i="1">
                                <a:latin typeface="Cambria Math" panose="02040503050406030204" pitchFamily="18" charset="0"/>
                              </a:rPr>
                              <m:t>𝑁</m:t>
                            </m:r>
                            <m:r>
                              <a:rPr lang="en-US" i="1">
                                <a:latin typeface="Cambria Math" panose="02040503050406030204" pitchFamily="18" charset="0"/>
                              </a:rPr>
                              <m:t>−5</m:t>
                            </m:r>
                          </m:e>
                        </m:d>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𝑙𝑖𝑛𝑒𝑎𝑟</m:t>
                        </m:r>
                        <m:r>
                          <a:rPr lang="en-US" i="1">
                            <a:latin typeface="Cambria Math" panose="02040503050406030204" pitchFamily="18" charset="0"/>
                          </a:rPr>
                          <m:t> </m:t>
                        </m:r>
                        <m:r>
                          <a:rPr lang="en-US" i="1">
                            <a:latin typeface="Cambria Math" panose="02040503050406030204" pitchFamily="18" charset="0"/>
                          </a:rPr>
                          <m:t>𝑚𝑜𝑙𝑒𝑐𝑢𝑙𝑒</m:t>
                        </m:r>
                        <m:r>
                          <a:rPr lang="en-US" i="1">
                            <a:latin typeface="Cambria Math" panose="02040503050406030204" pitchFamily="18" charset="0"/>
                          </a:rPr>
                          <m:t>= </m:t>
                        </m:r>
                      </m:e>
                    </m:nary>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r>
                          <a:rPr lang="en-US" i="1">
                            <a:latin typeface="Cambria Math" panose="02040503050406030204" pitchFamily="18" charset="0"/>
                          </a:rPr>
                          <m:t>3</m:t>
                        </m:r>
                        <m:r>
                          <a:rPr lang="en-US" i="1">
                            <a:latin typeface="Cambria Math" panose="02040503050406030204" pitchFamily="18" charset="0"/>
                          </a:rPr>
                          <m:t>𝑁</m:t>
                        </m:r>
                        <m:r>
                          <a:rPr lang="en-US" i="1">
                            <a:latin typeface="Cambria Math" panose="02040503050406030204" pitchFamily="18" charset="0"/>
                          </a:rPr>
                          <m:t>−6</m:t>
                        </m:r>
                      </m:e>
                    </m:d>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𝑝𝑜𝑙𝑦𝑎𝑡𝑜𝑚𝑖𝑐</m:t>
                    </m:r>
                    <m:r>
                      <a:rPr lang="en-US" i="1">
                        <a:latin typeface="Cambria Math" panose="02040503050406030204" pitchFamily="18" charset="0"/>
                      </a:rPr>
                      <m:t> </m:t>
                    </m:r>
                    <m:r>
                      <a:rPr lang="en-US" i="1">
                        <a:latin typeface="Cambria Math" panose="02040503050406030204" pitchFamily="18" charset="0"/>
                      </a:rPr>
                      <m:t>𝑚𝑜𝑙𝑒𝑐𝑢𝑙𝑒</m:t>
                    </m:r>
                  </m:oMath>
                </a14:m>
                <a:endParaRPr lang="en-US" dirty="0" smtClean="0"/>
              </a:p>
              <a:p>
                <a:endParaRPr lang="en-US" dirty="0"/>
              </a:p>
              <a:p>
                <a:pPr marL="0" indent="0">
                  <a:buNone/>
                </a:pPr>
                <a:endParaRPr lang="en-US" dirty="0" smtClean="0"/>
              </a:p>
              <a:p>
                <a:pPr marL="0" indent="0">
                  <a:buNone/>
                </a:pP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32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Formulas for Internal Energy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𝑞</m:t>
                    </m:r>
                    <m:r>
                      <a:rPr lang="en-US" i="1">
                        <a:latin typeface="Cambria Math" panose="02040503050406030204" pitchFamily="18" charset="0"/>
                      </a:rPr>
                      <m:t>+</m:t>
                    </m:r>
                    <m:r>
                      <a:rPr lang="en-US" i="1">
                        <a:latin typeface="Cambria Math" panose="02040503050406030204" pitchFamily="18" charset="0"/>
                      </a:rPr>
                      <m:t>𝑤</m:t>
                    </m:r>
                    <m:r>
                      <a:rPr lang="en-US" i="1">
                        <a:latin typeface="Cambria Math" panose="02040503050406030204" pitchFamily="18" charset="0"/>
                      </a:rPr>
                      <m:t>=</m:t>
                    </m:r>
                    <m:r>
                      <a:rPr lang="en-US" i="1">
                        <a:latin typeface="Cambria Math" panose="02040503050406030204" pitchFamily="18" charset="0"/>
                      </a:rPr>
                      <m:t>𝑞</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𝑒𝑥𝑡𝑒𝑟𝑛𝑎𝑙</m:t>
                        </m:r>
                      </m:sub>
                    </m:sSub>
                    <m:r>
                      <a:rPr lang="en-US" i="1">
                        <a:latin typeface="Cambria Math" panose="02040503050406030204" pitchFamily="18" charset="0"/>
                      </a:rPr>
                      <m:t>∆</m:t>
                    </m:r>
                    <m:r>
                      <a:rPr lang="en-US" i="1">
                        <a:latin typeface="Cambria Math" panose="02040503050406030204" pitchFamily="18" charset="0"/>
                      </a:rPr>
                      <m:t>𝑉</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𝑣</m:t>
                        </m:r>
                      </m:sub>
                    </m:sSub>
                    <m:r>
                      <a:rPr lang="en-US" i="1">
                        <a:latin typeface="Cambria Math" panose="02040503050406030204" pitchFamily="18" charset="0"/>
                      </a:rPr>
                      <m:t> ∆</m:t>
                    </m:r>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𝑣</m:t>
                        </m:r>
                      </m:sub>
                    </m:sSub>
                  </m:oMath>
                </a14:m>
                <a:endParaRPr lang="en-US" dirty="0"/>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 </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𝑖</m:t>
                        </m:r>
                      </m:sub>
                      <m:sup/>
                      <m:e>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𝑖</m:t>
                            </m:r>
                          </m:sub>
                        </m:sSub>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r>
                              <a:rPr lang="en-US" i="1">
                                <a:latin typeface="Cambria Math" panose="02040503050406030204" pitchFamily="18" charset="0"/>
                              </a:rPr>
                              <m:t>3</m:t>
                            </m:r>
                            <m:r>
                              <a:rPr lang="en-US" i="1">
                                <a:latin typeface="Cambria Math" panose="02040503050406030204" pitchFamily="18" charset="0"/>
                              </a:rPr>
                              <m:t>𝑁</m:t>
                            </m:r>
                            <m:r>
                              <a:rPr lang="en-US" i="1">
                                <a:latin typeface="Cambria Math" panose="02040503050406030204" pitchFamily="18" charset="0"/>
                              </a:rPr>
                              <m:t>−5</m:t>
                            </m:r>
                          </m:e>
                        </m:d>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𝑙𝑖𝑛𝑒𝑎𝑟</m:t>
                        </m:r>
                        <m:r>
                          <a:rPr lang="en-US" i="1">
                            <a:latin typeface="Cambria Math" panose="02040503050406030204" pitchFamily="18" charset="0"/>
                          </a:rPr>
                          <m:t> </m:t>
                        </m:r>
                        <m:r>
                          <a:rPr lang="en-US" i="1">
                            <a:latin typeface="Cambria Math" panose="02040503050406030204" pitchFamily="18" charset="0"/>
                          </a:rPr>
                          <m:t>𝑚𝑜𝑙𝑒𝑐𝑢𝑙𝑒</m:t>
                        </m:r>
                        <m:r>
                          <a:rPr lang="en-US" i="1">
                            <a:latin typeface="Cambria Math" panose="02040503050406030204" pitchFamily="18" charset="0"/>
                          </a:rPr>
                          <m:t>= </m:t>
                        </m:r>
                      </m:e>
                    </m:nary>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+3</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+2</m:t>
                    </m:r>
                    <m:d>
                      <m:dPr>
                        <m:ctrlPr>
                          <a:rPr lang="en-US" i="1">
                            <a:latin typeface="Cambria Math" panose="02040503050406030204" pitchFamily="18" charset="0"/>
                          </a:rPr>
                        </m:ctrlPr>
                      </m:dPr>
                      <m:e>
                        <m:r>
                          <a:rPr lang="en-US" i="1">
                            <a:latin typeface="Cambria Math" panose="02040503050406030204" pitchFamily="18" charset="0"/>
                          </a:rPr>
                          <m:t>3</m:t>
                        </m:r>
                        <m:r>
                          <a:rPr lang="en-US" i="1">
                            <a:latin typeface="Cambria Math" panose="02040503050406030204" pitchFamily="18" charset="0"/>
                          </a:rPr>
                          <m:t>𝑁</m:t>
                        </m:r>
                        <m:r>
                          <a:rPr lang="en-US" i="1">
                            <a:latin typeface="Cambria Math" panose="02040503050406030204" pitchFamily="18" charset="0"/>
                          </a:rPr>
                          <m:t>−6</m:t>
                        </m:r>
                      </m:e>
                    </m:d>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𝑅𝑇</m:t>
                        </m:r>
                      </m:e>
                    </m:d>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𝑝𝑜𝑙𝑦𝑎𝑡𝑜𝑚𝑖𝑐</m:t>
                    </m:r>
                    <m:r>
                      <a:rPr lang="en-US" i="1">
                        <a:latin typeface="Cambria Math" panose="02040503050406030204" pitchFamily="18" charset="0"/>
                      </a:rPr>
                      <m:t> </m:t>
                    </m:r>
                    <m:r>
                      <a:rPr lang="en-US" i="1">
                        <a:latin typeface="Cambria Math" panose="02040503050406030204" pitchFamily="18" charset="0"/>
                      </a:rPr>
                      <m:t>𝑚𝑜𝑙𝑒𝑐𝑢𝑙𝑒</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020"/>
                </a:stretch>
              </a:blipFill>
            </p:spPr>
            <p:txBody>
              <a:bodyPr/>
              <a:lstStyle/>
              <a:p>
                <a:r>
                  <a:rPr lang="en-US">
                    <a:noFill/>
                  </a:rPr>
                  <a:t> </a:t>
                </a:r>
              </a:p>
            </p:txBody>
          </p:sp>
        </mc:Fallback>
      </mc:AlternateContent>
    </p:spTree>
    <p:extLst>
      <p:ext uri="{BB962C8B-B14F-4D97-AF65-F5344CB8AC3E}">
        <p14:creationId xmlns:p14="http://schemas.microsoft.com/office/powerpoint/2010/main" val="3429383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Enthalpy?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Chemistry is not usually done at constant volume (there is usually gas that is generated)</a:t>
                </a:r>
              </a:p>
              <a:p>
                <a:r>
                  <a:rPr lang="en-US" dirty="0" smtClean="0"/>
                  <a:t>How do we solve this problem…</a:t>
                </a:r>
              </a:p>
              <a:p>
                <a:r>
                  <a:rPr lang="en-US" dirty="0" smtClean="0"/>
                  <a:t>Introducing enthalpy, H! </a:t>
                </a:r>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𝑒𝑥𝑡𝑒𝑟𝑛𝑎𝑙</m:t>
                        </m:r>
                      </m:sub>
                    </m:sSub>
                    <m:r>
                      <a:rPr lang="en-US" i="1">
                        <a:latin typeface="Cambria Math" panose="02040503050406030204" pitchFamily="18" charset="0"/>
                      </a:rPr>
                      <m:t>∆</m:t>
                    </m:r>
                    <m:r>
                      <a:rPr lang="en-US" i="1">
                        <a:latin typeface="Cambria Math" panose="02040503050406030204" pitchFamily="18" charset="0"/>
                      </a:rPr>
                      <m:t>𝑉</m:t>
                    </m:r>
                  </m:oMath>
                </a14:m>
                <a:endParaRPr lang="en-US" dirty="0" smtClean="0"/>
              </a:p>
              <a:p>
                <a:r>
                  <a:rPr lang="en-US" dirty="0" smtClean="0"/>
                  <a:t>Just like how internal energy was dependent on temperature and volume, enthalpy is dependent upon temperature and pressure</a:t>
                </a:r>
              </a:p>
              <a:p>
                <a:r>
                  <a:rPr lang="en-US" dirty="0" smtClean="0"/>
                  <a:t>Much more useful for chemists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230610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Thermodynamics?</a:t>
            </a:r>
            <a:endParaRPr lang="en-US" dirty="0"/>
          </a:p>
        </p:txBody>
      </p:sp>
      <p:sp>
        <p:nvSpPr>
          <p:cNvPr id="3" name="Content Placeholder 2"/>
          <p:cNvSpPr>
            <a:spLocks noGrp="1"/>
          </p:cNvSpPr>
          <p:nvPr>
            <p:ph idx="1"/>
          </p:nvPr>
        </p:nvSpPr>
        <p:spPr/>
        <p:txBody>
          <a:bodyPr/>
          <a:lstStyle/>
          <a:p>
            <a:r>
              <a:rPr lang="en-US" dirty="0" smtClean="0"/>
              <a:t>Thermodynamics is the study of heat, work, and other fundamental functions of nature relating to physical processes. </a:t>
            </a:r>
          </a:p>
          <a:p>
            <a:r>
              <a:rPr lang="en-US" dirty="0" smtClean="0"/>
              <a:t>There are several quantities in thermodynamics with which you should be familiar: q, heat; w, work; U, internal energy; H, enthalpy; S, entropy; G, Gibbs free energy; A, Helmholtz free energy. </a:t>
            </a:r>
          </a:p>
          <a:p>
            <a:r>
              <a:rPr lang="en-US" dirty="0" smtClean="0"/>
              <a:t>Some of these quantities are known as </a:t>
            </a:r>
            <a:r>
              <a:rPr lang="en-US" i="1" dirty="0" smtClean="0"/>
              <a:t>state functions</a:t>
            </a:r>
          </a:p>
          <a:p>
            <a:endParaRPr lang="en-US" i="1" dirty="0"/>
          </a:p>
        </p:txBody>
      </p:sp>
    </p:spTree>
    <p:extLst>
      <p:ext uri="{BB962C8B-B14F-4D97-AF65-F5344CB8AC3E}">
        <p14:creationId xmlns:p14="http://schemas.microsoft.com/office/powerpoint/2010/main" val="1644353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Analogies of Internal Energy and Enthalpy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11353800" cy="4351338"/>
              </a:xfrm>
            </p:spPr>
            <p:txBody>
              <a:bodyPr/>
              <a:lstStyle/>
              <a:p>
                <a:r>
                  <a:rPr lang="en-US" dirty="0" smtClean="0"/>
                  <a:t>Internal Energy terms: 				Enthalpy terms:</a:t>
                </a:r>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𝑞</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𝑒𝑥𝑡𝑒𝑟𝑛𝑎𝑙</m:t>
                        </m:r>
                      </m:sub>
                    </m:sSub>
                    <m:r>
                      <a:rPr lang="en-US" i="1">
                        <a:latin typeface="Cambria Math" panose="02040503050406030204" pitchFamily="18" charset="0"/>
                      </a:rPr>
                      <m:t>∆</m:t>
                    </m:r>
                    <m:r>
                      <a:rPr lang="en-US" i="1">
                        <a:latin typeface="Cambria Math" panose="02040503050406030204" pitchFamily="18" charset="0"/>
                      </a:rPr>
                      <m:t>𝑉</m:t>
                    </m:r>
                    <m:r>
                      <a:rPr lang="en-US" b="0" i="1" smtClean="0">
                        <a:latin typeface="Cambria Math" panose="02040503050406030204" pitchFamily="18" charset="0"/>
                      </a:rPr>
                      <m:t>   </m:t>
                    </m:r>
                  </m:oMath>
                </a14:m>
                <a:r>
                  <a:rPr lang="en-US" dirty="0" smtClean="0"/>
                  <a:t>			</a:t>
                </a:r>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𝑒𝑥𝑡𝑒𝑟𝑛𝑎𝑙</m:t>
                        </m:r>
                      </m:sub>
                    </m:sSub>
                    <m:r>
                      <a:rPr lang="en-US" i="1">
                        <a:latin typeface="Cambria Math" panose="02040503050406030204" pitchFamily="18" charset="0"/>
                      </a:rPr>
                      <m:t>∆</m:t>
                    </m:r>
                    <m:r>
                      <a:rPr lang="en-US" i="1">
                        <a:latin typeface="Cambria Math" panose="02040503050406030204" pitchFamily="18" charset="0"/>
                      </a:rPr>
                      <m:t>𝑉</m:t>
                    </m:r>
                  </m:oMath>
                </a14:m>
                <a:endParaRPr lang="en-US" dirty="0" smtClean="0"/>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𝑣</m:t>
                        </m:r>
                      </m:sub>
                    </m:sSub>
                    <m:r>
                      <a:rPr lang="en-US" i="1">
                        <a:latin typeface="Cambria Math" panose="02040503050406030204" pitchFamily="18" charset="0"/>
                      </a:rPr>
                      <m:t> ∆</m:t>
                    </m:r>
                    <m:r>
                      <a:rPr lang="en-US" i="1">
                        <a:latin typeface="Cambria Math" panose="02040503050406030204" pitchFamily="18" charset="0"/>
                      </a:rPr>
                      <m:t>𝑇</m:t>
                    </m:r>
                  </m:oMath>
                </a14:m>
                <a:r>
                  <a:rPr lang="en-US" dirty="0" smtClean="0"/>
                  <a:t>					</a:t>
                </a:r>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r>
                      <a:rPr lang="en-US" i="1">
                        <a:latin typeface="Cambria Math" panose="02040503050406030204" pitchFamily="18" charset="0"/>
                      </a:rPr>
                      <m:t>∆</m:t>
                    </m:r>
                    <m:r>
                      <a:rPr lang="en-US" i="1">
                        <a:latin typeface="Cambria Math" panose="02040503050406030204" pitchFamily="18" charset="0"/>
                      </a:rPr>
                      <m:t>𝑇</m:t>
                    </m:r>
                  </m:oMath>
                </a14:m>
                <a:endParaRPr lang="en-US" dirty="0" smtClean="0"/>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𝑣</m:t>
                        </m:r>
                      </m:sub>
                    </m:sSub>
                  </m:oMath>
                </a14:m>
                <a:r>
                  <a:rPr lang="en-US" dirty="0" smtClean="0"/>
                  <a:t>					</a:t>
                </a:r>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m:t>
                        </m:r>
                      </m:sub>
                    </m:sSub>
                  </m:oMath>
                </a14:m>
                <a:endParaRPr lang="en-US" dirty="0"/>
              </a:p>
              <a:p>
                <a14:m>
                  <m:oMath xmlns:m="http://schemas.openxmlformats.org/officeDocument/2006/math">
                    <m:r>
                      <a:rPr lang="en-US" i="1">
                        <a:latin typeface="Cambria Math" panose="02040503050406030204" pitchFamily="18" charset="0"/>
                      </a:rPr>
                      <m:t>𝑑𝑈</m:t>
                    </m:r>
                    <m:r>
                      <a:rPr lang="en-US" i="1">
                        <a:latin typeface="Cambria Math" panose="02040503050406030204" pitchFamily="18" charset="0"/>
                      </a:rPr>
                      <m:t>=</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𝑈</m:t>
                                </m:r>
                              </m:num>
                              <m:den>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𝑉</m:t>
                                </m:r>
                              </m:den>
                            </m:f>
                          </m:e>
                        </m:d>
                      </m:e>
                      <m:sub>
                        <m:r>
                          <a:rPr lang="en-US" i="1">
                            <a:latin typeface="Cambria Math" panose="02040503050406030204" pitchFamily="18" charset="0"/>
                          </a:rPr>
                          <m:t>𝑇</m:t>
                        </m:r>
                      </m:sub>
                    </m:sSub>
                    <m:r>
                      <a:rPr lang="en-US" i="1">
                        <a:latin typeface="Cambria Math" panose="02040503050406030204" pitchFamily="18" charset="0"/>
                      </a:rPr>
                      <m:t>𝑑𝑉</m:t>
                    </m:r>
                    <m:r>
                      <a:rPr lang="en-US" i="1">
                        <a:latin typeface="Cambria Math" panose="02040503050406030204" pitchFamily="18" charset="0"/>
                      </a:rPr>
                      <m:t>+</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𝑈</m:t>
                                </m:r>
                              </m:num>
                              <m:den>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𝑇</m:t>
                                </m:r>
                              </m:den>
                            </m:f>
                          </m:e>
                        </m:d>
                      </m:e>
                      <m:sub>
                        <m:r>
                          <a:rPr lang="en-US" i="1">
                            <a:latin typeface="Cambria Math" panose="02040503050406030204" pitchFamily="18" charset="0"/>
                          </a:rPr>
                          <m:t>𝑉</m:t>
                        </m:r>
                      </m:sub>
                    </m:sSub>
                    <m:r>
                      <a:rPr lang="en-US" i="1">
                        <a:latin typeface="Cambria Math" panose="02040503050406030204" pitchFamily="18" charset="0"/>
                      </a:rPr>
                      <m:t>𝑑𝑇</m:t>
                    </m:r>
                  </m:oMath>
                </a14:m>
                <a:r>
                  <a:rPr lang="en-US" dirty="0" smtClean="0"/>
                  <a:t>		        </a:t>
                </a:r>
                <a14:m>
                  <m:oMath xmlns:m="http://schemas.openxmlformats.org/officeDocument/2006/math">
                    <m:r>
                      <a:rPr lang="en-US" b="0" i="0" smtClean="0">
                        <a:latin typeface="Cambria Math" panose="02040503050406030204" pitchFamily="18" charset="0"/>
                      </a:rPr>
                      <m:t>   </m:t>
                    </m:r>
                    <m:r>
                      <a:rPr lang="en-US" i="1">
                        <a:latin typeface="Cambria Math" panose="02040503050406030204" pitchFamily="18" charset="0"/>
                      </a:rPr>
                      <m:t>𝑑</m:t>
                    </m:r>
                    <m:r>
                      <a:rPr lang="en-US" b="0" i="1" smtClean="0">
                        <a:latin typeface="Cambria Math" panose="02040503050406030204" pitchFamily="18" charset="0"/>
                      </a:rPr>
                      <m:t>𝐻</m:t>
                    </m:r>
                    <m:r>
                      <a:rPr lang="en-US" i="1">
                        <a:latin typeface="Cambria Math" panose="02040503050406030204" pitchFamily="18" charset="0"/>
                      </a:rPr>
                      <m:t>=</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𝐻</m:t>
                                </m:r>
                              </m:num>
                              <m:den>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den>
                            </m:f>
                          </m:e>
                        </m:d>
                      </m:e>
                      <m:sub>
                        <m:r>
                          <a:rPr lang="en-US" i="1">
                            <a:latin typeface="Cambria Math" panose="02040503050406030204" pitchFamily="18" charset="0"/>
                          </a:rPr>
                          <m:t>𝑇</m:t>
                        </m:r>
                      </m:sub>
                    </m:sSub>
                    <m:r>
                      <a:rPr lang="en-US" i="1">
                        <a:latin typeface="Cambria Math" panose="02040503050406030204" pitchFamily="18" charset="0"/>
                      </a:rPr>
                      <m:t>𝑑</m:t>
                    </m:r>
                    <m:r>
                      <a:rPr lang="en-US" b="0" i="1" smtClean="0">
                        <a:latin typeface="Cambria Math" panose="02040503050406030204" pitchFamily="18" charset="0"/>
                      </a:rPr>
                      <m:t>𝑃</m:t>
                    </m:r>
                    <m:r>
                      <a:rPr lang="en-US" i="1">
                        <a:latin typeface="Cambria Math" panose="02040503050406030204" pitchFamily="18" charset="0"/>
                      </a:rPr>
                      <m:t>+</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𝐻</m:t>
                                </m:r>
                              </m:num>
                              <m:den>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𝑇</m:t>
                                </m:r>
                              </m:den>
                            </m:f>
                          </m:e>
                        </m:d>
                      </m:e>
                      <m:sub>
                        <m:r>
                          <a:rPr lang="en-US" b="0" i="1" smtClean="0">
                            <a:latin typeface="Cambria Math" panose="02040503050406030204" pitchFamily="18" charset="0"/>
                            <a:ea typeface="Cambria Math" panose="02040503050406030204" pitchFamily="18" charset="0"/>
                          </a:rPr>
                          <m:t>𝑃</m:t>
                        </m:r>
                      </m:sub>
                    </m:sSub>
                    <m:r>
                      <a:rPr lang="en-US" i="1">
                        <a:latin typeface="Cambria Math" panose="02040503050406030204" pitchFamily="18" charset="0"/>
                      </a:rPr>
                      <m:t>𝑑𝑇</m:t>
                    </m:r>
                  </m:oMath>
                </a14:m>
                <a:endParaRPr lang="en-US" dirty="0"/>
              </a:p>
              <a:p>
                <a:endParaRPr lang="en-US" dirty="0"/>
              </a:p>
              <a:p>
                <a:endParaRPr lang="en-US" dirty="0"/>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11353800" cy="4351338"/>
              </a:xfrm>
              <a:blipFill>
                <a:blip r:embed="rId2"/>
                <a:stretch>
                  <a:fillRect l="-483" t="-1120"/>
                </a:stretch>
              </a:blipFill>
            </p:spPr>
            <p:txBody>
              <a:bodyPr/>
              <a:lstStyle/>
              <a:p>
                <a:r>
                  <a:rPr lang="en-US">
                    <a:noFill/>
                  </a:rPr>
                  <a:t> </a:t>
                </a:r>
              </a:p>
            </p:txBody>
          </p:sp>
        </mc:Fallback>
      </mc:AlternateContent>
    </p:spTree>
    <p:extLst>
      <p:ext uri="{BB962C8B-B14F-4D97-AF65-F5344CB8AC3E}">
        <p14:creationId xmlns:p14="http://schemas.microsoft.com/office/powerpoint/2010/main" val="288552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between the two heat capacities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The heat capacity at constant pressure will always be larger than that at constant volume because under constant pressure conditions, the heat that goes into the system can be used to do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a14:m>
                <a:r>
                  <a:rPr lang="en-US" dirty="0" smtClean="0"/>
                  <a:t> work rather than heat up the material. </a:t>
                </a:r>
              </a:p>
              <a:p>
                <a14:m>
                  <m:oMath xmlns:m="http://schemas.openxmlformats.org/officeDocument/2006/math">
                    <m:r>
                      <a:rPr lang="en-US" i="1">
                        <a:latin typeface="Cambria Math" panose="02040503050406030204" pitchFamily="18" charset="0"/>
                      </a:rPr>
                      <m:t>𝐻</m:t>
                    </m:r>
                    <m:r>
                      <a:rPr lang="en-US" i="1">
                        <a:latin typeface="Cambria Math" panose="02040503050406030204" pitchFamily="18" charset="0"/>
                      </a:rPr>
                      <m:t>=</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𝑃𝑉</m:t>
                    </m:r>
                  </m:oMath>
                </a14:m>
                <a:endParaRPr lang="en-US" dirty="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𝑈</m:t>
                        </m:r>
                      </m:e>
                      <m:sub>
                        <m:r>
                          <a:rPr lang="en-US" b="0" i="1" smtClean="0">
                            <a:latin typeface="Cambria Math" panose="02040503050406030204" pitchFamily="18" charset="0"/>
                          </a:rPr>
                          <m:t>𝑚</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𝑃𝑉</m:t>
                        </m:r>
                      </m:num>
                      <m:den>
                        <m:r>
                          <a:rPr lang="en-US" b="0" i="1" smtClean="0">
                            <a:latin typeface="Cambria Math" panose="02040503050406030204" pitchFamily="18" charset="0"/>
                          </a:rPr>
                          <m:t>𝑛</m:t>
                        </m:r>
                      </m:den>
                    </m:f>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𝑈</m:t>
                        </m:r>
                      </m:e>
                      <m:sub>
                        <m:r>
                          <a:rPr lang="en-US" b="0" i="1" smtClean="0">
                            <a:latin typeface="Cambria Math" panose="02040503050406030204" pitchFamily="18" charset="0"/>
                          </a:rPr>
                          <m:t>𝑚</m:t>
                        </m:r>
                      </m:sub>
                    </m:sSub>
                    <m:r>
                      <a:rPr lang="en-US" b="0" i="1" smtClean="0">
                        <a:latin typeface="Cambria Math" panose="02040503050406030204" pitchFamily="18" charset="0"/>
                      </a:rPr>
                      <m:t>=</m:t>
                    </m:r>
                    <m:r>
                      <a:rPr lang="en-US" b="0" i="1" smtClean="0">
                        <a:latin typeface="Cambria Math" panose="02040503050406030204" pitchFamily="18" charset="0"/>
                      </a:rPr>
                      <m:t>𝑅𝑇</m:t>
                    </m:r>
                  </m:oMath>
                </a14:m>
                <a:endParaRPr lang="en-US" b="0" dirty="0" smtClean="0"/>
              </a:p>
              <a:p>
                <a14:m>
                  <m:oMath xmlns:m="http://schemas.openxmlformats.org/officeDocument/2006/math">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𝑚</m:t>
                            </m:r>
                          </m:sub>
                        </m:sSub>
                      </m:num>
                      <m:den>
                        <m:r>
                          <a:rPr lang="en-US" b="0" i="1" smtClean="0">
                            <a:latin typeface="Cambria Math" panose="02040503050406030204" pitchFamily="18" charset="0"/>
                          </a:rPr>
                          <m:t>𝑇</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𝑈</m:t>
                            </m:r>
                          </m:e>
                          <m:sub>
                            <m:r>
                              <a:rPr lang="en-US" b="0" i="1" smtClean="0">
                                <a:latin typeface="Cambria Math" panose="02040503050406030204" pitchFamily="18" charset="0"/>
                              </a:rPr>
                              <m:t>𝑚</m:t>
                            </m:r>
                          </m:sub>
                        </m:sSub>
                      </m:num>
                      <m:den>
                        <m:r>
                          <a:rPr lang="en-US" b="0" i="1" smtClean="0">
                            <a:latin typeface="Cambria Math" panose="02040503050406030204" pitchFamily="18" charset="0"/>
                          </a:rPr>
                          <m:t>𝑇</m:t>
                        </m:r>
                      </m:den>
                    </m:f>
                    <m:r>
                      <a:rPr lang="en-US" b="0" i="1" smtClean="0">
                        <a:latin typeface="Cambria Math" panose="02040503050406030204" pitchFamily="18" charset="0"/>
                      </a:rPr>
                      <m:t>=</m:t>
                    </m:r>
                    <m:r>
                      <a:rPr lang="en-US" b="0" i="1" smtClean="0">
                        <a:latin typeface="Cambria Math" panose="02040503050406030204" pitchFamily="18" charset="0"/>
                      </a:rPr>
                      <m:t>𝑅</m:t>
                    </m:r>
                  </m:oMath>
                </a14:m>
                <a:endParaRPr lang="en-US" dirty="0" smtClean="0"/>
              </a:p>
              <a:p>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𝐶</m:t>
                        </m:r>
                      </m:e>
                      <m:sub>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𝑚</m:t>
                            </m:r>
                          </m:sub>
                        </m:sSub>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𝑚</m:t>
                            </m:r>
                          </m:sub>
                        </m:sSub>
                      </m:sub>
                    </m:sSub>
                    <m:r>
                      <a:rPr lang="en-US" i="1">
                        <a:latin typeface="Cambria Math" panose="02040503050406030204" pitchFamily="18" charset="0"/>
                      </a:rPr>
                      <m:t>=</m:t>
                    </m:r>
                    <m:r>
                      <a:rPr lang="en-US" i="1">
                        <a:latin typeface="Cambria Math" panose="02040503050406030204" pitchFamily="18" charset="0"/>
                      </a:rPr>
                      <m:t>𝑅</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170450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enthalpy and internal energy state functions?</a:t>
            </a:r>
            <a:endParaRPr lang="en-US" dirty="0"/>
          </a:p>
        </p:txBody>
      </p:sp>
      <p:sp>
        <p:nvSpPr>
          <p:cNvPr id="3" name="Content Placeholder 2"/>
          <p:cNvSpPr>
            <a:spLocks noGrp="1"/>
          </p:cNvSpPr>
          <p:nvPr>
            <p:ph idx="1"/>
          </p:nvPr>
        </p:nvSpPr>
        <p:spPr/>
        <p:txBody>
          <a:bodyPr/>
          <a:lstStyle/>
          <a:p>
            <a:r>
              <a:rPr lang="en-US" dirty="0" smtClean="0"/>
              <a:t>Yes they are, they only depend upon the initial and final states. This is critical as we will see later with </a:t>
            </a:r>
            <a:r>
              <a:rPr lang="en-US" dirty="0" err="1" smtClean="0"/>
              <a:t>Kirchoff’s</a:t>
            </a:r>
            <a:r>
              <a:rPr lang="en-US" dirty="0" smtClean="0"/>
              <a:t> law. </a:t>
            </a:r>
          </a:p>
          <a:p>
            <a:endParaRPr lang="en-US" dirty="0"/>
          </a:p>
        </p:txBody>
      </p:sp>
    </p:spTree>
    <p:extLst>
      <p:ext uri="{BB962C8B-B14F-4D97-AF65-F5344CB8AC3E}">
        <p14:creationId xmlns:p14="http://schemas.microsoft.com/office/powerpoint/2010/main" val="48596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Hess’s Law</a:t>
            </a:r>
            <a:endParaRPr lang="en-US" dirty="0"/>
          </a:p>
        </p:txBody>
      </p:sp>
      <p:sp>
        <p:nvSpPr>
          <p:cNvPr id="3" name="Content Placeholder 2"/>
          <p:cNvSpPr>
            <a:spLocks noGrp="1"/>
          </p:cNvSpPr>
          <p:nvPr>
            <p:ph idx="1"/>
          </p:nvPr>
        </p:nvSpPr>
        <p:spPr/>
        <p:txBody>
          <a:bodyPr/>
          <a:lstStyle/>
          <a:p>
            <a:r>
              <a:rPr lang="en-US" dirty="0" smtClean="0"/>
              <a:t>States that the change in enthalpy for the reaction is equal to the summation of the changes in enthalpy for the individual steps. </a:t>
            </a:r>
          </a:p>
          <a:p>
            <a:r>
              <a:rPr lang="en-US" dirty="0" smtClean="0"/>
              <a:t>This law works because enthalpy is a state function, it does not matter if you do a reaction in one fell swoop or in teeny tiny increments, it is all the same for enthalpy. </a:t>
            </a:r>
          </a:p>
          <a:p>
            <a:endParaRPr lang="en-US" dirty="0"/>
          </a:p>
        </p:txBody>
      </p:sp>
    </p:spTree>
    <p:extLst>
      <p:ext uri="{BB962C8B-B14F-4D97-AF65-F5344CB8AC3E}">
        <p14:creationId xmlns:p14="http://schemas.microsoft.com/office/powerpoint/2010/main" val="554845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Combustion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initial law of enthalpy was assuming constant pressure, if constant pressure is not assumed then:</a:t>
                </a:r>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𝑃𝑉</m:t>
                        </m:r>
                      </m:e>
                    </m:d>
                    <m:r>
                      <a:rPr lang="en-US" i="1">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𝑛𝑅𝑇</m:t>
                        </m:r>
                      </m:e>
                    </m:d>
                    <m:r>
                      <a:rPr lang="en-US" i="1">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𝑅𝑇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𝑔𝑎𝑠</m:t>
                        </m:r>
                      </m:sub>
                    </m:sSub>
                  </m:oMath>
                </a14:m>
                <a:endParaRPr lang="en-US" dirty="0" smtClean="0"/>
              </a:p>
              <a:p>
                <a:r>
                  <a:rPr lang="en-US" dirty="0" smtClean="0"/>
                  <a:t>Recall that PV = </a:t>
                </a:r>
                <a:r>
                  <a:rPr lang="en-US" dirty="0" err="1" smtClean="0"/>
                  <a:t>nRT</a:t>
                </a:r>
                <a:r>
                  <a:rPr lang="en-US" dirty="0" smtClean="0"/>
                  <a:t> </a:t>
                </a:r>
              </a:p>
              <a:p>
                <a:r>
                  <a:rPr lang="en-US" dirty="0" smtClean="0"/>
                  <a:t>Therefore in a combustion reaction, the change in enthalpy is dependent upon the change in the moles of gas produced. </a:t>
                </a: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1217780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Energies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A reaction is exothermic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𝐻</m:t>
                    </m:r>
                    <m:r>
                      <a:rPr lang="en-US" b="0" i="1" smtClean="0">
                        <a:latin typeface="Cambria Math" panose="02040503050406030204" pitchFamily="18" charset="0"/>
                        <a:ea typeface="Cambria Math" panose="02040503050406030204" pitchFamily="18" charset="0"/>
                      </a:rPr>
                      <m:t>&lt;0</m:t>
                    </m:r>
                  </m:oMath>
                </a14:m>
                <a:r>
                  <a:rPr lang="en-US" dirty="0" smtClean="0"/>
                  <a:t>) if the bonds that are formed in a reaction are stronger than the bonds that are breaking from the reactants. </a:t>
                </a:r>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r>
                      <a:rPr lang="en-US" i="1">
                        <a:latin typeface="Cambria Math" panose="02040503050406030204" pitchFamily="18" charset="0"/>
                      </a:rPr>
                      <m:t>=</m:t>
                    </m:r>
                    <m:r>
                      <a:rPr lang="en-US" i="1">
                        <a:latin typeface="Cambria Math" panose="02040503050406030204" pitchFamily="18" charset="0"/>
                      </a:rPr>
                      <m:t>𝐵</m:t>
                    </m:r>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𝑟𝑒𝑎𝑐𝑡𝑎𝑛𝑡𝑠</m:t>
                        </m:r>
                      </m:sub>
                    </m:sSub>
                    <m:r>
                      <a:rPr lang="en-US" i="1">
                        <a:latin typeface="Cambria Math" panose="02040503050406030204" pitchFamily="18" charset="0"/>
                      </a:rPr>
                      <m:t>−</m:t>
                    </m:r>
                    <m:r>
                      <a:rPr lang="en-US" i="1">
                        <a:latin typeface="Cambria Math" panose="02040503050406030204" pitchFamily="18" charset="0"/>
                      </a:rPr>
                      <m:t>𝐵</m:t>
                    </m:r>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𝑝𝑟𝑜𝑑𝑢𝑐𝑡𝑠</m:t>
                        </m:r>
                      </m:sub>
                    </m:sSub>
                  </m:oMath>
                </a14:m>
                <a:endParaRPr lang="en-US" dirty="0"/>
              </a:p>
              <a:p>
                <a:r>
                  <a:rPr lang="en-US" dirty="0" smtClean="0"/>
                  <a:t>Need to multiply the bond enthalpies by the number of bonds there (this is very long and tedious for most things so this is rarely used)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r="-508"/>
                </a:stretch>
              </a:blipFill>
            </p:spPr>
            <p:txBody>
              <a:bodyPr/>
              <a:lstStyle/>
              <a:p>
                <a:r>
                  <a:rPr lang="en-US">
                    <a:noFill/>
                  </a:rPr>
                  <a:t> </a:t>
                </a:r>
              </a:p>
            </p:txBody>
          </p:sp>
        </mc:Fallback>
      </mc:AlternateContent>
    </p:spTree>
    <p:extLst>
      <p:ext uri="{BB962C8B-B14F-4D97-AF65-F5344CB8AC3E}">
        <p14:creationId xmlns:p14="http://schemas.microsoft.com/office/powerpoint/2010/main" val="1256195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Enthalpy of formation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enthalpy of formation is the change in enthalpy of making a chemical substance from its elements in their reference state.</a:t>
                </a:r>
              </a:p>
              <a:p>
                <a:r>
                  <a:rPr lang="en-US" dirty="0" smtClean="0"/>
                  <a:t>The reference state is the naturally occurring state of an element at SATP (Hydrogen gas, oxygen gas, metallic iron, etc</a:t>
                </a:r>
                <a:r>
                  <a:rPr lang="en-US" dirty="0"/>
                  <a:t>.</a:t>
                </a:r>
                <a:r>
                  <a:rPr lang="en-US" dirty="0" smtClean="0"/>
                  <a:t>) </a:t>
                </a:r>
              </a:p>
              <a:p>
                <a14:m>
                  <m:oMath xmlns:m="http://schemas.openxmlformats.org/officeDocument/2006/math">
                    <m:r>
                      <a:rPr lang="en-US" i="1">
                        <a:latin typeface="Cambria Math" panose="02040503050406030204" pitchFamily="18" charset="0"/>
                      </a:rPr>
                      <m:t>∆</m:t>
                    </m:r>
                    <m:sSub>
                      <m:sSubPr>
                        <m:ctrlPr>
                          <a:rPr lang="en-US" b="0" i="1" smtClean="0">
                            <a:latin typeface="Cambria Math" panose="02040503050406030204" pitchFamily="18" charset="0"/>
                          </a:rPr>
                        </m:ctrlPr>
                      </m:sSubPr>
                      <m:e>
                        <m:r>
                          <a:rPr lang="en-US" i="1">
                            <a:latin typeface="Cambria Math" panose="02040503050406030204" pitchFamily="18" charset="0"/>
                          </a:rPr>
                          <m:t>𝐻</m:t>
                        </m:r>
                      </m:e>
                      <m:sub>
                        <m:r>
                          <a:rPr lang="en-US" b="0" i="1" smtClean="0">
                            <a:latin typeface="Cambria Math" panose="02040503050406030204" pitchFamily="18" charset="0"/>
                          </a:rPr>
                          <m:t>𝑟𝑥𝑛</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𝑓𝑜𝑟𝑚𝑎𝑡𝑖𝑜</m:t>
                        </m:r>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𝑝𝑟𝑜𝑑𝑢𝑐𝑡𝑠</m:t>
                            </m:r>
                          </m:sub>
                        </m:sSub>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𝑓𝑜𝑟𝑚𝑎𝑡𝑖𝑜</m:t>
                        </m:r>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𝑟𝑒𝑎𝑐𝑡𝑎𝑛𝑡𝑠</m:t>
                            </m:r>
                          </m:sub>
                        </m:sSub>
                      </m:sub>
                    </m:sSub>
                  </m:oMath>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r="-952"/>
                </a:stretch>
              </a:blipFill>
            </p:spPr>
            <p:txBody>
              <a:bodyPr/>
              <a:lstStyle/>
              <a:p>
                <a:r>
                  <a:rPr lang="en-US">
                    <a:noFill/>
                  </a:rPr>
                  <a:t> </a:t>
                </a:r>
              </a:p>
            </p:txBody>
          </p:sp>
        </mc:Fallback>
      </mc:AlternateContent>
    </p:spTree>
    <p:extLst>
      <p:ext uri="{BB962C8B-B14F-4D97-AF65-F5344CB8AC3E}">
        <p14:creationId xmlns:p14="http://schemas.microsoft.com/office/powerpoint/2010/main" val="3061572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Kirchoff’s</a:t>
            </a:r>
            <a:r>
              <a:rPr lang="en-US" dirty="0" smtClean="0"/>
              <a:t> Law</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Since Enthalpy varies depending upon temperature, there must be a formula that allows one to calculate the change in enthalpy at any given temperature given its change at another temperature (usually STP or SATP). </a:t>
                </a:r>
              </a:p>
              <a:p>
                <a14:m>
                  <m:oMath xmlns:m="http://schemas.openxmlformats.org/officeDocument/2006/math">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𝐻</m:t>
                        </m:r>
                      </m:e>
                      <m:sub>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𝐻</m:t>
                        </m:r>
                      </m:e>
                      <m:sub>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𝐶</m:t>
                        </m:r>
                      </m:e>
                      <m:sub>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𝑟𝑒𝑎𝑐𝑡𝑖𝑜𝑛</m:t>
                            </m:r>
                          </m:sub>
                        </m:sSub>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r>
                      <a:rPr lang="en-US" i="1">
                        <a:latin typeface="Cambria Math" panose="02040503050406030204" pitchFamily="18" charset="0"/>
                      </a:rPr>
                      <m:t>)</m:t>
                    </m:r>
                  </m:oMath>
                </a14:m>
                <a:endParaRPr lang="en-US" dirty="0"/>
              </a:p>
              <a:p>
                <a:r>
                  <a:rPr lang="en-US" dirty="0" smtClean="0"/>
                  <a:t>The </a:t>
                </a:r>
                <a14:m>
                  <m:oMath xmlns:m="http://schemas.openxmlformats.org/officeDocument/2006/math">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𝑟𝑒𝑎𝑐𝑡𝑖𝑜𝑛</m:t>
                            </m:r>
                          </m:sub>
                        </m:sSub>
                      </m:sub>
                    </m:sSub>
                  </m:oMath>
                </a14:m>
                <a:r>
                  <a:rPr lang="en-US" dirty="0" smtClean="0"/>
                  <a:t> is the product heat capacities minus the reactant heat capacities.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217161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state function?</a:t>
            </a:r>
            <a:endParaRPr lang="en-US" dirty="0"/>
          </a:p>
        </p:txBody>
      </p:sp>
      <p:sp>
        <p:nvSpPr>
          <p:cNvPr id="3" name="Content Placeholder 2"/>
          <p:cNvSpPr>
            <a:spLocks noGrp="1"/>
          </p:cNvSpPr>
          <p:nvPr>
            <p:ph idx="1"/>
          </p:nvPr>
        </p:nvSpPr>
        <p:spPr/>
        <p:txBody>
          <a:bodyPr/>
          <a:lstStyle/>
          <a:p>
            <a:r>
              <a:rPr lang="en-US" dirty="0" smtClean="0"/>
              <a:t>A state function is a variable whose value depends solely on the initial and final states. It is </a:t>
            </a:r>
            <a:r>
              <a:rPr lang="en-US" b="1" u="sng" dirty="0" smtClean="0"/>
              <a:t>path-independent.</a:t>
            </a:r>
            <a:endParaRPr lang="en-US" dirty="0" smtClean="0"/>
          </a:p>
          <a:p>
            <a:r>
              <a:rPr lang="en-US" dirty="0" smtClean="0"/>
              <a:t>As we will soon discuss, only very few things are state functions, but the ones that are just so happen to be the most important ones for our analysis of Chemistry. </a:t>
            </a:r>
          </a:p>
          <a:p>
            <a:r>
              <a:rPr lang="en-US" dirty="0" smtClean="0"/>
              <a:t>Here are a list of some state functions: U, H, S, G, A </a:t>
            </a:r>
          </a:p>
          <a:p>
            <a:pPr marL="0" indent="0">
              <a:buNone/>
            </a:pPr>
            <a:endParaRPr lang="en-US" dirty="0" smtClean="0"/>
          </a:p>
          <a:p>
            <a:endParaRPr lang="en-US" dirty="0"/>
          </a:p>
        </p:txBody>
      </p:sp>
    </p:spTree>
    <p:extLst>
      <p:ext uri="{BB962C8B-B14F-4D97-AF65-F5344CB8AC3E}">
        <p14:creationId xmlns:p14="http://schemas.microsoft.com/office/powerpoint/2010/main" val="293956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Work?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90688"/>
                <a:ext cx="10515600" cy="4862558"/>
              </a:xfrm>
            </p:spPr>
            <p:txBody>
              <a:bodyPr>
                <a:normAutofit fontScale="77500" lnSpcReduction="20000"/>
              </a:bodyPr>
              <a:lstStyle/>
              <a:p>
                <a:r>
                  <a:rPr lang="en-US" dirty="0" smtClean="0"/>
                  <a:t>Work is the energy required to move particles in a single direction, it is </a:t>
                </a:r>
                <a:r>
                  <a:rPr lang="en-US" b="1" u="sng" dirty="0" smtClean="0"/>
                  <a:t>ordered and unidirectional</a:t>
                </a:r>
                <a:r>
                  <a:rPr lang="en-US" dirty="0" smtClean="0"/>
                  <a:t>. </a:t>
                </a:r>
              </a:p>
              <a:p>
                <a:r>
                  <a:rPr lang="en-US" dirty="0" smtClean="0"/>
                  <a:t>In most applications of chemistry, we are concerned with what is called,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a14:m>
                <a:r>
                  <a:rPr lang="en-US" dirty="0" smtClean="0"/>
                  <a:t> work. </a:t>
                </a:r>
              </a:p>
              <a:p>
                <a:r>
                  <a:rPr lang="en-US" dirty="0" smtClean="0"/>
                  <a:t>Recall from your mechanics course that </a:t>
                </a:r>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𝐹𝑥</m:t>
                    </m:r>
                  </m:oMath>
                </a14:m>
                <a:endParaRPr lang="en-US" dirty="0" smtClean="0"/>
              </a:p>
              <a:p>
                <a:r>
                  <a:rPr lang="en-US" dirty="0" smtClean="0"/>
                  <a:t>In most cases, we are looking at Pressure, P applied over a distance, h</a:t>
                </a:r>
              </a:p>
              <a:p>
                <a14:m>
                  <m:oMath xmlns:m="http://schemas.openxmlformats.org/officeDocument/2006/math">
                    <m:r>
                      <a:rPr lang="en-US" i="1" dirty="0" smtClean="0">
                        <a:latin typeface="Cambria Math" panose="02040503050406030204" pitchFamily="18" charset="0"/>
                      </a:rPr>
                      <m:t>𝑃</m:t>
                    </m:r>
                    <m:r>
                      <a:rPr lang="en-US" i="1" dirty="0" smtClean="0">
                        <a:latin typeface="Cambria Math" panose="02040503050406030204" pitchFamily="18" charset="0"/>
                      </a:rPr>
                      <m:t> =</m:t>
                    </m:r>
                    <m:f>
                      <m:fPr>
                        <m:ctrlPr>
                          <a:rPr lang="en-US" i="1" dirty="0" smtClean="0">
                            <a:latin typeface="Cambria Math" panose="02040503050406030204" pitchFamily="18" charset="0"/>
                          </a:rPr>
                        </m:ctrlPr>
                      </m:fPr>
                      <m:num>
                        <m:r>
                          <a:rPr lang="en-US" i="1" dirty="0" smtClean="0">
                            <a:latin typeface="Cambria Math" panose="02040503050406030204" pitchFamily="18" charset="0"/>
                          </a:rPr>
                          <m:t>𝐹</m:t>
                        </m:r>
                      </m:num>
                      <m:den>
                        <m:r>
                          <a:rPr lang="en-US" i="1" dirty="0" smtClean="0">
                            <a:latin typeface="Cambria Math" panose="02040503050406030204" pitchFamily="18" charset="0"/>
                          </a:rPr>
                          <m:t>𝐴</m:t>
                        </m:r>
                      </m:den>
                    </m:f>
                  </m:oMath>
                </a14:m>
                <a:r>
                  <a:rPr lang="en-US" dirty="0" smtClean="0"/>
                  <a:t> where A is the cross-sectional area of the piston or surface upon which we are applying the force. </a:t>
                </a:r>
              </a:p>
              <a:p>
                <a14:m>
                  <m:oMath xmlns:m="http://schemas.openxmlformats.org/officeDocument/2006/math">
                    <m:r>
                      <a:rPr lang="en-US" i="1" dirty="0" smtClean="0">
                        <a:latin typeface="Cambria Math" panose="02040503050406030204" pitchFamily="18" charset="0"/>
                      </a:rPr>
                      <m:t>𝑊</m:t>
                    </m:r>
                    <m:r>
                      <a:rPr lang="en-US" i="1" dirty="0" smtClean="0">
                        <a:latin typeface="Cambria Math" panose="02040503050406030204" pitchFamily="18" charset="0"/>
                      </a:rPr>
                      <m:t> = </m:t>
                    </m:r>
                    <m:r>
                      <a:rPr lang="en-US" i="1" dirty="0" err="1" smtClean="0">
                        <a:latin typeface="Cambria Math" panose="02040503050406030204" pitchFamily="18" charset="0"/>
                      </a:rPr>
                      <m:t>𝑃𝐴h</m:t>
                    </m:r>
                  </m:oMath>
                </a14:m>
                <a:endParaRPr lang="en-US" dirty="0" smtClean="0"/>
              </a:p>
              <a:p>
                <a:r>
                  <a:rPr lang="en-US" dirty="0" smtClean="0"/>
                  <a:t>Recall that </a:t>
                </a:r>
                <a14:m>
                  <m:oMath xmlns:m="http://schemas.openxmlformats.org/officeDocument/2006/math">
                    <m:r>
                      <a:rPr lang="en-US" i="1" dirty="0" smtClean="0">
                        <a:latin typeface="Cambria Math" panose="02040503050406030204" pitchFamily="18" charset="0"/>
                      </a:rPr>
                      <m:t>𝑉</m:t>
                    </m:r>
                    <m:r>
                      <a:rPr lang="en-US" i="1" dirty="0" smtClean="0">
                        <a:latin typeface="Cambria Math" panose="02040503050406030204" pitchFamily="18" charset="0"/>
                      </a:rPr>
                      <m:t> = </m:t>
                    </m:r>
                    <m:r>
                      <a:rPr lang="en-US" i="1" dirty="0" smtClean="0">
                        <a:latin typeface="Cambria Math" panose="02040503050406030204" pitchFamily="18" charset="0"/>
                      </a:rPr>
                      <m:t>𝐴h</m:t>
                    </m:r>
                    <m:r>
                      <a:rPr lang="en-US" i="1" dirty="0" smtClean="0">
                        <a:latin typeface="Cambria Math" panose="02040503050406030204" pitchFamily="18" charset="0"/>
                      </a:rPr>
                      <m:t> </m:t>
                    </m:r>
                  </m:oMath>
                </a14:m>
                <a:r>
                  <a:rPr lang="en-US" dirty="0" smtClean="0"/>
                  <a:t>therefore</a:t>
                </a:r>
              </a:p>
              <a:p>
                <a14:m>
                  <m:oMath xmlns:m="http://schemas.openxmlformats.org/officeDocument/2006/math">
                    <m:r>
                      <a:rPr lang="en-US" i="1" dirty="0" smtClean="0">
                        <a:latin typeface="Cambria Math" panose="02040503050406030204" pitchFamily="18" charset="0"/>
                      </a:rPr>
                      <m:t>𝑊</m:t>
                    </m:r>
                    <m:r>
                      <a:rPr lang="en-US" i="1" dirty="0" smtClean="0">
                        <a:latin typeface="Cambria Math" panose="02040503050406030204" pitchFamily="18" charset="0"/>
                      </a:rPr>
                      <m:t> = </m:t>
                    </m:r>
                    <m:r>
                      <a:rPr lang="en-US" i="1" dirty="0" smtClean="0">
                        <a:latin typeface="Cambria Math" panose="02040503050406030204" pitchFamily="18" charset="0"/>
                      </a:rPr>
                      <m:t>𝑃</m:t>
                    </m:r>
                    <m:r>
                      <a:rPr lang="en-US" i="1" dirty="0" smtClean="0">
                        <a:latin typeface="Cambria Math" panose="02040503050406030204" pitchFamily="18" charset="0"/>
                        <a:ea typeface="Cambria Math" panose="02040503050406030204" pitchFamily="18" charset="0"/>
                      </a:rPr>
                      <m:t>∆</m:t>
                    </m:r>
                    <m:r>
                      <a:rPr lang="en-US" i="1" dirty="0" smtClean="0">
                        <a:latin typeface="Cambria Math" panose="02040503050406030204" pitchFamily="18" charset="0"/>
                      </a:rPr>
                      <m:t>𝑉</m:t>
                    </m:r>
                  </m:oMath>
                </a14:m>
                <a:endParaRPr lang="en-US" dirty="0" smtClean="0"/>
              </a:p>
              <a:p>
                <a:r>
                  <a:rPr lang="en-US" dirty="0" smtClean="0"/>
                  <a:t>In chemistry, the sign convention is that if work is done on the system (the change in volume is negative), the work is </a:t>
                </a:r>
                <a:r>
                  <a:rPr lang="en-US" b="1" u="sng" dirty="0" smtClean="0"/>
                  <a:t>positive,</a:t>
                </a:r>
                <a:r>
                  <a:rPr lang="en-US" dirty="0" smtClean="0"/>
                  <a:t> conversely, if the work is done by the system to the surroundings (the change in volume is positive), the work is </a:t>
                </a:r>
                <a:r>
                  <a:rPr lang="en-US" b="1" u="sng" dirty="0" smtClean="0"/>
                  <a:t>negative</a:t>
                </a:r>
                <a:r>
                  <a:rPr lang="en-US" dirty="0" smtClean="0"/>
                  <a:t>. To correct for this sign convention</a:t>
                </a:r>
              </a:p>
              <a:p>
                <a14:m>
                  <m:oMath xmlns:m="http://schemas.openxmlformats.org/officeDocument/2006/math">
                    <m:r>
                      <a:rPr lang="en-US" i="1" dirty="0" smtClean="0">
                        <a:latin typeface="Cambria Math" panose="02040503050406030204" pitchFamily="18" charset="0"/>
                      </a:rPr>
                      <m:t>𝑊</m:t>
                    </m:r>
                    <m:r>
                      <a:rPr lang="en-US" i="1" dirty="0" smtClean="0">
                        <a:latin typeface="Cambria Math" panose="02040503050406030204" pitchFamily="18" charset="0"/>
                      </a:rPr>
                      <m:t> =−</m:t>
                    </m:r>
                    <m:r>
                      <a:rPr lang="en-US" i="1" dirty="0" smtClean="0">
                        <a:latin typeface="Cambria Math" panose="02040503050406030204" pitchFamily="18" charset="0"/>
                      </a:rPr>
                      <m:t>𝑃</m:t>
                    </m:r>
                    <m:r>
                      <a:rPr lang="en-US" i="1" dirty="0" smtClean="0">
                        <a:latin typeface="Cambria Math" panose="02040503050406030204" pitchFamily="18" charset="0"/>
                        <a:ea typeface="Cambria Math" panose="02040503050406030204" pitchFamily="18" charset="0"/>
                      </a:rPr>
                      <m:t>∆</m:t>
                    </m:r>
                    <m:r>
                      <a:rPr lang="en-US" i="1" dirty="0" smtClean="0">
                        <a:latin typeface="Cambria Math" panose="02040503050406030204" pitchFamily="18" charset="0"/>
                      </a:rPr>
                      <m:t>𝑉</m:t>
                    </m:r>
                  </m:oMath>
                </a14:m>
                <a:endParaRPr lang="en-US" dirty="0" smtClean="0"/>
              </a:p>
              <a:p>
                <a:r>
                  <a:rPr lang="en-US" dirty="0" smtClean="0"/>
                  <a:t>In differential form, </a:t>
                </a:r>
                <a14:m>
                  <m:oMath xmlns:m="http://schemas.openxmlformats.org/officeDocument/2006/math">
                    <m:r>
                      <a:rPr lang="en-US" b="0" i="1" smtClean="0">
                        <a:latin typeface="Cambria Math" panose="02040503050406030204" pitchFamily="18" charset="0"/>
                      </a:rPr>
                      <m:t>𝑑𝑤</m:t>
                    </m:r>
                    <m:r>
                      <a:rPr lang="en-US" b="0" i="1" smtClean="0">
                        <a:latin typeface="Cambria Math" panose="02040503050406030204" pitchFamily="18" charset="0"/>
                      </a:rPr>
                      <m:t>=−</m:t>
                    </m:r>
                    <m:r>
                      <a:rPr lang="en-US" b="0" i="1" smtClean="0">
                        <a:latin typeface="Cambria Math" panose="02040503050406030204" pitchFamily="18" charset="0"/>
                      </a:rPr>
                      <m:t>𝑃𝑑𝑉</m:t>
                    </m:r>
                  </m:oMath>
                </a14:m>
                <a:endParaRPr lang="en-US" dirty="0" smtClean="0"/>
              </a:p>
              <a:p>
                <a:r>
                  <a:rPr lang="en-US" dirty="0" smtClean="0"/>
                  <a:t>Remember, in all of these equations, the pressure in the equations is the APPLIED PRESSURE, NOT THE PRESSURE OF THE GAS!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90688"/>
                <a:ext cx="10515600" cy="4862558"/>
              </a:xfrm>
              <a:blipFill>
                <a:blip r:embed="rId2"/>
                <a:stretch>
                  <a:fillRect l="-232" t="-1629" r="-522"/>
                </a:stretch>
              </a:blipFill>
            </p:spPr>
            <p:txBody>
              <a:bodyPr/>
              <a:lstStyle/>
              <a:p>
                <a:r>
                  <a:rPr lang="en-US">
                    <a:noFill/>
                  </a:rPr>
                  <a:t> </a:t>
                </a:r>
              </a:p>
            </p:txBody>
          </p:sp>
        </mc:Fallback>
      </mc:AlternateContent>
    </p:spTree>
    <p:extLst>
      <p:ext uri="{BB962C8B-B14F-4D97-AF65-F5344CB8AC3E}">
        <p14:creationId xmlns:p14="http://schemas.microsoft.com/office/powerpoint/2010/main" val="2441939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with the differentials?</a:t>
            </a:r>
            <a:endParaRPr lang="en-US" dirty="0"/>
          </a:p>
        </p:txBody>
      </p:sp>
      <p:sp>
        <p:nvSpPr>
          <p:cNvPr id="3" name="Content Placeholder 2"/>
          <p:cNvSpPr>
            <a:spLocks noGrp="1"/>
          </p:cNvSpPr>
          <p:nvPr>
            <p:ph idx="1"/>
          </p:nvPr>
        </p:nvSpPr>
        <p:spPr/>
        <p:txBody>
          <a:bodyPr/>
          <a:lstStyle/>
          <a:p>
            <a:r>
              <a:rPr lang="en-US" dirty="0" smtClean="0"/>
              <a:t>A frequent question that is asked by students (and admittedly myself at some stage) is why put the differential equation up?</a:t>
            </a:r>
          </a:p>
          <a:p>
            <a:r>
              <a:rPr lang="en-US" dirty="0" smtClean="0"/>
              <a:t>The reason why the differential form is useful is that not all pressures that are applied are constant, they could change depending upon how hard your pressing over time. If the pressure is </a:t>
            </a:r>
            <a:r>
              <a:rPr lang="en-US" b="1" u="sng" dirty="0" smtClean="0"/>
              <a:t>NOT</a:t>
            </a:r>
            <a:r>
              <a:rPr lang="en-US" dirty="0" smtClean="0"/>
              <a:t> constant in your process, you </a:t>
            </a:r>
            <a:r>
              <a:rPr lang="en-US" b="1" u="sng" dirty="0" smtClean="0"/>
              <a:t>MUST </a:t>
            </a:r>
            <a:r>
              <a:rPr lang="en-US" dirty="0" smtClean="0"/>
              <a:t>use the differential form!!</a:t>
            </a:r>
            <a:endParaRPr lang="en-US" dirty="0"/>
          </a:p>
        </p:txBody>
      </p:sp>
    </p:spTree>
    <p:extLst>
      <p:ext uri="{BB962C8B-B14F-4D97-AF65-F5344CB8AC3E}">
        <p14:creationId xmlns:p14="http://schemas.microsoft.com/office/powerpoint/2010/main" val="193885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work a state function?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short answer is </a:t>
                </a:r>
                <a:r>
                  <a:rPr lang="en-US" b="1" u="sng" dirty="0" smtClean="0"/>
                  <a:t>NO!</a:t>
                </a:r>
                <a:endParaRPr lang="en-US" dirty="0" smtClean="0"/>
              </a:p>
              <a:p>
                <a:r>
                  <a:rPr lang="en-US" dirty="0" smtClean="0"/>
                  <a:t>Let’s take a moment to look at why that is, we will analyze two processes, one that is termed </a:t>
                </a:r>
                <a:r>
                  <a:rPr lang="en-US" b="1" u="sng" dirty="0" smtClean="0"/>
                  <a:t>reversible</a:t>
                </a:r>
                <a:r>
                  <a:rPr lang="en-US" dirty="0" smtClean="0"/>
                  <a:t> and one that is termed </a:t>
                </a:r>
                <a:r>
                  <a:rPr lang="en-US" b="1" u="sng" dirty="0" smtClean="0"/>
                  <a:t>irreversible</a:t>
                </a:r>
                <a:r>
                  <a:rPr lang="en-US" dirty="0" smtClean="0"/>
                  <a:t>. </a:t>
                </a:r>
              </a:p>
              <a:p>
                <a:r>
                  <a:rPr lang="en-US" dirty="0" smtClean="0"/>
                  <a:t>A </a:t>
                </a:r>
                <a:r>
                  <a:rPr lang="en-US" b="1" u="sng" dirty="0" smtClean="0"/>
                  <a:t>reversible</a:t>
                </a:r>
                <a:r>
                  <a:rPr lang="en-US" dirty="0" smtClean="0"/>
                  <a:t> process is a process in which </a:t>
                </a:r>
                <a:r>
                  <a:rPr lang="en-US" b="1" u="sng" dirty="0" smtClean="0"/>
                  <a:t>the pressure applied </a:t>
                </a:r>
                <a:r>
                  <a:rPr lang="en-US" dirty="0" smtClean="0"/>
                  <a:t>to the system </a:t>
                </a:r>
                <a:r>
                  <a:rPr lang="en-US" b="1" u="sng" dirty="0" smtClean="0"/>
                  <a:t>is constantly adjusted </a:t>
                </a:r>
                <a:r>
                  <a:rPr lang="en-US" dirty="0" smtClean="0"/>
                  <a:t>to match the pressure of the gas contained within the vessel. In other words,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𝑒𝑥𝑡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𝑔𝑎𝑠</m:t>
                        </m:r>
                      </m:sub>
                    </m:sSub>
                  </m:oMath>
                </a14:m>
                <a:endParaRPr lang="en-US" dirty="0" smtClean="0"/>
              </a:p>
              <a:p>
                <a:r>
                  <a:rPr lang="en-US" dirty="0" smtClean="0"/>
                  <a:t>An</a:t>
                </a:r>
                <a:r>
                  <a:rPr lang="en-US" b="1" dirty="0" smtClean="0"/>
                  <a:t> </a:t>
                </a:r>
                <a:r>
                  <a:rPr lang="en-US" b="1" u="sng" dirty="0" smtClean="0"/>
                  <a:t>irreversible</a:t>
                </a:r>
                <a:r>
                  <a:rPr lang="en-US" dirty="0"/>
                  <a:t> </a:t>
                </a:r>
                <a:r>
                  <a:rPr lang="en-US" dirty="0" smtClean="0"/>
                  <a:t>process is a process in which the pressure applied to the system is kept </a:t>
                </a:r>
                <a:r>
                  <a:rPr lang="en-US" b="1" u="sng" dirty="0" smtClean="0"/>
                  <a:t>constant</a:t>
                </a:r>
                <a:r>
                  <a:rPr lang="en-US"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928"/>
                </a:stretch>
              </a:blipFill>
            </p:spPr>
            <p:txBody>
              <a:bodyPr/>
              <a:lstStyle/>
              <a:p>
                <a:r>
                  <a:rPr lang="en-US">
                    <a:noFill/>
                  </a:rPr>
                  <a:t> </a:t>
                </a:r>
              </a:p>
            </p:txBody>
          </p:sp>
        </mc:Fallback>
      </mc:AlternateContent>
    </p:spTree>
    <p:extLst>
      <p:ext uri="{BB962C8B-B14F-4D97-AF65-F5344CB8AC3E}">
        <p14:creationId xmlns:p14="http://schemas.microsoft.com/office/powerpoint/2010/main" val="3792369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why work is not a state function: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Suppose for both scenarios that you have 1 mole of gas at 273.15 K and it has an initial volume of 1 L and will expand to a final volume of 2 L. </a:t>
                </a:r>
              </a:p>
              <a:p>
                <a:r>
                  <a:rPr lang="en-US" dirty="0" smtClean="0"/>
                  <a:t>In the irreversible case, the pressure applied to the vessel is held constant at 1 atm. </a:t>
                </a:r>
              </a:p>
              <a:p>
                <a:r>
                  <a:rPr lang="en-US" dirty="0" smtClean="0"/>
                  <a:t>For irreversible case: </a:t>
                </a:r>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𝑎𝑡𝑚</m:t>
                        </m:r>
                      </m:e>
                    </m:d>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rPr>
                          <m:t>𝐿</m:t>
                        </m:r>
                        <m:r>
                          <a:rPr lang="en-US" b="0" i="1" smtClean="0">
                            <a:latin typeface="Cambria Math" panose="02040503050406030204" pitchFamily="18" charset="0"/>
                          </a:rPr>
                          <m:t>−1</m:t>
                        </m:r>
                        <m:r>
                          <a:rPr lang="en-US" b="0" i="1" smtClean="0">
                            <a:latin typeface="Cambria Math" panose="02040503050406030204" pitchFamily="18" charset="0"/>
                          </a:rPr>
                          <m:t>𝐿</m:t>
                        </m:r>
                      </m:e>
                    </m:d>
                    <m:r>
                      <a:rPr lang="en-US" b="0" i="1" smtClean="0">
                        <a:latin typeface="Cambria Math" panose="02040503050406030204" pitchFamily="18" charset="0"/>
                      </a:rPr>
                      <m:t>=−1</m:t>
                    </m:r>
                    <m:r>
                      <a:rPr lang="en-US" b="0" i="1" smtClean="0">
                        <a:latin typeface="Cambria Math" panose="02040503050406030204" pitchFamily="18" charset="0"/>
                      </a:rPr>
                      <m:t>𝑎𝑡𝑚𝐿</m:t>
                    </m:r>
                    <m:r>
                      <a:rPr lang="en-US" b="0" i="1" smtClean="0">
                        <a:latin typeface="Cambria Math" panose="02040503050406030204" pitchFamily="18" charset="0"/>
                      </a:rPr>
                      <m:t>=−101325</m:t>
                    </m:r>
                    <m:f>
                      <m:fPr>
                        <m:ctrlPr>
                          <a:rPr lang="en-US" b="0" i="1" smtClean="0">
                            <a:latin typeface="Cambria Math" panose="02040503050406030204" pitchFamily="18" charset="0"/>
                          </a:rPr>
                        </m:ctrlPr>
                      </m:fPr>
                      <m:num>
                        <m:r>
                          <a:rPr lang="en-US" b="0" i="1" smtClean="0">
                            <a:latin typeface="Cambria Math" panose="02040503050406030204" pitchFamily="18" charset="0"/>
                          </a:rPr>
                          <m:t>𝑁</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3</m:t>
                        </m:r>
                      </m:sup>
                    </m:sSup>
                    <m:r>
                      <a:rPr lang="en-US" b="0" i="1" smtClean="0">
                        <a:latin typeface="Cambria Math" panose="02040503050406030204" pitchFamily="18" charset="0"/>
                      </a:rPr>
                      <m:t>=−101325</m:t>
                    </m:r>
                    <m:f>
                      <m:fPr>
                        <m:ctrlPr>
                          <a:rPr lang="en-US" b="0" i="1" smtClean="0">
                            <a:latin typeface="Cambria Math" panose="02040503050406030204" pitchFamily="18" charset="0"/>
                          </a:rPr>
                        </m:ctrlPr>
                      </m:fPr>
                      <m:num>
                        <m:r>
                          <a:rPr lang="en-US" b="0" i="1" smtClean="0">
                            <a:latin typeface="Cambria Math" panose="02040503050406030204" pitchFamily="18" charset="0"/>
                          </a:rPr>
                          <m:t>𝑁</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−3</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3</m:t>
                        </m:r>
                      </m:sup>
                    </m:sSup>
                    <m:r>
                      <a:rPr lang="en-US" b="0" i="1" smtClean="0">
                        <a:latin typeface="Cambria Math" panose="02040503050406030204" pitchFamily="18" charset="0"/>
                      </a:rPr>
                      <m:t>=−101.325 </m:t>
                    </m:r>
                    <m:r>
                      <a:rPr lang="en-US" b="0" i="1" smtClean="0">
                        <a:latin typeface="Cambria Math" panose="02040503050406030204" pitchFamily="18" charset="0"/>
                      </a:rPr>
                      <m:t>𝑁𝑚</m:t>
                    </m:r>
                    <m:r>
                      <a:rPr lang="en-US" b="0" i="1" smtClean="0">
                        <a:latin typeface="Cambria Math" panose="02040503050406030204" pitchFamily="18" charset="0"/>
                      </a:rPr>
                      <m:t>=−101.325</m:t>
                    </m:r>
                    <m:r>
                      <a:rPr lang="en-US" b="0" i="1" smtClean="0">
                        <a:latin typeface="Cambria Math" panose="02040503050406030204" pitchFamily="18" charset="0"/>
                      </a:rPr>
                      <m:t>𝐽</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580"/>
                </a:stretch>
              </a:blipFill>
            </p:spPr>
            <p:txBody>
              <a:bodyPr/>
              <a:lstStyle/>
              <a:p>
                <a:r>
                  <a:rPr lang="en-US">
                    <a:noFill/>
                  </a:rPr>
                  <a:t> </a:t>
                </a:r>
              </a:p>
            </p:txBody>
          </p:sp>
        </mc:Fallback>
      </mc:AlternateContent>
    </p:spTree>
    <p:extLst>
      <p:ext uri="{BB962C8B-B14F-4D97-AF65-F5344CB8AC3E}">
        <p14:creationId xmlns:p14="http://schemas.microsoft.com/office/powerpoint/2010/main" val="318952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why work is not a state function: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For reversible case: </a:t>
                </a:r>
              </a:p>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1</m:t>
                        </m:r>
                        <m:r>
                          <a:rPr lang="en-US" b="0" i="1" smtClean="0">
                            <a:latin typeface="Cambria Math" panose="02040503050406030204" pitchFamily="18" charset="0"/>
                          </a:rPr>
                          <m:t>𝐿</m:t>
                        </m:r>
                      </m:sub>
                      <m:sup>
                        <m:r>
                          <a:rPr lang="en-US" b="0" i="1" smtClean="0">
                            <a:latin typeface="Cambria Math" panose="02040503050406030204" pitchFamily="18" charset="0"/>
                          </a:rPr>
                          <m:t>2</m:t>
                        </m:r>
                        <m:r>
                          <a:rPr lang="en-US" b="0" i="1" smtClean="0">
                            <a:latin typeface="Cambria Math" panose="02040503050406030204" pitchFamily="18" charset="0"/>
                          </a:rPr>
                          <m:t>𝐿</m:t>
                        </m:r>
                      </m:sup>
                      <m:e>
                        <m:r>
                          <a:rPr lang="en-US" b="0" i="1" smtClean="0">
                            <a:latin typeface="Cambria Math" panose="02040503050406030204" pitchFamily="18" charset="0"/>
                          </a:rPr>
                          <m:t>𝑃𝑑𝑉</m:t>
                        </m:r>
                        <m:r>
                          <a:rPr lang="en-US" b="0" i="1" smtClean="0">
                            <a:latin typeface="Cambria Math" panose="02040503050406030204" pitchFamily="18" charset="0"/>
                          </a:rPr>
                          <m:t>=− </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1</m:t>
                            </m:r>
                            <m:r>
                              <a:rPr lang="en-US" b="0" i="1" smtClean="0">
                                <a:latin typeface="Cambria Math" panose="02040503050406030204" pitchFamily="18" charset="0"/>
                              </a:rPr>
                              <m:t>𝐿</m:t>
                            </m:r>
                          </m:sub>
                          <m:sup>
                            <m:r>
                              <a:rPr lang="en-US" b="0" i="1" smtClean="0">
                                <a:latin typeface="Cambria Math" panose="02040503050406030204" pitchFamily="18" charset="0"/>
                              </a:rPr>
                              <m:t>2</m:t>
                            </m:r>
                            <m:r>
                              <a:rPr lang="en-US" b="0" i="1" smtClean="0">
                                <a:latin typeface="Cambria Math" panose="02040503050406030204" pitchFamily="18" charset="0"/>
                              </a:rPr>
                              <m:t>𝐿</m:t>
                            </m:r>
                          </m:sup>
                          <m:e>
                            <m:f>
                              <m:fPr>
                                <m:ctrlPr>
                                  <a:rPr lang="en-US" b="0" i="1" smtClean="0">
                                    <a:latin typeface="Cambria Math" panose="02040503050406030204" pitchFamily="18" charset="0"/>
                                  </a:rPr>
                                </m:ctrlPr>
                              </m:fPr>
                              <m:num>
                                <m:r>
                                  <a:rPr lang="en-US" b="0" i="1" smtClean="0">
                                    <a:latin typeface="Cambria Math" panose="02040503050406030204" pitchFamily="18" charset="0"/>
                                  </a:rPr>
                                  <m:t>𝑛𝑅𝑇</m:t>
                                </m:r>
                              </m:num>
                              <m:den>
                                <m:r>
                                  <a:rPr lang="en-US" b="0" i="1" smtClean="0">
                                    <a:latin typeface="Cambria Math" panose="02040503050406030204" pitchFamily="18" charset="0"/>
                                  </a:rPr>
                                  <m:t>𝑉</m:t>
                                </m:r>
                              </m:den>
                            </m:f>
                            <m:r>
                              <a:rPr lang="en-US" b="0" i="1" smtClean="0">
                                <a:latin typeface="Cambria Math" panose="02040503050406030204" pitchFamily="18" charset="0"/>
                              </a:rPr>
                              <m:t>𝑑𝑉</m:t>
                            </m:r>
                            <m:r>
                              <a:rPr lang="en-US" b="0" i="1" smtClean="0">
                                <a:latin typeface="Cambria Math" panose="02040503050406030204" pitchFamily="18" charset="0"/>
                              </a:rPr>
                              <m:t>=−</m:t>
                            </m:r>
                            <m:r>
                              <a:rPr lang="en-US" b="0" i="1" smtClean="0">
                                <a:latin typeface="Cambria Math" panose="02040503050406030204" pitchFamily="18" charset="0"/>
                              </a:rPr>
                              <m:t>𝑛𝑅𝑇</m:t>
                            </m:r>
                            <m:r>
                              <a:rPr lang="en-US" b="0" i="1" smtClean="0">
                                <a:latin typeface="Cambria Math" panose="02040503050406030204" pitchFamily="18" charset="0"/>
                              </a:rPr>
                              <m:t> </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1</m:t>
                                </m:r>
                                <m:r>
                                  <a:rPr lang="en-US" b="0" i="1" smtClean="0">
                                    <a:latin typeface="Cambria Math" panose="02040503050406030204" pitchFamily="18" charset="0"/>
                                  </a:rPr>
                                  <m:t>𝐿</m:t>
                                </m:r>
                              </m:sub>
                              <m:sup>
                                <m:r>
                                  <a:rPr lang="en-US" b="0" i="1" smtClean="0">
                                    <a:latin typeface="Cambria Math" panose="02040503050406030204" pitchFamily="18" charset="0"/>
                                  </a:rPr>
                                  <m:t>2</m:t>
                                </m:r>
                                <m:r>
                                  <a:rPr lang="en-US" b="0" i="1" smtClean="0">
                                    <a:latin typeface="Cambria Math" panose="02040503050406030204" pitchFamily="18" charset="0"/>
                                  </a:rPr>
                                  <m:t>𝐿</m:t>
                                </m:r>
                              </m:sup>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𝑉</m:t>
                                    </m:r>
                                  </m:den>
                                </m:f>
                                <m:r>
                                  <a:rPr lang="en-US" b="0" i="1" smtClean="0">
                                    <a:latin typeface="Cambria Math" panose="02040503050406030204" pitchFamily="18" charset="0"/>
                                  </a:rPr>
                                  <m:t>𝑑𝑉</m:t>
                                </m:r>
                                <m:r>
                                  <a:rPr lang="en-US" b="0" i="1" smtClean="0">
                                    <a:latin typeface="Cambria Math" panose="02040503050406030204" pitchFamily="18" charset="0"/>
                                  </a:rPr>
                                  <m:t>=−</m:t>
                                </m:r>
                                <m:r>
                                  <a:rPr lang="en-US" b="0" i="1" smtClean="0">
                                    <a:latin typeface="Cambria Math" panose="02040503050406030204" pitchFamily="18" charset="0"/>
                                  </a:rPr>
                                  <m:t>𝑛𝑅𝑇</m:t>
                                </m:r>
                                <m:func>
                                  <m:funcPr>
                                    <m:ctrlPr>
                                      <a:rPr lang="en-US" b="0" i="1" smtClean="0">
                                        <a:latin typeface="Cambria Math" panose="02040503050406030204" pitchFamily="18" charset="0"/>
                                      </a:rPr>
                                    </m:ctrlPr>
                                  </m:funcPr>
                                  <m:fName>
                                    <m:r>
                                      <a:rPr lang="en-US" b="0" i="0" smtClean="0">
                                        <a:latin typeface="Cambria Math" panose="02040503050406030204" pitchFamily="18" charset="0"/>
                                      </a:rPr>
                                      <m:t>(</m:t>
                                    </m:r>
                                    <m:r>
                                      <m:rPr>
                                        <m:sty m:val="p"/>
                                      </m:rPr>
                                      <a:rPr lang="en-US" b="0" i="0" smtClean="0">
                                        <a:latin typeface="Cambria Math" panose="02040503050406030204" pitchFamily="18" charset="0"/>
                                      </a:rPr>
                                      <m:t>ln</m:t>
                                    </m:r>
                                  </m:fName>
                                  <m:e>
                                    <m:d>
                                      <m:dPr>
                                        <m:ctrlPr>
                                          <a:rPr lang="en-US" b="0" i="1" smtClean="0">
                                            <a:latin typeface="Cambria Math" panose="02040503050406030204" pitchFamily="18" charset="0"/>
                                          </a:rPr>
                                        </m:ctrlPr>
                                      </m:dPr>
                                      <m:e>
                                        <m:r>
                                          <a:rPr lang="en-US" b="0" i="1" smtClean="0">
                                            <a:latin typeface="Cambria Math" panose="02040503050406030204" pitchFamily="18" charset="0"/>
                                          </a:rPr>
                                          <m:t>2</m:t>
                                        </m:r>
                                      </m:e>
                                    </m:d>
                                  </m:e>
                                </m:func>
                                <m:r>
                                  <a:rPr lang="en-US" b="0" i="1" smtClean="0">
                                    <a:latin typeface="Cambria Math" panose="02040503050406030204" pitchFamily="18" charset="0"/>
                                  </a:rPr>
                                  <m:t>)</m:t>
                                </m:r>
                              </m:e>
                            </m:nary>
                          </m:e>
                        </m:nary>
                      </m:e>
                    </m:nary>
                  </m:oMath>
                </a14:m>
                <a:endParaRPr lang="en-US" dirty="0" smtClean="0"/>
              </a:p>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𝑚𝑜𝑙</m:t>
                        </m:r>
                      </m:e>
                    </m:d>
                    <m:d>
                      <m:dPr>
                        <m:ctrlPr>
                          <a:rPr lang="en-US" b="0" i="1" smtClean="0">
                            <a:latin typeface="Cambria Math" panose="02040503050406030204" pitchFamily="18" charset="0"/>
                          </a:rPr>
                        </m:ctrlPr>
                      </m:dPr>
                      <m:e>
                        <m:r>
                          <a:rPr lang="en-US" b="0" i="1" smtClean="0">
                            <a:latin typeface="Cambria Math" panose="02040503050406030204" pitchFamily="18" charset="0"/>
                          </a:rPr>
                          <m:t>8.314</m:t>
                        </m:r>
                        <m:f>
                          <m:fPr>
                            <m:ctrlPr>
                              <a:rPr lang="en-US" b="0" i="1" smtClean="0">
                                <a:latin typeface="Cambria Math" panose="02040503050406030204" pitchFamily="18" charset="0"/>
                              </a:rPr>
                            </m:ctrlPr>
                          </m:fPr>
                          <m:num>
                            <m:r>
                              <a:rPr lang="en-US" b="0" i="1" smtClean="0">
                                <a:latin typeface="Cambria Math" panose="02040503050406030204" pitchFamily="18" charset="0"/>
                              </a:rPr>
                              <m:t>𝐽</m:t>
                            </m:r>
                          </m:num>
                          <m:den>
                            <m:r>
                              <a:rPr lang="en-US" b="0" i="1" smtClean="0">
                                <a:latin typeface="Cambria Math" panose="02040503050406030204" pitchFamily="18" charset="0"/>
                              </a:rPr>
                              <m:t>𝑚𝑜𝑙𝐾</m:t>
                            </m:r>
                          </m:den>
                        </m:f>
                      </m:e>
                    </m:d>
                    <m:d>
                      <m:dPr>
                        <m:ctrlPr>
                          <a:rPr lang="en-US" b="0" i="1" smtClean="0">
                            <a:latin typeface="Cambria Math" panose="02040503050406030204" pitchFamily="18" charset="0"/>
                          </a:rPr>
                        </m:ctrlPr>
                      </m:dPr>
                      <m:e>
                        <m:r>
                          <a:rPr lang="en-US" b="0" i="1" smtClean="0">
                            <a:latin typeface="Cambria Math" panose="02040503050406030204" pitchFamily="18" charset="0"/>
                          </a:rPr>
                          <m:t>273.15</m:t>
                        </m:r>
                        <m:r>
                          <a:rPr lang="en-US" b="0" i="1" smtClean="0">
                            <a:latin typeface="Cambria Math" panose="02040503050406030204" pitchFamily="18" charset="0"/>
                          </a:rPr>
                          <m:t>𝐾</m:t>
                        </m:r>
                      </m:e>
                    </m:d>
                    <m:r>
                      <m:rPr>
                        <m:sty m:val="p"/>
                      </m:rPr>
                      <a:rPr lang="en-US" b="0" i="0" smtClean="0">
                        <a:latin typeface="Cambria Math" panose="02040503050406030204" pitchFamily="18" charset="0"/>
                      </a:rPr>
                      <m:t>ln</m:t>
                    </m:r>
                    <m:r>
                      <a:rPr lang="en-US" b="0" i="1" smtClean="0">
                        <a:latin typeface="Cambria Math" panose="02040503050406030204" pitchFamily="18" charset="0"/>
                      </a:rPr>
                      <m:t>⁡(2)</m:t>
                    </m:r>
                  </m:oMath>
                </a14:m>
                <a:endParaRPr lang="en-US" dirty="0" smtClean="0"/>
              </a:p>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=−1574 </m:t>
                    </m:r>
                    <m:r>
                      <a:rPr lang="en-US" b="0" i="1" smtClean="0">
                        <a:latin typeface="Cambria Math" panose="02040503050406030204" pitchFamily="18" charset="0"/>
                      </a:rPr>
                      <m:t>𝐽</m:t>
                    </m:r>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𝑟𝑒𝑣</m:t>
                        </m:r>
                      </m:sub>
                    </m:sSub>
                    <m:r>
                      <a:rPr lang="en-US" b="0" i="1" smtClean="0">
                        <a:latin typeface="Cambria Math" panose="02040503050406030204" pitchFamily="18" charset="0"/>
                      </a:rPr>
                      <m:t>=−1574</m:t>
                    </m:r>
                    <m:r>
                      <a:rPr lang="en-US" b="0" i="1" smtClean="0">
                        <a:latin typeface="Cambria Math" panose="02040503050406030204" pitchFamily="18" charset="0"/>
                      </a:rPr>
                      <m:t>𝐽</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𝑖𝑟𝑟𝑒𝑣</m:t>
                        </m:r>
                      </m:sub>
                    </m:sSub>
                    <m:r>
                      <a:rPr lang="en-US" b="0" i="1" smtClean="0">
                        <a:latin typeface="Cambria Math" panose="02040503050406030204" pitchFamily="18" charset="0"/>
                      </a:rPr>
                      <m:t>=−101.325</m:t>
                    </m:r>
                    <m:r>
                      <a:rPr lang="en-US" b="0" i="1" smtClean="0">
                        <a:latin typeface="Cambria Math" panose="02040503050406030204" pitchFamily="18" charset="0"/>
                      </a:rPr>
                      <m:t>𝐽</m:t>
                    </m:r>
                  </m:oMath>
                </a14:m>
                <a:endParaRPr lang="en-US" dirty="0" smtClean="0"/>
              </a:p>
              <a:p>
                <a:r>
                  <a:rPr lang="en-US" dirty="0" smtClean="0"/>
                  <a:t>Clearly the reversible work is substantially higher in magnitude compared to the irreversible work despite having the exact same initial and final conditions. </a:t>
                </a:r>
                <a:r>
                  <a:rPr lang="en-US" b="1" u="sng" dirty="0" smtClean="0"/>
                  <a:t>Therefore work is not a state function</a:t>
                </a:r>
                <a:endParaRPr lang="en-US" b="1" u="sng"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414397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Formulas for work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a14:m>
                <a:endParaRPr lang="en-US" b="0" dirty="0" smtClean="0">
                  <a:ea typeface="Cambria Math" panose="02040503050406030204" pitchFamily="18" charset="0"/>
                </a:endParaRPr>
              </a:p>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nary>
                      <m:naryPr>
                        <m:ctrlPr>
                          <a:rPr lang="en-US" b="0" i="1" smtClean="0">
                            <a:latin typeface="Cambria Math" panose="02040503050406030204" pitchFamily="18" charset="0"/>
                          </a:rPr>
                        </m:ctrlPr>
                      </m:naryPr>
                      <m:sub>
                        <m:sSub>
                          <m:sSubPr>
                            <m:ctrlPr>
                              <a:rPr lang="en-US" b="0" i="1" smtClean="0">
                                <a:latin typeface="Cambria Math" panose="02040503050406030204" pitchFamily="18" charset="0"/>
                              </a:rPr>
                            </m:ctrlPr>
                          </m:sSubPr>
                          <m:e>
                            <m:r>
                              <m:rPr>
                                <m:brk m:alnAt="23"/>
                              </m:rPr>
                              <a:rPr lang="en-US" b="0" i="1" smtClean="0">
                                <a:latin typeface="Cambria Math" panose="02040503050406030204" pitchFamily="18" charset="0"/>
                              </a:rPr>
                              <m:t>𝑉</m:t>
                            </m:r>
                          </m:e>
                          <m:sub>
                            <m:r>
                              <m:rPr>
                                <m:brk m:alnAt="23"/>
                              </m:rPr>
                              <a:rPr lang="en-US" b="0" i="1" smtClean="0">
                                <a:latin typeface="Cambria Math" panose="02040503050406030204" pitchFamily="18" charset="0"/>
                              </a:rPr>
                              <m:t>𝑖</m:t>
                            </m:r>
                          </m:sub>
                        </m:sSub>
                      </m:sub>
                      <m:sup>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𝑓</m:t>
                            </m:r>
                          </m:sub>
                        </m:sSub>
                      </m:sup>
                      <m:e>
                        <m:r>
                          <a:rPr lang="en-US" b="0" i="1" smtClean="0">
                            <a:latin typeface="Cambria Math" panose="02040503050406030204" pitchFamily="18" charset="0"/>
                          </a:rPr>
                          <m:t>𝑃</m:t>
                        </m:r>
                        <m:r>
                          <a:rPr lang="en-US" b="0" i="1" smtClean="0">
                            <a:latin typeface="Cambria Math" panose="02040503050406030204" pitchFamily="18" charset="0"/>
                          </a:rPr>
                          <m:t> </m:t>
                        </m:r>
                        <m:r>
                          <a:rPr lang="en-US" b="0" i="1" smtClean="0">
                            <a:latin typeface="Cambria Math" panose="02040503050406030204" pitchFamily="18" charset="0"/>
                          </a:rPr>
                          <m:t>𝑑𝑉</m:t>
                        </m:r>
                      </m:e>
                    </m:nary>
                  </m:oMath>
                </a14:m>
                <a:endParaRPr lang="en-US" dirty="0" smtClean="0"/>
              </a:p>
              <a:p>
                <a14:m>
                  <m:oMath xmlns:m="http://schemas.openxmlformats.org/officeDocument/2006/math">
                    <m:r>
                      <a:rPr lang="en-US" b="0" i="1" smtClean="0">
                        <a:latin typeface="Cambria Math" panose="02040503050406030204" pitchFamily="18" charset="0"/>
                      </a:rPr>
                      <m:t>𝑤</m:t>
                    </m:r>
                    <m:r>
                      <a:rPr lang="en-US" b="0" i="1" smtClean="0">
                        <a:latin typeface="Cambria Math" panose="02040503050406030204" pitchFamily="18" charset="0"/>
                      </a:rPr>
                      <m:t>=−</m:t>
                    </m:r>
                    <m:r>
                      <a:rPr lang="en-US" b="0" i="1" smtClean="0">
                        <a:latin typeface="Cambria Math" panose="02040503050406030204" pitchFamily="18" charset="0"/>
                      </a:rPr>
                      <m:t>𝑛𝑅𝑇</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𝑓</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m:t>
                                    </m:r>
                                  </m:sub>
                                </m:sSub>
                              </m:den>
                            </m:f>
                          </m:e>
                        </m:d>
                      </m:e>
                    </m:func>
                  </m:oMath>
                </a14:m>
                <a:endParaRPr lang="en-US" dirty="0" smtClean="0"/>
              </a:p>
              <a:p>
                <a:r>
                  <a:rPr lang="en-US" dirty="0" smtClean="0"/>
                  <a:t>The one you use depends on the situation the first equation is used only when the </a:t>
                </a:r>
                <a:r>
                  <a:rPr lang="en-US" b="1" u="sng" dirty="0" smtClean="0"/>
                  <a:t>pressure</a:t>
                </a:r>
                <a:r>
                  <a:rPr lang="en-US" dirty="0" smtClean="0"/>
                  <a:t> applied to the system </a:t>
                </a:r>
                <a:r>
                  <a:rPr lang="en-US" b="1" u="sng" dirty="0" smtClean="0"/>
                  <a:t>is constant</a:t>
                </a:r>
                <a:r>
                  <a:rPr lang="en-US" dirty="0" smtClean="0"/>
                  <a:t>; it is an </a:t>
                </a:r>
                <a:r>
                  <a:rPr lang="en-US" b="1" u="sng" dirty="0" smtClean="0"/>
                  <a:t>irreversible process</a:t>
                </a:r>
                <a:r>
                  <a:rPr lang="en-US" dirty="0" smtClean="0"/>
                  <a:t>. </a:t>
                </a:r>
              </a:p>
              <a:p>
                <a:r>
                  <a:rPr lang="en-US" dirty="0" smtClean="0"/>
                  <a:t>The second and third one is used when the </a:t>
                </a:r>
                <a:r>
                  <a:rPr lang="en-US" b="1" u="sng" dirty="0" smtClean="0"/>
                  <a:t>pressure</a:t>
                </a:r>
                <a:r>
                  <a:rPr lang="en-US" dirty="0" smtClean="0"/>
                  <a:t> applied to the system </a:t>
                </a:r>
                <a:r>
                  <a:rPr lang="en-US" b="1" u="sng" dirty="0" smtClean="0"/>
                  <a:t>is not constant</a:t>
                </a:r>
                <a:r>
                  <a:rPr lang="en-US" dirty="0" smtClean="0"/>
                  <a:t>; it is a </a:t>
                </a:r>
                <a:r>
                  <a:rPr lang="en-US" b="1" u="sng" dirty="0" smtClean="0"/>
                  <a:t>reversible process</a:t>
                </a:r>
                <a:r>
                  <a:rPr lang="en-US"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US">
                    <a:noFill/>
                  </a:rPr>
                  <a:t> </a:t>
                </a:r>
              </a:p>
            </p:txBody>
          </p:sp>
        </mc:Fallback>
      </mc:AlternateContent>
    </p:spTree>
    <p:extLst>
      <p:ext uri="{BB962C8B-B14F-4D97-AF65-F5344CB8AC3E}">
        <p14:creationId xmlns:p14="http://schemas.microsoft.com/office/powerpoint/2010/main" val="376627161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315</TotalTime>
  <Words>1494</Words>
  <Application>Microsoft Office PowerPoint</Application>
  <PresentationFormat>Widescreen</PresentationFormat>
  <Paragraphs>149</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Cambria Math</vt:lpstr>
      <vt:lpstr>Franklin Gothic Book</vt:lpstr>
      <vt:lpstr>Crop</vt:lpstr>
      <vt:lpstr>Foundations of Physical Chemistry:  Chapter 2: First Law of Thermodynamics</vt:lpstr>
      <vt:lpstr>What Is Thermodynamics?</vt:lpstr>
      <vt:lpstr>What is a state function?</vt:lpstr>
      <vt:lpstr>What is Work?</vt:lpstr>
      <vt:lpstr>What is with the differentials?</vt:lpstr>
      <vt:lpstr>Is work a state function?</vt:lpstr>
      <vt:lpstr>This is why work is not a state function:</vt:lpstr>
      <vt:lpstr>This is why work is not a state function:</vt:lpstr>
      <vt:lpstr>Formulas for work</vt:lpstr>
      <vt:lpstr>What is heat?</vt:lpstr>
      <vt:lpstr>Is Heat a state function? </vt:lpstr>
      <vt:lpstr>What is Internal Energy? </vt:lpstr>
      <vt:lpstr>What is Internal Energy Cont. </vt:lpstr>
      <vt:lpstr>Equipartition Theorem</vt:lpstr>
      <vt:lpstr>Degrees of freedom in any molecule</vt:lpstr>
      <vt:lpstr>Vibrational modes</vt:lpstr>
      <vt:lpstr>The molar internal energy for any substance is therefore </vt:lpstr>
      <vt:lpstr>Formulas for Internal Energy </vt:lpstr>
      <vt:lpstr>What is Enthalpy?</vt:lpstr>
      <vt:lpstr>Analogies of Internal Energy and Enthalpy </vt:lpstr>
      <vt:lpstr>Relationship between the two heat capacities</vt:lpstr>
      <vt:lpstr>Are enthalpy and internal energy state functions?</vt:lpstr>
      <vt:lpstr>Hess’s Law</vt:lpstr>
      <vt:lpstr>Combustion</vt:lpstr>
      <vt:lpstr>Bond Energies</vt:lpstr>
      <vt:lpstr>Enthalpy of formation</vt:lpstr>
      <vt:lpstr>Kirchoff’s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Physical Chemistry:  Chapter 2: First Law of Thermodynamics</dc:title>
  <dc:creator>Windows User</dc:creator>
  <cp:lastModifiedBy>Windows User</cp:lastModifiedBy>
  <cp:revision>24</cp:revision>
  <dcterms:created xsi:type="dcterms:W3CDTF">2020-01-06T03:27:54Z</dcterms:created>
  <dcterms:modified xsi:type="dcterms:W3CDTF">2020-08-12T18:37:04Z</dcterms:modified>
</cp:coreProperties>
</file>