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4" r:id="rId3"/>
    <p:sldId id="2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72" r:id="rId17"/>
    <p:sldId id="270" r:id="rId18"/>
    <p:sldId id="269" r:id="rId19"/>
    <p:sldId id="273"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3C6A54D-0AF3-4F91-9EE2-4ACD3B43C289}" type="datetimeFigureOut">
              <a:rPr lang="en-US" smtClean="0"/>
              <a:t>8/12/2020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C058578-A817-41DD-8082-7A333275D5B7}"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630162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C6A54D-0AF3-4F91-9EE2-4ACD3B43C289}"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58578-A817-41DD-8082-7A333275D5B7}" type="slidenum">
              <a:rPr lang="en-US" smtClean="0"/>
              <a:t>‹#›</a:t>
            </a:fld>
            <a:endParaRPr lang="en-US"/>
          </a:p>
        </p:txBody>
      </p:sp>
    </p:spTree>
    <p:extLst>
      <p:ext uri="{BB962C8B-B14F-4D97-AF65-F5344CB8AC3E}">
        <p14:creationId xmlns:p14="http://schemas.microsoft.com/office/powerpoint/2010/main" val="182743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C6A54D-0AF3-4F91-9EE2-4ACD3B43C289}"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58578-A817-41DD-8082-7A333275D5B7}" type="slidenum">
              <a:rPr lang="en-US" smtClean="0"/>
              <a:t>‹#›</a:t>
            </a:fld>
            <a:endParaRPr lang="en-US"/>
          </a:p>
        </p:txBody>
      </p:sp>
    </p:spTree>
    <p:extLst>
      <p:ext uri="{BB962C8B-B14F-4D97-AF65-F5344CB8AC3E}">
        <p14:creationId xmlns:p14="http://schemas.microsoft.com/office/powerpoint/2010/main" val="301656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C6A54D-0AF3-4F91-9EE2-4ACD3B43C289}"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58578-A817-41DD-8082-7A333275D5B7}" type="slidenum">
              <a:rPr lang="en-US" smtClean="0"/>
              <a:t>‹#›</a:t>
            </a:fld>
            <a:endParaRPr lang="en-US"/>
          </a:p>
        </p:txBody>
      </p:sp>
    </p:spTree>
    <p:extLst>
      <p:ext uri="{BB962C8B-B14F-4D97-AF65-F5344CB8AC3E}">
        <p14:creationId xmlns:p14="http://schemas.microsoft.com/office/powerpoint/2010/main" val="389237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3C6A54D-0AF3-4F91-9EE2-4ACD3B43C289}" type="datetimeFigureOut">
              <a:rPr lang="en-US" smtClean="0"/>
              <a:t>8/12/2020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C058578-A817-41DD-8082-7A333275D5B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765882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C6A54D-0AF3-4F91-9EE2-4ACD3B43C289}"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58578-A817-41DD-8082-7A333275D5B7}" type="slidenum">
              <a:rPr lang="en-US" smtClean="0"/>
              <a:t>‹#›</a:t>
            </a:fld>
            <a:endParaRPr lang="en-US"/>
          </a:p>
        </p:txBody>
      </p:sp>
    </p:spTree>
    <p:extLst>
      <p:ext uri="{BB962C8B-B14F-4D97-AF65-F5344CB8AC3E}">
        <p14:creationId xmlns:p14="http://schemas.microsoft.com/office/powerpoint/2010/main" val="107501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C6A54D-0AF3-4F91-9EE2-4ACD3B43C289}"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58578-A817-41DD-8082-7A333275D5B7}" type="slidenum">
              <a:rPr lang="en-US" smtClean="0"/>
              <a:t>‹#›</a:t>
            </a:fld>
            <a:endParaRPr lang="en-US"/>
          </a:p>
        </p:txBody>
      </p:sp>
    </p:spTree>
    <p:extLst>
      <p:ext uri="{BB962C8B-B14F-4D97-AF65-F5344CB8AC3E}">
        <p14:creationId xmlns:p14="http://schemas.microsoft.com/office/powerpoint/2010/main" val="61255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C6A54D-0AF3-4F91-9EE2-4ACD3B43C289}"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58578-A817-41DD-8082-7A333275D5B7}" type="slidenum">
              <a:rPr lang="en-US" smtClean="0"/>
              <a:t>‹#›</a:t>
            </a:fld>
            <a:endParaRPr lang="en-US"/>
          </a:p>
        </p:txBody>
      </p:sp>
    </p:spTree>
    <p:extLst>
      <p:ext uri="{BB962C8B-B14F-4D97-AF65-F5344CB8AC3E}">
        <p14:creationId xmlns:p14="http://schemas.microsoft.com/office/powerpoint/2010/main" val="45528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6A54D-0AF3-4F91-9EE2-4ACD3B43C289}"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58578-A817-41DD-8082-7A333275D5B7}" type="slidenum">
              <a:rPr lang="en-US" smtClean="0"/>
              <a:t>‹#›</a:t>
            </a:fld>
            <a:endParaRPr lang="en-US"/>
          </a:p>
        </p:txBody>
      </p:sp>
    </p:spTree>
    <p:extLst>
      <p:ext uri="{BB962C8B-B14F-4D97-AF65-F5344CB8AC3E}">
        <p14:creationId xmlns:p14="http://schemas.microsoft.com/office/powerpoint/2010/main" val="311472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3C6A54D-0AF3-4F91-9EE2-4ACD3B43C289}" type="datetimeFigureOut">
              <a:rPr lang="en-US" smtClean="0"/>
              <a:t>8/12/2020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C058578-A817-41DD-8082-7A333275D5B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544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3C6A54D-0AF3-4F91-9EE2-4ACD3B43C289}" type="datetimeFigureOut">
              <a:rPr lang="en-US" smtClean="0"/>
              <a:t>8/12/2020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C058578-A817-41DD-8082-7A333275D5B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31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3C6A54D-0AF3-4F91-9EE2-4ACD3B43C289}" type="datetimeFigureOut">
              <a:rPr lang="en-US" smtClean="0"/>
              <a:t>8/12/2020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C058578-A817-41DD-8082-7A333275D5B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13639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1541418"/>
            <a:ext cx="8361229" cy="2780691"/>
          </a:xfrm>
        </p:spPr>
        <p:txBody>
          <a:bodyPr>
            <a:normAutofit fontScale="90000"/>
          </a:bodyPr>
          <a:lstStyle/>
          <a:p>
            <a:r>
              <a:rPr lang="en-US" dirty="0" smtClean="0"/>
              <a:t>Foundations of Physical Chemistry: </a:t>
            </a:r>
            <a:br>
              <a:rPr lang="en-US" dirty="0" smtClean="0"/>
            </a:br>
            <a:r>
              <a:rPr lang="en-US" dirty="0" smtClean="0"/>
              <a:t>Chapter 1: Gas Laws</a:t>
            </a:r>
            <a:endParaRPr lang="en-US" dirty="0"/>
          </a:p>
        </p:txBody>
      </p:sp>
      <p:sp>
        <p:nvSpPr>
          <p:cNvPr id="3" name="Subtitle 2"/>
          <p:cNvSpPr>
            <a:spLocks noGrp="1"/>
          </p:cNvSpPr>
          <p:nvPr>
            <p:ph type="subTitle" idx="1"/>
          </p:nvPr>
        </p:nvSpPr>
        <p:spPr>
          <a:xfrm>
            <a:off x="1524000" y="4472476"/>
            <a:ext cx="9144000" cy="1655762"/>
          </a:xfrm>
        </p:spPr>
        <p:txBody>
          <a:bodyPr/>
          <a:lstStyle/>
          <a:p>
            <a:r>
              <a:rPr lang="en-US" dirty="0" smtClean="0"/>
              <a:t>NeighborhoodGeeks</a:t>
            </a:r>
            <a:endParaRPr lang="en-US" dirty="0"/>
          </a:p>
        </p:txBody>
      </p:sp>
    </p:spTree>
    <p:extLst>
      <p:ext uri="{BB962C8B-B14F-4D97-AF65-F5344CB8AC3E}">
        <p14:creationId xmlns:p14="http://schemas.microsoft.com/office/powerpoint/2010/main" val="314283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Compressibility Factor Cont.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What is the molar volume of an ideal gas </a:t>
                </a:r>
                <a:r>
                  <a:rPr lang="en-US" dirty="0" err="1" smtClean="0"/>
                  <a:t>tho</a:t>
                </a:r>
                <a:r>
                  <a:rPr lang="en-US" dirty="0" smtClean="0"/>
                  <a:t>?</a:t>
                </a:r>
              </a:p>
              <a:p>
                <a14:m>
                  <m:oMath xmlns:m="http://schemas.openxmlformats.org/officeDocument/2006/math">
                    <m:r>
                      <a:rPr lang="en-US" b="1" i="0" smtClean="0">
                        <a:effectLst>
                          <a:outerShdw blurRad="38100" dist="38100" dir="2700000" algn="tl">
                            <a:srgbClr val="000000">
                              <a:alpha val="43137"/>
                            </a:srgbClr>
                          </a:outerShdw>
                        </a:effectLst>
                        <a:latin typeface="Cambria Math" panose="02040503050406030204" pitchFamily="18" charset="0"/>
                      </a:rPr>
                      <m:t>𝐙</m:t>
                    </m:r>
                    <m:r>
                      <a:rPr lang="en-US" b="1" i="0" smtClean="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𝐕</m:t>
                            </m:r>
                          </m:e>
                          <m:sub>
                            <m:r>
                              <a:rPr lang="en-US" b="1" i="0">
                                <a:effectLst>
                                  <a:outerShdw blurRad="38100" dist="38100" dir="2700000" algn="tl">
                                    <a:srgbClr val="000000">
                                      <a:alpha val="43137"/>
                                    </a:srgbClr>
                                  </a:outerShdw>
                                </a:effectLst>
                                <a:latin typeface="Cambria Math" panose="02040503050406030204" pitchFamily="18" charset="0"/>
                              </a:rPr>
                              <m:t>𝐦</m:t>
                            </m:r>
                          </m:sub>
                        </m:sSub>
                      </m:num>
                      <m:den>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𝐕</m:t>
                            </m:r>
                          </m:e>
                          <m:sub>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𝐦</m:t>
                                </m:r>
                              </m:e>
                              <m:sub>
                                <m:r>
                                  <a:rPr lang="en-US" b="1" i="0">
                                    <a:effectLst>
                                      <a:outerShdw blurRad="38100" dist="38100" dir="2700000" algn="tl">
                                        <a:srgbClr val="000000">
                                          <a:alpha val="43137"/>
                                        </a:srgbClr>
                                      </a:outerShdw>
                                    </a:effectLst>
                                    <a:latin typeface="Cambria Math" panose="02040503050406030204" pitchFamily="18" charset="0"/>
                                  </a:rPr>
                                  <m:t>𝐢𝐝𝐞𝐚𝐥</m:t>
                                </m:r>
                              </m:sub>
                            </m:sSub>
                          </m:sub>
                        </m:sSub>
                      </m:den>
                    </m:f>
                    <m:r>
                      <a:rPr lang="en-US" b="1" i="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𝐕</m:t>
                            </m:r>
                          </m:e>
                          <m:sub>
                            <m:r>
                              <a:rPr lang="en-US" b="1" i="0">
                                <a:effectLst>
                                  <a:outerShdw blurRad="38100" dist="38100" dir="2700000" algn="tl">
                                    <a:srgbClr val="000000">
                                      <a:alpha val="43137"/>
                                    </a:srgbClr>
                                  </a:outerShdw>
                                </a:effectLst>
                                <a:latin typeface="Cambria Math" panose="02040503050406030204" pitchFamily="18" charset="0"/>
                              </a:rPr>
                              <m:t>𝐦</m:t>
                            </m:r>
                          </m:sub>
                        </m:sSub>
                      </m:num>
                      <m:den>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𝐑𝐓</m:t>
                            </m:r>
                          </m:num>
                          <m:den>
                            <m:r>
                              <a:rPr lang="en-US" b="1" i="0">
                                <a:effectLst>
                                  <a:outerShdw blurRad="38100" dist="38100" dir="2700000" algn="tl">
                                    <a:srgbClr val="000000">
                                      <a:alpha val="43137"/>
                                    </a:srgbClr>
                                  </a:outerShdw>
                                </a:effectLst>
                                <a:latin typeface="Cambria Math" panose="02040503050406030204" pitchFamily="18" charset="0"/>
                              </a:rPr>
                              <m:t>𝐏</m:t>
                            </m:r>
                          </m:den>
                        </m:f>
                      </m:den>
                    </m:f>
                    <m:r>
                      <a:rPr lang="en-US" b="1" i="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𝐕</m:t>
                            </m:r>
                          </m:e>
                          <m:sub>
                            <m:r>
                              <a:rPr lang="en-US" b="1" i="0">
                                <a:effectLst>
                                  <a:outerShdw blurRad="38100" dist="38100" dir="2700000" algn="tl">
                                    <a:srgbClr val="000000">
                                      <a:alpha val="43137"/>
                                    </a:srgbClr>
                                  </a:outerShdw>
                                </a:effectLst>
                                <a:latin typeface="Cambria Math" panose="02040503050406030204" pitchFamily="18" charset="0"/>
                              </a:rPr>
                              <m:t>𝐦</m:t>
                            </m:r>
                          </m:sub>
                        </m:sSub>
                        <m:r>
                          <a:rPr lang="en-US" b="1" i="0">
                            <a:effectLst>
                              <a:outerShdw blurRad="38100" dist="38100" dir="2700000" algn="tl">
                                <a:srgbClr val="000000">
                                  <a:alpha val="43137"/>
                                </a:srgbClr>
                              </a:outerShdw>
                            </a:effectLst>
                            <a:latin typeface="Cambria Math" panose="02040503050406030204" pitchFamily="18" charset="0"/>
                          </a:rPr>
                          <m:t>𝐏</m:t>
                        </m:r>
                      </m:num>
                      <m:den>
                        <m:r>
                          <a:rPr lang="en-US" b="1" i="0">
                            <a:effectLst>
                              <a:outerShdw blurRad="38100" dist="38100" dir="2700000" algn="tl">
                                <a:srgbClr val="000000">
                                  <a:alpha val="43137"/>
                                </a:srgbClr>
                              </a:outerShdw>
                            </a:effectLst>
                            <a:latin typeface="Cambria Math" panose="02040503050406030204" pitchFamily="18" charset="0"/>
                          </a:rPr>
                          <m:t>𝐑𝐓</m:t>
                        </m:r>
                      </m:den>
                    </m:f>
                  </m:oMath>
                </a14:m>
                <a:endParaRPr lang="en-US" b="1" dirty="0" smtClean="0"/>
              </a:p>
              <a:p>
                <a:r>
                  <a:rPr lang="en-US" dirty="0" smtClean="0"/>
                  <a:t>This compressibility factor can be written as a power series in </a:t>
                </a:r>
                <a:r>
                  <a:rPr lang="en-US" dirty="0" err="1" smtClean="0"/>
                  <a:t>Vm</a:t>
                </a:r>
                <a:endParaRPr lang="en-US" dirty="0" smtClean="0"/>
              </a:p>
              <a:p>
                <a14:m>
                  <m:oMath xmlns:m="http://schemas.openxmlformats.org/officeDocument/2006/math">
                    <m:r>
                      <a:rPr lang="en-US" b="1" i="0" smtClean="0">
                        <a:effectLst>
                          <a:outerShdw blurRad="38100" dist="38100" dir="2700000" algn="tl">
                            <a:srgbClr val="000000">
                              <a:alpha val="43137"/>
                            </a:srgbClr>
                          </a:outerShdw>
                        </a:effectLst>
                        <a:latin typeface="Cambria Math" panose="02040503050406030204" pitchFamily="18" charset="0"/>
                      </a:rPr>
                      <m:t>𝐙</m:t>
                    </m:r>
                    <m:r>
                      <a:rPr lang="en-US" b="1" i="0" smtClean="0">
                        <a:effectLst>
                          <a:outerShdw blurRad="38100" dist="38100" dir="2700000" algn="tl">
                            <a:srgbClr val="000000">
                              <a:alpha val="43137"/>
                            </a:srgbClr>
                          </a:outerShdw>
                        </a:effectLst>
                        <a:latin typeface="Cambria Math" panose="02040503050406030204" pitchFamily="18" charset="0"/>
                      </a:rPr>
                      <m:t>=</m:t>
                    </m:r>
                    <m:r>
                      <a:rPr lang="en-US" b="1" i="0" smtClean="0">
                        <a:effectLst>
                          <a:outerShdw blurRad="38100" dist="38100" dir="2700000" algn="tl">
                            <a:srgbClr val="000000">
                              <a:alpha val="43137"/>
                            </a:srgbClr>
                          </a:outerShdw>
                        </a:effectLst>
                        <a:latin typeface="Cambria Math" panose="02040503050406030204" pitchFamily="18" charset="0"/>
                      </a:rPr>
                      <m:t>𝟏</m:t>
                    </m:r>
                    <m:r>
                      <a:rPr lang="en-US" b="1" i="0" smtClean="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𝐁</m:t>
                        </m:r>
                      </m:num>
                      <m:den>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𝐕</m:t>
                            </m:r>
                          </m:e>
                          <m:sub>
                            <m:r>
                              <a:rPr lang="en-US" b="1" i="0">
                                <a:effectLst>
                                  <a:outerShdw blurRad="38100" dist="38100" dir="2700000" algn="tl">
                                    <a:srgbClr val="000000">
                                      <a:alpha val="43137"/>
                                    </a:srgbClr>
                                  </a:outerShdw>
                                </a:effectLst>
                                <a:latin typeface="Cambria Math" panose="02040503050406030204" pitchFamily="18" charset="0"/>
                              </a:rPr>
                              <m:t>𝐦</m:t>
                            </m:r>
                          </m:sub>
                        </m:sSub>
                      </m:den>
                    </m:f>
                    <m:r>
                      <a:rPr lang="en-US" b="1" i="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𝐂</m:t>
                        </m:r>
                      </m:num>
                      <m:den>
                        <m:sSubSup>
                          <m:sSubSupPr>
                            <m:ctrlPr>
                              <a:rPr lang="en-US" b="1" i="1">
                                <a:effectLst>
                                  <a:outerShdw blurRad="38100" dist="38100" dir="2700000" algn="tl">
                                    <a:srgbClr val="000000">
                                      <a:alpha val="43137"/>
                                    </a:srgbClr>
                                  </a:outerShdw>
                                </a:effectLst>
                                <a:latin typeface="Cambria Math" panose="02040503050406030204" pitchFamily="18" charset="0"/>
                              </a:rPr>
                            </m:ctrlPr>
                          </m:sSubSupPr>
                          <m:e>
                            <m:r>
                              <a:rPr lang="en-US" b="1" i="0">
                                <a:effectLst>
                                  <a:outerShdw blurRad="38100" dist="38100" dir="2700000" algn="tl">
                                    <a:srgbClr val="000000">
                                      <a:alpha val="43137"/>
                                    </a:srgbClr>
                                  </a:outerShdw>
                                </a:effectLst>
                                <a:latin typeface="Cambria Math" panose="02040503050406030204" pitchFamily="18" charset="0"/>
                              </a:rPr>
                              <m:t>𝐕</m:t>
                            </m:r>
                          </m:e>
                          <m:sub>
                            <m:r>
                              <a:rPr lang="en-US" b="1" i="0">
                                <a:effectLst>
                                  <a:outerShdw blurRad="38100" dist="38100" dir="2700000" algn="tl">
                                    <a:srgbClr val="000000">
                                      <a:alpha val="43137"/>
                                    </a:srgbClr>
                                  </a:outerShdw>
                                </a:effectLst>
                                <a:latin typeface="Cambria Math" panose="02040503050406030204" pitchFamily="18" charset="0"/>
                              </a:rPr>
                              <m:t>𝐦</m:t>
                            </m:r>
                          </m:sub>
                          <m:sup>
                            <m:r>
                              <a:rPr lang="en-US" b="1" i="0">
                                <a:effectLst>
                                  <a:outerShdw blurRad="38100" dist="38100" dir="2700000" algn="tl">
                                    <a:srgbClr val="000000">
                                      <a:alpha val="43137"/>
                                    </a:srgbClr>
                                  </a:outerShdw>
                                </a:effectLst>
                                <a:latin typeface="Cambria Math" panose="02040503050406030204" pitchFamily="18" charset="0"/>
                              </a:rPr>
                              <m:t>𝟐</m:t>
                            </m:r>
                          </m:sup>
                        </m:sSubSup>
                      </m:den>
                    </m:f>
                    <m:r>
                      <a:rPr lang="en-US" b="1" i="0">
                        <a:effectLst>
                          <a:outerShdw blurRad="38100" dist="38100" dir="2700000" algn="tl">
                            <a:srgbClr val="000000">
                              <a:alpha val="43137"/>
                            </a:srgbClr>
                          </a:outerShdw>
                        </a:effectLst>
                        <a:latin typeface="Cambria Math" panose="02040503050406030204" pitchFamily="18" charset="0"/>
                      </a:rPr>
                      <m:t>+…</m:t>
                    </m:r>
                  </m:oMath>
                </a14:m>
                <a:endParaRPr lang="en-US" b="1" dirty="0">
                  <a:effectLst>
                    <a:outerShdw blurRad="38100" dist="38100" dir="2700000" algn="tl">
                      <a:srgbClr val="000000">
                        <a:alpha val="43137"/>
                      </a:srgbClr>
                    </a:outerShdw>
                  </a:effectLst>
                </a:endParaRPr>
              </a:p>
              <a:p>
                <a:r>
                  <a:rPr lang="en-US" dirty="0" smtClean="0"/>
                  <a:t> This now yields the more accurate equation of state:</a:t>
                </a:r>
              </a:p>
              <a:p>
                <a14:m>
                  <m:oMath xmlns:m="http://schemas.openxmlformats.org/officeDocument/2006/math">
                    <m:r>
                      <a:rPr lang="en-US" b="1" i="0" smtClean="0">
                        <a:effectLst>
                          <a:outerShdw blurRad="38100" dist="38100" dir="2700000" algn="tl">
                            <a:srgbClr val="000000">
                              <a:alpha val="43137"/>
                            </a:srgbClr>
                          </a:outerShdw>
                        </a:effectLst>
                        <a:latin typeface="Cambria Math" panose="02040503050406030204" pitchFamily="18" charset="0"/>
                      </a:rPr>
                      <m:t>𝐏</m:t>
                    </m:r>
                    <m:r>
                      <a:rPr lang="en-US" b="1" i="0" smtClean="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𝐧𝐑𝐓</m:t>
                        </m:r>
                      </m:num>
                      <m:den>
                        <m:r>
                          <a:rPr lang="en-US" b="1" i="0">
                            <a:effectLst>
                              <a:outerShdw blurRad="38100" dist="38100" dir="2700000" algn="tl">
                                <a:srgbClr val="000000">
                                  <a:alpha val="43137"/>
                                </a:srgbClr>
                              </a:outerShdw>
                            </a:effectLst>
                            <a:latin typeface="Cambria Math" panose="02040503050406030204" pitchFamily="18" charset="0"/>
                          </a:rPr>
                          <m:t>𝐕</m:t>
                        </m:r>
                      </m:den>
                    </m:f>
                    <m:r>
                      <a:rPr lang="en-US" b="1" i="0">
                        <a:effectLst>
                          <a:outerShdw blurRad="38100" dist="38100" dir="2700000" algn="tl">
                            <a:srgbClr val="000000">
                              <a:alpha val="43137"/>
                            </a:srgbClr>
                          </a:outerShdw>
                        </a:effectLst>
                        <a:latin typeface="Cambria Math" panose="02040503050406030204" pitchFamily="18" charset="0"/>
                      </a:rPr>
                      <m:t> ( </m:t>
                    </m:r>
                    <m:r>
                      <a:rPr lang="en-US" b="1" i="0">
                        <a:effectLst>
                          <a:outerShdw blurRad="38100" dist="38100" dir="2700000" algn="tl">
                            <a:srgbClr val="000000">
                              <a:alpha val="43137"/>
                            </a:srgbClr>
                          </a:outerShdw>
                        </a:effectLst>
                        <a:latin typeface="Cambria Math" panose="02040503050406030204" pitchFamily="18" charset="0"/>
                      </a:rPr>
                      <m:t>𝟏</m:t>
                    </m:r>
                    <m:r>
                      <a:rPr lang="en-US" b="1" i="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𝐧𝐁</m:t>
                        </m:r>
                      </m:num>
                      <m:den>
                        <m:r>
                          <a:rPr lang="en-US" b="1" i="0">
                            <a:effectLst>
                              <a:outerShdw blurRad="38100" dist="38100" dir="2700000" algn="tl">
                                <a:srgbClr val="000000">
                                  <a:alpha val="43137"/>
                                </a:srgbClr>
                              </a:outerShdw>
                            </a:effectLst>
                            <a:latin typeface="Cambria Math" panose="02040503050406030204" pitchFamily="18" charset="0"/>
                          </a:rPr>
                          <m:t>𝐕</m:t>
                        </m:r>
                      </m:den>
                    </m:f>
                    <m:r>
                      <a:rPr lang="en-US" b="1" i="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sSup>
                          <m:sSupPr>
                            <m:ctrlPr>
                              <a:rPr lang="en-US" b="1" i="1">
                                <a:effectLst>
                                  <a:outerShdw blurRad="38100" dist="38100" dir="2700000" algn="tl">
                                    <a:srgbClr val="000000">
                                      <a:alpha val="43137"/>
                                    </a:srgbClr>
                                  </a:outerShdw>
                                </a:effectLst>
                                <a:latin typeface="Cambria Math" panose="02040503050406030204" pitchFamily="18" charset="0"/>
                              </a:rPr>
                            </m:ctrlPr>
                          </m:sSupPr>
                          <m:e>
                            <m:r>
                              <a:rPr lang="en-US" b="1" i="0">
                                <a:effectLst>
                                  <a:outerShdw blurRad="38100" dist="38100" dir="2700000" algn="tl">
                                    <a:srgbClr val="000000">
                                      <a:alpha val="43137"/>
                                    </a:srgbClr>
                                  </a:outerShdw>
                                </a:effectLst>
                                <a:latin typeface="Cambria Math" panose="02040503050406030204" pitchFamily="18" charset="0"/>
                              </a:rPr>
                              <m:t>𝐧</m:t>
                            </m:r>
                          </m:e>
                          <m:sup>
                            <m:r>
                              <a:rPr lang="en-US" b="1" i="0">
                                <a:effectLst>
                                  <a:outerShdw blurRad="38100" dist="38100" dir="2700000" algn="tl">
                                    <a:srgbClr val="000000">
                                      <a:alpha val="43137"/>
                                    </a:srgbClr>
                                  </a:outerShdw>
                                </a:effectLst>
                                <a:latin typeface="Cambria Math" panose="02040503050406030204" pitchFamily="18" charset="0"/>
                              </a:rPr>
                              <m:t>𝟐</m:t>
                            </m:r>
                          </m:sup>
                        </m:sSup>
                        <m:r>
                          <a:rPr lang="en-US" b="1" i="0">
                            <a:effectLst>
                              <a:outerShdw blurRad="38100" dist="38100" dir="2700000" algn="tl">
                                <a:srgbClr val="000000">
                                  <a:alpha val="43137"/>
                                </a:srgbClr>
                              </a:outerShdw>
                            </a:effectLst>
                            <a:latin typeface="Cambria Math" panose="02040503050406030204" pitchFamily="18" charset="0"/>
                          </a:rPr>
                          <m:t>𝐂</m:t>
                        </m:r>
                      </m:num>
                      <m:den>
                        <m:sSup>
                          <m:sSupPr>
                            <m:ctrlPr>
                              <a:rPr lang="en-US" b="1" i="1">
                                <a:effectLst>
                                  <a:outerShdw blurRad="38100" dist="38100" dir="2700000" algn="tl">
                                    <a:srgbClr val="000000">
                                      <a:alpha val="43137"/>
                                    </a:srgbClr>
                                  </a:outerShdw>
                                </a:effectLst>
                                <a:latin typeface="Cambria Math" panose="02040503050406030204" pitchFamily="18" charset="0"/>
                              </a:rPr>
                            </m:ctrlPr>
                          </m:sSupPr>
                          <m:e>
                            <m:r>
                              <a:rPr lang="en-US" b="1" i="0">
                                <a:effectLst>
                                  <a:outerShdw blurRad="38100" dist="38100" dir="2700000" algn="tl">
                                    <a:srgbClr val="000000">
                                      <a:alpha val="43137"/>
                                    </a:srgbClr>
                                  </a:outerShdw>
                                </a:effectLst>
                                <a:latin typeface="Cambria Math" panose="02040503050406030204" pitchFamily="18" charset="0"/>
                              </a:rPr>
                              <m:t>𝐕</m:t>
                            </m:r>
                          </m:e>
                          <m:sup>
                            <m:r>
                              <a:rPr lang="en-US" b="1" i="0">
                                <a:effectLst>
                                  <a:outerShdw blurRad="38100" dist="38100" dir="2700000" algn="tl">
                                    <a:srgbClr val="000000">
                                      <a:alpha val="43137"/>
                                    </a:srgbClr>
                                  </a:outerShdw>
                                </a:effectLst>
                                <a:latin typeface="Cambria Math" panose="02040503050406030204" pitchFamily="18" charset="0"/>
                              </a:rPr>
                              <m:t>𝟐</m:t>
                            </m:r>
                          </m:sup>
                        </m:sSup>
                      </m:den>
                    </m:f>
                    <m:r>
                      <a:rPr lang="en-US" b="1" i="0">
                        <a:effectLst>
                          <a:outerShdw blurRad="38100" dist="38100" dir="2700000" algn="tl">
                            <a:srgbClr val="000000">
                              <a:alpha val="43137"/>
                            </a:srgbClr>
                          </a:outerShdw>
                        </a:effectLst>
                        <a:latin typeface="Cambria Math" panose="02040503050406030204" pitchFamily="18" charset="0"/>
                      </a:rPr>
                      <m:t>+…)</m:t>
                    </m:r>
                  </m:oMath>
                </a14:m>
                <a:endParaRPr lang="en-US" b="1" dirty="0" smtClean="0">
                  <a:effectLst>
                    <a:outerShdw blurRad="38100" dist="38100" dir="2700000" algn="tl">
                      <a:srgbClr val="000000">
                        <a:alpha val="43137"/>
                      </a:srgbClr>
                    </a:outerShdw>
                  </a:effectLst>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214889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relate the two real equations of state?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Yes, the Van Deer Waals parameters can be related to the Virial parameters (specifically the second virial coefficient, B)</a:t>
                </a:r>
              </a:p>
              <a:p>
                <a14:m>
                  <m:oMath xmlns:m="http://schemas.openxmlformats.org/officeDocument/2006/math">
                    <m:r>
                      <a:rPr lang="en-US" b="1" i="0" smtClean="0">
                        <a:effectLst>
                          <a:outerShdw blurRad="38100" dist="38100" dir="2700000" algn="tl">
                            <a:srgbClr val="000000">
                              <a:alpha val="43137"/>
                            </a:srgbClr>
                          </a:outerShdw>
                        </a:effectLst>
                        <a:latin typeface="Cambria Math" panose="02040503050406030204" pitchFamily="18" charset="0"/>
                      </a:rPr>
                      <m:t>𝐁</m:t>
                    </m:r>
                    <m:r>
                      <a:rPr lang="en-US" b="1" i="0" smtClean="0">
                        <a:effectLst>
                          <a:outerShdw blurRad="38100" dist="38100" dir="2700000" algn="tl">
                            <a:srgbClr val="000000">
                              <a:alpha val="43137"/>
                            </a:srgbClr>
                          </a:outerShdw>
                        </a:effectLst>
                        <a:latin typeface="Cambria Math" panose="02040503050406030204" pitchFamily="18" charset="0"/>
                      </a:rPr>
                      <m:t>=</m:t>
                    </m:r>
                    <m:r>
                      <a:rPr lang="en-US" b="1" i="0" smtClean="0">
                        <a:effectLst>
                          <a:outerShdw blurRad="38100" dist="38100" dir="2700000" algn="tl">
                            <a:srgbClr val="000000">
                              <a:alpha val="43137"/>
                            </a:srgbClr>
                          </a:outerShdw>
                        </a:effectLst>
                        <a:latin typeface="Cambria Math" panose="02040503050406030204" pitchFamily="18" charset="0"/>
                      </a:rPr>
                      <m:t>𝐛</m:t>
                    </m:r>
                    <m:r>
                      <a:rPr lang="en-US" b="1" i="0" smtClean="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𝐚</m:t>
                        </m:r>
                      </m:num>
                      <m:den>
                        <m:r>
                          <a:rPr lang="en-US" b="1" i="0">
                            <a:effectLst>
                              <a:outerShdw blurRad="38100" dist="38100" dir="2700000" algn="tl">
                                <a:srgbClr val="000000">
                                  <a:alpha val="43137"/>
                                </a:srgbClr>
                              </a:outerShdw>
                            </a:effectLst>
                            <a:latin typeface="Cambria Math" panose="02040503050406030204" pitchFamily="18" charset="0"/>
                          </a:rPr>
                          <m:t>𝐑𝐓</m:t>
                        </m:r>
                      </m:den>
                    </m:f>
                  </m:oMath>
                </a14:m>
                <a:endParaRPr lang="en-US" b="1" dirty="0"/>
              </a:p>
              <a:p>
                <a:r>
                  <a:rPr lang="en-US" dirty="0" smtClean="0"/>
                  <a:t>Usually the Virial equation works well enough to where any term passed B is irrelevant, therefore the conditions where B = 0 would be when the gas behaves most ideally </a:t>
                </a:r>
              </a:p>
              <a:p>
                <a:r>
                  <a:rPr lang="en-US" dirty="0" smtClean="0"/>
                  <a:t>The temperature at which this occurs is referred to as the Boyle temperature, </a:t>
                </a:r>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𝐓</m:t>
                        </m:r>
                      </m:e>
                      <m:sub>
                        <m:r>
                          <a:rPr lang="en-US" b="1" i="0">
                            <a:effectLst>
                              <a:outerShdw blurRad="38100" dist="38100" dir="2700000" algn="tl">
                                <a:srgbClr val="000000">
                                  <a:alpha val="43137"/>
                                </a:srgbClr>
                              </a:outerShdw>
                            </a:effectLst>
                            <a:latin typeface="Cambria Math" panose="02040503050406030204" pitchFamily="18" charset="0"/>
                          </a:rPr>
                          <m:t>𝐛𝐨𝐲𝐥𝐞</m:t>
                        </m:r>
                      </m:sub>
                    </m:sSub>
                    <m:r>
                      <a:rPr lang="en-US" b="1" i="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𝐚</m:t>
                        </m:r>
                      </m:num>
                      <m:den>
                        <m:r>
                          <a:rPr lang="en-US" b="1" i="0">
                            <a:effectLst>
                              <a:outerShdw blurRad="38100" dist="38100" dir="2700000" algn="tl">
                                <a:srgbClr val="000000">
                                  <a:alpha val="43137"/>
                                </a:srgbClr>
                              </a:outerShdw>
                            </a:effectLst>
                            <a:latin typeface="Cambria Math" panose="02040503050406030204" pitchFamily="18" charset="0"/>
                          </a:rPr>
                          <m:t>𝐑𝐛</m:t>
                        </m:r>
                      </m:den>
                    </m:f>
                  </m:oMath>
                </a14:m>
                <a:endParaRPr lang="en-US" b="1" dirty="0"/>
              </a:p>
              <a:p>
                <a:r>
                  <a:rPr lang="en-US" dirty="0" smtClean="0"/>
                  <a:t>(substituting in B = 0 into the above equation)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a:stretch>
              </a:blipFill>
            </p:spPr>
            <p:txBody>
              <a:bodyPr/>
              <a:lstStyle/>
              <a:p>
                <a:r>
                  <a:rPr lang="en-US">
                    <a:noFill/>
                  </a:rPr>
                  <a:t> </a:t>
                </a:r>
              </a:p>
            </p:txBody>
          </p:sp>
        </mc:Fallback>
      </mc:AlternateContent>
    </p:spTree>
    <p:extLst>
      <p:ext uri="{BB962C8B-B14F-4D97-AF65-F5344CB8AC3E}">
        <p14:creationId xmlns:p14="http://schemas.microsoft.com/office/powerpoint/2010/main" val="218169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of gases during expansion</a:t>
            </a:r>
            <a:endParaRPr lang="en-US" dirty="0"/>
          </a:p>
        </p:txBody>
      </p:sp>
      <p:sp>
        <p:nvSpPr>
          <p:cNvPr id="3" name="Content Placeholder 2"/>
          <p:cNvSpPr>
            <a:spLocks noGrp="1"/>
          </p:cNvSpPr>
          <p:nvPr>
            <p:ph idx="1"/>
          </p:nvPr>
        </p:nvSpPr>
        <p:spPr/>
        <p:txBody>
          <a:bodyPr/>
          <a:lstStyle/>
          <a:p>
            <a:r>
              <a:rPr lang="en-US" dirty="0" smtClean="0"/>
              <a:t>It was noted that most gases during expansion into a vacuum cool down. Why do you think this is? This is the premise of the Joule-Thompson experiment.</a:t>
            </a:r>
          </a:p>
          <a:p>
            <a:r>
              <a:rPr lang="en-US" dirty="0" smtClean="0"/>
              <a:t>For most gases, Z&lt;1 which means attractive forces dominate. If attractive forces dominate, that means it requires some energy to make the molecules expand (hence the gas cools, kinetic energy goes down).</a:t>
            </a:r>
          </a:p>
          <a:p>
            <a:r>
              <a:rPr lang="en-US" dirty="0" smtClean="0"/>
              <a:t>For some gases (such as Hydrogen), their Z&gt;1 which means they heat upon expansion, this is a problem because hydrogen is kind of explosive…   </a:t>
            </a:r>
            <a:endParaRPr lang="en-US" dirty="0"/>
          </a:p>
        </p:txBody>
      </p:sp>
    </p:spTree>
    <p:extLst>
      <p:ext uri="{BB962C8B-B14F-4D97-AF65-F5344CB8AC3E}">
        <p14:creationId xmlns:p14="http://schemas.microsoft.com/office/powerpoint/2010/main" val="422326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Joule-Thompson Coefficient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rate at which temperature changes with pressure changes at constant enthalpy is denoted as the joule-Thompson coefficient.</a:t>
                </a:r>
              </a:p>
              <a:p>
                <a:r>
                  <a:rPr lang="en-US" dirty="0" smtClean="0"/>
                  <a:t>Usually this is negative for most gases since most gases decrease in temperature. </a:t>
                </a:r>
              </a:p>
              <a:p>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𝛍</m:t>
                        </m:r>
                      </m:e>
                      <m:sub>
                        <m:r>
                          <a:rPr lang="en-US" b="1" i="0">
                            <a:effectLst>
                              <a:outerShdw blurRad="38100" dist="38100" dir="2700000" algn="tl">
                                <a:srgbClr val="000000">
                                  <a:alpha val="43137"/>
                                </a:srgbClr>
                              </a:outerShdw>
                            </a:effectLst>
                            <a:latin typeface="Cambria Math" panose="02040503050406030204" pitchFamily="18" charset="0"/>
                          </a:rPr>
                          <m:t>𝐉𝐓</m:t>
                        </m:r>
                      </m:sub>
                    </m:sSub>
                    <m:r>
                      <a:rPr lang="en-US" b="1" i="0">
                        <a:effectLst>
                          <a:outerShdw blurRad="38100" dist="38100" dir="2700000" algn="tl">
                            <a:srgbClr val="000000">
                              <a:alpha val="43137"/>
                            </a:srgbClr>
                          </a:outerShdw>
                        </a:effectLst>
                        <a:latin typeface="Cambria Math" panose="02040503050406030204" pitchFamily="18" charset="0"/>
                      </a:rPr>
                      <m:t>=</m:t>
                    </m:r>
                    <m:sSub>
                      <m:sSubPr>
                        <m:ctrlPr>
                          <a:rPr lang="en-US" b="1" i="1">
                            <a:effectLst>
                              <a:outerShdw blurRad="38100" dist="38100" dir="2700000" algn="tl">
                                <a:srgbClr val="000000">
                                  <a:alpha val="43137"/>
                                </a:srgbClr>
                              </a:outerShdw>
                            </a:effectLst>
                            <a:latin typeface="Cambria Math" panose="02040503050406030204" pitchFamily="18" charset="0"/>
                          </a:rPr>
                        </m:ctrlPr>
                      </m:sSubPr>
                      <m:e>
                        <m:d>
                          <m:dPr>
                            <m:ctrlPr>
                              <a:rPr lang="en-US" b="1" i="1">
                                <a:effectLst>
                                  <a:outerShdw blurRad="38100" dist="38100" dir="2700000" algn="tl">
                                    <a:srgbClr val="000000">
                                      <a:alpha val="43137"/>
                                    </a:srgbClr>
                                  </a:outerShdw>
                                </a:effectLst>
                                <a:latin typeface="Cambria Math" panose="02040503050406030204" pitchFamily="18" charset="0"/>
                              </a:rPr>
                            </m:ctrlPr>
                          </m:dPr>
                          <m:e>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m:t>
                                </m:r>
                                <m:r>
                                  <a:rPr lang="en-US" b="1" i="0">
                                    <a:effectLst>
                                      <a:outerShdw blurRad="38100" dist="38100" dir="2700000" algn="tl">
                                        <a:srgbClr val="000000">
                                          <a:alpha val="43137"/>
                                        </a:srgbClr>
                                      </a:outerShdw>
                                    </a:effectLst>
                                    <a:latin typeface="Cambria Math" panose="02040503050406030204" pitchFamily="18" charset="0"/>
                                  </a:rPr>
                                  <m:t>𝐓</m:t>
                                </m:r>
                              </m:num>
                              <m:den>
                                <m:r>
                                  <a:rPr lang="en-US" b="1" i="0">
                                    <a:effectLst>
                                      <a:outerShdw blurRad="38100" dist="38100" dir="2700000" algn="tl">
                                        <a:srgbClr val="000000">
                                          <a:alpha val="43137"/>
                                        </a:srgbClr>
                                      </a:outerShdw>
                                    </a:effectLst>
                                    <a:latin typeface="Cambria Math" panose="02040503050406030204" pitchFamily="18" charset="0"/>
                                  </a:rPr>
                                  <m:t>𝛛</m:t>
                                </m:r>
                                <m:r>
                                  <a:rPr lang="en-US" b="1" i="0">
                                    <a:effectLst>
                                      <a:outerShdw blurRad="38100" dist="38100" dir="2700000" algn="tl">
                                        <a:srgbClr val="000000">
                                          <a:alpha val="43137"/>
                                        </a:srgbClr>
                                      </a:outerShdw>
                                    </a:effectLst>
                                    <a:latin typeface="Cambria Math" panose="02040503050406030204" pitchFamily="18" charset="0"/>
                                  </a:rPr>
                                  <m:t>𝐏</m:t>
                                </m:r>
                              </m:den>
                            </m:f>
                          </m:e>
                        </m:d>
                      </m:e>
                      <m:sub>
                        <m:r>
                          <a:rPr lang="en-US" b="1" i="0">
                            <a:effectLst>
                              <a:outerShdw blurRad="38100" dist="38100" dir="2700000" algn="tl">
                                <a:srgbClr val="000000">
                                  <a:alpha val="43137"/>
                                </a:srgbClr>
                              </a:outerShdw>
                            </a:effectLst>
                            <a:latin typeface="Cambria Math" panose="02040503050406030204" pitchFamily="18" charset="0"/>
                          </a:rPr>
                          <m:t>𝐇</m:t>
                        </m:r>
                      </m:sub>
                    </m:sSub>
                  </m:oMath>
                </a14:m>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r="-127"/>
                </a:stretch>
              </a:blipFill>
            </p:spPr>
            <p:txBody>
              <a:bodyPr/>
              <a:lstStyle/>
              <a:p>
                <a:r>
                  <a:rPr lang="en-US">
                    <a:noFill/>
                  </a:rPr>
                  <a:t> </a:t>
                </a:r>
              </a:p>
            </p:txBody>
          </p:sp>
        </mc:Fallback>
      </mc:AlternateContent>
    </p:spTree>
    <p:extLst>
      <p:ext uri="{BB962C8B-B14F-4D97-AF65-F5344CB8AC3E}">
        <p14:creationId xmlns:p14="http://schemas.microsoft.com/office/powerpoint/2010/main" val="416927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Theory of Gases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Gases can be thought of as molecules that are constantly moving around their containers and that pressure is the result of these molecules colliding with the walls of the container. </a:t>
                </a:r>
              </a:p>
              <a:p>
                <a:r>
                  <a:rPr lang="en-US" dirty="0" smtClean="0"/>
                  <a:t>Therefore P can be related to the </a:t>
                </a:r>
                <a:r>
                  <a:rPr lang="en-US" i="1" dirty="0" smtClean="0"/>
                  <a:t>root mean square speed , </a:t>
                </a:r>
                <a:r>
                  <a:rPr lang="en-US" dirty="0" smtClean="0"/>
                  <a:t>the molecular weight, the number of moles of gas, and the volume of the gas</a:t>
                </a:r>
              </a:p>
              <a:p>
                <a14:m>
                  <m:oMath xmlns:m="http://schemas.openxmlformats.org/officeDocument/2006/math">
                    <m:r>
                      <a:rPr lang="en-US" b="1" i="0" smtClean="0">
                        <a:effectLst>
                          <a:outerShdw blurRad="38100" dist="38100" dir="2700000" algn="tl">
                            <a:srgbClr val="000000">
                              <a:alpha val="43137"/>
                            </a:srgbClr>
                          </a:outerShdw>
                        </a:effectLst>
                        <a:latin typeface="Cambria Math" panose="02040503050406030204" pitchFamily="18" charset="0"/>
                      </a:rPr>
                      <m:t>𝐏</m:t>
                    </m:r>
                    <m:r>
                      <a:rPr lang="en-US" b="1" i="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𝐧𝐑𝐓</m:t>
                        </m:r>
                      </m:num>
                      <m:den>
                        <m:r>
                          <a:rPr lang="en-US" b="1" i="0">
                            <a:effectLst>
                              <a:outerShdw blurRad="38100" dist="38100" dir="2700000" algn="tl">
                                <a:srgbClr val="000000">
                                  <a:alpha val="43137"/>
                                </a:srgbClr>
                              </a:outerShdw>
                            </a:effectLst>
                            <a:latin typeface="Cambria Math" panose="02040503050406030204" pitchFamily="18" charset="0"/>
                          </a:rPr>
                          <m:t>𝐕</m:t>
                        </m:r>
                      </m:den>
                    </m:f>
                    <m:r>
                      <a:rPr lang="en-US" b="1" i="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𝐧𝐌</m:t>
                        </m:r>
                        <m:sSubSup>
                          <m:sSubSupPr>
                            <m:ctrlPr>
                              <a:rPr lang="en-US" b="1" i="1">
                                <a:effectLst>
                                  <a:outerShdw blurRad="38100" dist="38100" dir="2700000" algn="tl">
                                    <a:srgbClr val="000000">
                                      <a:alpha val="43137"/>
                                    </a:srgbClr>
                                  </a:outerShdw>
                                </a:effectLst>
                                <a:latin typeface="Cambria Math" panose="02040503050406030204" pitchFamily="18" charset="0"/>
                              </a:rPr>
                            </m:ctrlPr>
                          </m:sSubSupPr>
                          <m:e>
                            <m:r>
                              <a:rPr lang="en-US" b="1" i="0">
                                <a:effectLst>
                                  <a:outerShdw blurRad="38100" dist="38100" dir="2700000" algn="tl">
                                    <a:srgbClr val="000000">
                                      <a:alpha val="43137"/>
                                    </a:srgbClr>
                                  </a:outerShdw>
                                </a:effectLst>
                                <a:latin typeface="Cambria Math" panose="02040503050406030204" pitchFamily="18" charset="0"/>
                              </a:rPr>
                              <m:t>𝐯</m:t>
                            </m:r>
                          </m:e>
                          <m:sub>
                            <m:r>
                              <a:rPr lang="en-US" b="1" i="0">
                                <a:effectLst>
                                  <a:outerShdw blurRad="38100" dist="38100" dir="2700000" algn="tl">
                                    <a:srgbClr val="000000">
                                      <a:alpha val="43137"/>
                                    </a:srgbClr>
                                  </a:outerShdw>
                                </a:effectLst>
                                <a:latin typeface="Cambria Math" panose="02040503050406030204" pitchFamily="18" charset="0"/>
                              </a:rPr>
                              <m:t>𝐫𝐦𝐬</m:t>
                            </m:r>
                          </m:sub>
                          <m:sup>
                            <m:r>
                              <a:rPr lang="en-US" b="1" i="0">
                                <a:effectLst>
                                  <a:outerShdw blurRad="38100" dist="38100" dir="2700000" algn="tl">
                                    <a:srgbClr val="000000">
                                      <a:alpha val="43137"/>
                                    </a:srgbClr>
                                  </a:outerShdw>
                                </a:effectLst>
                                <a:latin typeface="Cambria Math" panose="02040503050406030204" pitchFamily="18" charset="0"/>
                              </a:rPr>
                              <m:t>𝟐</m:t>
                            </m:r>
                          </m:sup>
                        </m:sSubSup>
                      </m:num>
                      <m:den>
                        <m:r>
                          <a:rPr lang="en-US" b="1" i="0">
                            <a:effectLst>
                              <a:outerShdw blurRad="38100" dist="38100" dir="2700000" algn="tl">
                                <a:srgbClr val="000000">
                                  <a:alpha val="43137"/>
                                </a:srgbClr>
                              </a:outerShdw>
                            </a:effectLst>
                            <a:latin typeface="Cambria Math" panose="02040503050406030204" pitchFamily="18" charset="0"/>
                          </a:rPr>
                          <m:t>𝟑𝐕</m:t>
                        </m:r>
                      </m:den>
                    </m:f>
                  </m:oMath>
                </a14:m>
                <a:endParaRPr lang="en-US" b="1" dirty="0"/>
              </a:p>
              <a:p>
                <a:r>
                  <a:rPr lang="en-US" i="1" dirty="0" smtClean="0"/>
                  <a:t> </a:t>
                </a:r>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𝐯</m:t>
                        </m:r>
                      </m:e>
                      <m:sub>
                        <m:r>
                          <a:rPr lang="en-US" b="1" i="0">
                            <a:effectLst>
                              <a:outerShdw blurRad="38100" dist="38100" dir="2700000" algn="tl">
                                <a:srgbClr val="000000">
                                  <a:alpha val="43137"/>
                                </a:srgbClr>
                              </a:outerShdw>
                            </a:effectLst>
                            <a:latin typeface="Cambria Math" panose="02040503050406030204" pitchFamily="18" charset="0"/>
                          </a:rPr>
                          <m:t>𝐫𝐦𝐬</m:t>
                        </m:r>
                      </m:sub>
                    </m:sSub>
                    <m:r>
                      <a:rPr lang="en-US" b="1" i="0">
                        <a:effectLst>
                          <a:outerShdw blurRad="38100" dist="38100" dir="2700000" algn="tl">
                            <a:srgbClr val="000000">
                              <a:alpha val="43137"/>
                            </a:srgbClr>
                          </a:outerShdw>
                        </a:effectLst>
                        <a:latin typeface="Cambria Math" panose="02040503050406030204" pitchFamily="18" charset="0"/>
                      </a:rPr>
                      <m:t>= </m:t>
                    </m:r>
                    <m:rad>
                      <m:radPr>
                        <m:degHide m:val="on"/>
                        <m:ctrlPr>
                          <a:rPr lang="en-US" b="1" i="1">
                            <a:effectLst>
                              <a:outerShdw blurRad="38100" dist="38100" dir="2700000" algn="tl">
                                <a:srgbClr val="000000">
                                  <a:alpha val="43137"/>
                                </a:srgbClr>
                              </a:outerShdw>
                            </a:effectLst>
                            <a:latin typeface="Cambria Math" panose="02040503050406030204" pitchFamily="18" charset="0"/>
                          </a:rPr>
                        </m:ctrlPr>
                      </m:radPr>
                      <m:deg/>
                      <m:e>
                        <m:sSubSup>
                          <m:sSubSupPr>
                            <m:ctrlPr>
                              <a:rPr lang="en-US" b="1" i="1">
                                <a:effectLst>
                                  <a:outerShdw blurRad="38100" dist="38100" dir="2700000" algn="tl">
                                    <a:srgbClr val="000000">
                                      <a:alpha val="43137"/>
                                    </a:srgbClr>
                                  </a:outerShdw>
                                </a:effectLst>
                                <a:latin typeface="Cambria Math" panose="02040503050406030204" pitchFamily="18" charset="0"/>
                              </a:rPr>
                            </m:ctrlPr>
                          </m:sSubSupPr>
                          <m:e>
                            <m:r>
                              <a:rPr lang="en-US" b="1" i="0">
                                <a:effectLst>
                                  <a:outerShdw blurRad="38100" dist="38100" dir="2700000" algn="tl">
                                    <a:srgbClr val="000000">
                                      <a:alpha val="43137"/>
                                    </a:srgbClr>
                                  </a:outerShdw>
                                </a:effectLst>
                                <a:latin typeface="Cambria Math" panose="02040503050406030204" pitchFamily="18" charset="0"/>
                              </a:rPr>
                              <m:t>(</m:t>
                            </m:r>
                            <m:r>
                              <a:rPr lang="en-US" b="1" i="0">
                                <a:effectLst>
                                  <a:outerShdw blurRad="38100" dist="38100" dir="2700000" algn="tl">
                                    <a:srgbClr val="000000">
                                      <a:alpha val="43137"/>
                                    </a:srgbClr>
                                  </a:outerShdw>
                                </a:effectLst>
                                <a:latin typeface="Cambria Math" panose="02040503050406030204" pitchFamily="18" charset="0"/>
                              </a:rPr>
                              <m:t>𝐯</m:t>
                            </m:r>
                          </m:e>
                          <m:sub>
                            <m:r>
                              <a:rPr lang="en-US" b="1" i="0">
                                <a:effectLst>
                                  <a:outerShdw blurRad="38100" dist="38100" dir="2700000" algn="tl">
                                    <a:srgbClr val="000000">
                                      <a:alpha val="43137"/>
                                    </a:srgbClr>
                                  </a:outerShdw>
                                </a:effectLst>
                                <a:latin typeface="Cambria Math" panose="02040503050406030204" pitchFamily="18" charset="0"/>
                              </a:rPr>
                              <m:t>𝟏</m:t>
                            </m:r>
                          </m:sub>
                          <m:sup>
                            <m:r>
                              <a:rPr lang="en-US" b="1" i="0">
                                <a:effectLst>
                                  <a:outerShdw blurRad="38100" dist="38100" dir="2700000" algn="tl">
                                    <a:srgbClr val="000000">
                                      <a:alpha val="43137"/>
                                    </a:srgbClr>
                                  </a:outerShdw>
                                </a:effectLst>
                                <a:latin typeface="Cambria Math" panose="02040503050406030204" pitchFamily="18" charset="0"/>
                              </a:rPr>
                              <m:t>𝟐</m:t>
                            </m:r>
                          </m:sup>
                        </m:sSubSup>
                        <m:r>
                          <a:rPr lang="en-US" b="1" i="0">
                            <a:effectLst>
                              <a:outerShdw blurRad="38100" dist="38100" dir="2700000" algn="tl">
                                <a:srgbClr val="000000">
                                  <a:alpha val="43137"/>
                                </a:srgbClr>
                              </a:outerShdw>
                            </a:effectLst>
                            <a:latin typeface="Cambria Math" panose="02040503050406030204" pitchFamily="18" charset="0"/>
                          </a:rPr>
                          <m:t>+</m:t>
                        </m:r>
                        <m:sSubSup>
                          <m:sSubSupPr>
                            <m:ctrlPr>
                              <a:rPr lang="en-US" b="1" i="1">
                                <a:effectLst>
                                  <a:outerShdw blurRad="38100" dist="38100" dir="2700000" algn="tl">
                                    <a:srgbClr val="000000">
                                      <a:alpha val="43137"/>
                                    </a:srgbClr>
                                  </a:outerShdw>
                                </a:effectLst>
                                <a:latin typeface="Cambria Math" panose="02040503050406030204" pitchFamily="18" charset="0"/>
                              </a:rPr>
                            </m:ctrlPr>
                          </m:sSubSupPr>
                          <m:e>
                            <m:r>
                              <a:rPr lang="en-US" b="1" i="0">
                                <a:effectLst>
                                  <a:outerShdw blurRad="38100" dist="38100" dir="2700000" algn="tl">
                                    <a:srgbClr val="000000">
                                      <a:alpha val="43137"/>
                                    </a:srgbClr>
                                  </a:outerShdw>
                                </a:effectLst>
                                <a:latin typeface="Cambria Math" panose="02040503050406030204" pitchFamily="18" charset="0"/>
                              </a:rPr>
                              <m:t>𝐯</m:t>
                            </m:r>
                          </m:e>
                          <m:sub>
                            <m:r>
                              <a:rPr lang="en-US" b="1" i="0">
                                <a:effectLst>
                                  <a:outerShdw blurRad="38100" dist="38100" dir="2700000" algn="tl">
                                    <a:srgbClr val="000000">
                                      <a:alpha val="43137"/>
                                    </a:srgbClr>
                                  </a:outerShdw>
                                </a:effectLst>
                                <a:latin typeface="Cambria Math" panose="02040503050406030204" pitchFamily="18" charset="0"/>
                              </a:rPr>
                              <m:t>𝟐</m:t>
                            </m:r>
                          </m:sub>
                          <m:sup>
                            <m:r>
                              <a:rPr lang="en-US" b="1" i="0">
                                <a:effectLst>
                                  <a:outerShdw blurRad="38100" dist="38100" dir="2700000" algn="tl">
                                    <a:srgbClr val="000000">
                                      <a:alpha val="43137"/>
                                    </a:srgbClr>
                                  </a:outerShdw>
                                </a:effectLst>
                                <a:latin typeface="Cambria Math" panose="02040503050406030204" pitchFamily="18" charset="0"/>
                              </a:rPr>
                              <m:t>𝟐</m:t>
                            </m:r>
                          </m:sup>
                        </m:sSubSup>
                        <m:r>
                          <a:rPr lang="en-US" b="1" i="0">
                            <a:effectLst>
                              <a:outerShdw blurRad="38100" dist="38100" dir="2700000" algn="tl">
                                <a:srgbClr val="000000">
                                  <a:alpha val="43137"/>
                                </a:srgbClr>
                              </a:outerShdw>
                            </a:effectLst>
                            <a:latin typeface="Cambria Math" panose="02040503050406030204" pitchFamily="18" charset="0"/>
                          </a:rPr>
                          <m:t>+…)/</m:t>
                        </m:r>
                        <m:r>
                          <a:rPr lang="en-US" b="1" i="0">
                            <a:effectLst>
                              <a:outerShdw blurRad="38100" dist="38100" dir="2700000" algn="tl">
                                <a:srgbClr val="000000">
                                  <a:alpha val="43137"/>
                                </a:srgbClr>
                              </a:outerShdw>
                            </a:effectLst>
                            <a:latin typeface="Cambria Math" panose="02040503050406030204" pitchFamily="18" charset="0"/>
                          </a:rPr>
                          <m:t>𝐍</m:t>
                        </m:r>
                      </m:e>
                    </m:rad>
                    <m:r>
                      <a:rPr lang="en-US" b="1" i="0">
                        <a:effectLst>
                          <a:outerShdw blurRad="38100" dist="38100" dir="2700000" algn="tl">
                            <a:srgbClr val="000000">
                              <a:alpha val="43137"/>
                            </a:srgbClr>
                          </a:outerShdw>
                        </a:effectLst>
                        <a:latin typeface="Cambria Math" panose="02040503050406030204" pitchFamily="18" charset="0"/>
                      </a:rPr>
                      <m:t> = </m:t>
                    </m:r>
                    <m:rad>
                      <m:radPr>
                        <m:degHide m:val="on"/>
                        <m:ctrlPr>
                          <a:rPr lang="en-US" b="1" i="1">
                            <a:effectLst>
                              <a:outerShdw blurRad="38100" dist="38100" dir="2700000" algn="tl">
                                <a:srgbClr val="000000">
                                  <a:alpha val="43137"/>
                                </a:srgbClr>
                              </a:outerShdw>
                            </a:effectLst>
                            <a:latin typeface="Cambria Math" panose="02040503050406030204" pitchFamily="18" charset="0"/>
                          </a:rPr>
                        </m:ctrlPr>
                      </m:radPr>
                      <m:deg/>
                      <m:e>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𝟑𝐑𝐓</m:t>
                            </m:r>
                          </m:num>
                          <m:den>
                            <m:r>
                              <a:rPr lang="en-US" b="1" i="0">
                                <a:effectLst>
                                  <a:outerShdw blurRad="38100" dist="38100" dir="2700000" algn="tl">
                                    <a:srgbClr val="000000">
                                      <a:alpha val="43137"/>
                                    </a:srgbClr>
                                  </a:outerShdw>
                                </a:effectLst>
                                <a:latin typeface="Cambria Math" panose="02040503050406030204" pitchFamily="18" charset="0"/>
                              </a:rPr>
                              <m:t>𝐌</m:t>
                            </m:r>
                          </m:den>
                        </m:f>
                      </m:e>
                    </m:rad>
                  </m:oMath>
                </a14:m>
                <a:endParaRPr lang="en-US" b="1" dirty="0"/>
              </a:p>
              <a:p>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r="-635"/>
                </a:stretch>
              </a:blipFill>
            </p:spPr>
            <p:txBody>
              <a:bodyPr/>
              <a:lstStyle/>
              <a:p>
                <a:r>
                  <a:rPr lang="en-US">
                    <a:noFill/>
                  </a:rPr>
                  <a:t> </a:t>
                </a:r>
              </a:p>
            </p:txBody>
          </p:sp>
        </mc:Fallback>
      </mc:AlternateContent>
    </p:spTree>
    <p:extLst>
      <p:ext uri="{BB962C8B-B14F-4D97-AF65-F5344CB8AC3E}">
        <p14:creationId xmlns:p14="http://schemas.microsoft.com/office/powerpoint/2010/main" val="423635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Speed of Gas Molecules and Mean Free Path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average speed of gas molecules is different from the root mean square speed because the RMS represents the kinetic energy of the molecules in the container (that is why T is not in the kinetic energy model pressure equation). </a:t>
                </a:r>
              </a:p>
              <a:p>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𝐯</m:t>
                        </m:r>
                      </m:e>
                      <m:sub>
                        <m:r>
                          <a:rPr lang="en-US" b="1" i="0">
                            <a:effectLst>
                              <a:outerShdw blurRad="38100" dist="38100" dir="2700000" algn="tl">
                                <a:srgbClr val="000000">
                                  <a:alpha val="43137"/>
                                </a:srgbClr>
                              </a:outerShdw>
                            </a:effectLst>
                            <a:latin typeface="Cambria Math" panose="02040503050406030204" pitchFamily="18" charset="0"/>
                          </a:rPr>
                          <m:t>𝐦𝐞𝐚𝐧</m:t>
                        </m:r>
                      </m:sub>
                    </m:sSub>
                    <m:r>
                      <a:rPr lang="en-US" b="1" i="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𝐯</m:t>
                            </m:r>
                          </m:e>
                          <m:sub>
                            <m:r>
                              <a:rPr lang="en-US" b="1" i="0">
                                <a:effectLst>
                                  <a:outerShdw blurRad="38100" dist="38100" dir="2700000" algn="tl">
                                    <a:srgbClr val="000000">
                                      <a:alpha val="43137"/>
                                    </a:srgbClr>
                                  </a:outerShdw>
                                </a:effectLst>
                                <a:latin typeface="Cambria Math" panose="02040503050406030204" pitchFamily="18" charset="0"/>
                              </a:rPr>
                              <m:t>𝟏</m:t>
                            </m:r>
                          </m:sub>
                        </m:sSub>
                        <m:r>
                          <a:rPr lang="en-US" b="1" i="0">
                            <a:effectLst>
                              <a:outerShdw blurRad="38100" dist="38100" dir="2700000" algn="tl">
                                <a:srgbClr val="000000">
                                  <a:alpha val="43137"/>
                                </a:srgbClr>
                              </a:outerShdw>
                            </a:effectLst>
                            <a:latin typeface="Cambria Math" panose="02040503050406030204" pitchFamily="18" charset="0"/>
                          </a:rPr>
                          <m:t>+</m:t>
                        </m:r>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𝐯</m:t>
                            </m:r>
                          </m:e>
                          <m:sub>
                            <m:r>
                              <a:rPr lang="en-US" b="1" i="0">
                                <a:effectLst>
                                  <a:outerShdw blurRad="38100" dist="38100" dir="2700000" algn="tl">
                                    <a:srgbClr val="000000">
                                      <a:alpha val="43137"/>
                                    </a:srgbClr>
                                  </a:outerShdw>
                                </a:effectLst>
                                <a:latin typeface="Cambria Math" panose="02040503050406030204" pitchFamily="18" charset="0"/>
                              </a:rPr>
                              <m:t>𝟐</m:t>
                            </m:r>
                          </m:sub>
                        </m:sSub>
                        <m:r>
                          <a:rPr lang="en-US" b="1" i="0">
                            <a:effectLst>
                              <a:outerShdw blurRad="38100" dist="38100" dir="2700000" algn="tl">
                                <a:srgbClr val="000000">
                                  <a:alpha val="43137"/>
                                </a:srgbClr>
                              </a:outerShdw>
                            </a:effectLst>
                            <a:latin typeface="Cambria Math" panose="02040503050406030204" pitchFamily="18" charset="0"/>
                          </a:rPr>
                          <m:t>+</m:t>
                        </m:r>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𝐯</m:t>
                            </m:r>
                          </m:e>
                          <m:sub>
                            <m:r>
                              <a:rPr lang="en-US" b="1" i="0">
                                <a:effectLst>
                                  <a:outerShdw blurRad="38100" dist="38100" dir="2700000" algn="tl">
                                    <a:srgbClr val="000000">
                                      <a:alpha val="43137"/>
                                    </a:srgbClr>
                                  </a:outerShdw>
                                </a:effectLst>
                                <a:latin typeface="Cambria Math" panose="02040503050406030204" pitchFamily="18" charset="0"/>
                              </a:rPr>
                              <m:t>𝟑</m:t>
                            </m:r>
                          </m:sub>
                        </m:sSub>
                        <m:r>
                          <a:rPr lang="en-US" b="1" i="0">
                            <a:effectLst>
                              <a:outerShdw blurRad="38100" dist="38100" dir="2700000" algn="tl">
                                <a:srgbClr val="000000">
                                  <a:alpha val="43137"/>
                                </a:srgbClr>
                              </a:outerShdw>
                            </a:effectLst>
                            <a:latin typeface="Cambria Math" panose="02040503050406030204" pitchFamily="18" charset="0"/>
                          </a:rPr>
                          <m:t>+…</m:t>
                        </m:r>
                      </m:num>
                      <m:den>
                        <m:r>
                          <a:rPr lang="en-US" b="1" i="0">
                            <a:effectLst>
                              <a:outerShdw blurRad="38100" dist="38100" dir="2700000" algn="tl">
                                <a:srgbClr val="000000">
                                  <a:alpha val="43137"/>
                                </a:srgbClr>
                              </a:outerShdw>
                            </a:effectLst>
                            <a:latin typeface="Cambria Math" panose="02040503050406030204" pitchFamily="18" charset="0"/>
                          </a:rPr>
                          <m:t>𝐍</m:t>
                        </m:r>
                      </m:den>
                    </m:f>
                    <m:r>
                      <a:rPr lang="en-US" b="1" i="0">
                        <a:effectLst>
                          <a:outerShdw blurRad="38100" dist="38100" dir="2700000" algn="tl">
                            <a:srgbClr val="000000">
                              <a:alpha val="43137"/>
                            </a:srgbClr>
                          </a:outerShdw>
                        </a:effectLst>
                        <a:latin typeface="Cambria Math" panose="02040503050406030204" pitchFamily="18" charset="0"/>
                      </a:rPr>
                      <m:t>= </m:t>
                    </m:r>
                    <m:rad>
                      <m:radPr>
                        <m:degHide m:val="on"/>
                        <m:ctrlPr>
                          <a:rPr lang="en-US" b="1" i="1">
                            <a:effectLst>
                              <a:outerShdw blurRad="38100" dist="38100" dir="2700000" algn="tl">
                                <a:srgbClr val="000000">
                                  <a:alpha val="43137"/>
                                </a:srgbClr>
                              </a:outerShdw>
                            </a:effectLst>
                            <a:latin typeface="Cambria Math" panose="02040503050406030204" pitchFamily="18" charset="0"/>
                          </a:rPr>
                        </m:ctrlPr>
                      </m:radPr>
                      <m:deg/>
                      <m:e>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𝟖𝐑𝐓</m:t>
                            </m:r>
                          </m:num>
                          <m:den>
                            <m:r>
                              <a:rPr lang="en-US" b="1" i="0">
                                <a:effectLst>
                                  <a:outerShdw blurRad="38100" dist="38100" dir="2700000" algn="tl">
                                    <a:srgbClr val="000000">
                                      <a:alpha val="43137"/>
                                    </a:srgbClr>
                                  </a:outerShdw>
                                </a:effectLst>
                                <a:latin typeface="Cambria Math" panose="02040503050406030204" pitchFamily="18" charset="0"/>
                              </a:rPr>
                              <m:t>𝛑</m:t>
                            </m:r>
                            <m:r>
                              <a:rPr lang="en-US" b="1" i="0">
                                <a:effectLst>
                                  <a:outerShdw blurRad="38100" dist="38100" dir="2700000" algn="tl">
                                    <a:srgbClr val="000000">
                                      <a:alpha val="43137"/>
                                    </a:srgbClr>
                                  </a:outerShdw>
                                </a:effectLst>
                                <a:latin typeface="Cambria Math" panose="02040503050406030204" pitchFamily="18" charset="0"/>
                              </a:rPr>
                              <m:t>𝐌</m:t>
                            </m:r>
                          </m:den>
                        </m:f>
                      </m:e>
                    </m:rad>
                  </m:oMath>
                </a14:m>
                <a:endParaRPr lang="en-US" b="1" dirty="0"/>
              </a:p>
              <a:p>
                <a:r>
                  <a:rPr lang="en-US" dirty="0" smtClean="0"/>
                  <a:t>The mean free path is the average distance a molecule of gas will travel before a collision (usually extremely small), lambda</a:t>
                </a:r>
              </a:p>
              <a:p>
                <a14:m>
                  <m:oMath xmlns:m="http://schemas.openxmlformats.org/officeDocument/2006/math">
                    <m:r>
                      <a:rPr lang="en-US" b="1" i="0" smtClean="0">
                        <a:effectLst>
                          <a:outerShdw blurRad="38100" dist="38100" dir="2700000" algn="tl">
                            <a:srgbClr val="000000">
                              <a:alpha val="43137"/>
                            </a:srgbClr>
                          </a:outerShdw>
                        </a:effectLst>
                        <a:latin typeface="Cambria Math" panose="02040503050406030204" pitchFamily="18" charset="0"/>
                      </a:rPr>
                      <m:t>𝛌</m:t>
                    </m:r>
                    <m:r>
                      <a:rPr lang="en-US" b="1" i="0" smtClean="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𝐤𝐓</m:t>
                        </m:r>
                      </m:num>
                      <m:den>
                        <m:rad>
                          <m:radPr>
                            <m:degHide m:val="on"/>
                            <m:ctrlPr>
                              <a:rPr lang="en-US" b="1" i="1">
                                <a:effectLst>
                                  <a:outerShdw blurRad="38100" dist="38100" dir="2700000" algn="tl">
                                    <a:srgbClr val="000000">
                                      <a:alpha val="43137"/>
                                    </a:srgbClr>
                                  </a:outerShdw>
                                </a:effectLst>
                                <a:latin typeface="Cambria Math" panose="02040503050406030204" pitchFamily="18" charset="0"/>
                              </a:rPr>
                            </m:ctrlPr>
                          </m:radPr>
                          <m:deg/>
                          <m:e>
                            <m:r>
                              <a:rPr lang="en-US" b="1" i="0">
                                <a:effectLst>
                                  <a:outerShdw blurRad="38100" dist="38100" dir="2700000" algn="tl">
                                    <a:srgbClr val="000000">
                                      <a:alpha val="43137"/>
                                    </a:srgbClr>
                                  </a:outerShdw>
                                </a:effectLst>
                                <a:latin typeface="Cambria Math" panose="02040503050406030204" pitchFamily="18" charset="0"/>
                              </a:rPr>
                              <m:t>𝟐</m:t>
                            </m:r>
                          </m:e>
                        </m:rad>
                        <m:r>
                          <a:rPr lang="en-US" b="1" i="0">
                            <a:effectLst>
                              <a:outerShdw blurRad="38100" dist="38100" dir="2700000" algn="tl">
                                <a:srgbClr val="000000">
                                  <a:alpha val="43137"/>
                                </a:srgbClr>
                              </a:outerShdw>
                            </a:effectLst>
                            <a:latin typeface="Cambria Math" panose="02040503050406030204" pitchFamily="18" charset="0"/>
                          </a:rPr>
                          <m:t> </m:t>
                        </m:r>
                        <m:r>
                          <a:rPr lang="en-US" b="1" i="0">
                            <a:effectLst>
                              <a:outerShdw blurRad="38100" dist="38100" dir="2700000" algn="tl">
                                <a:srgbClr val="000000">
                                  <a:alpha val="43137"/>
                                </a:srgbClr>
                              </a:outerShdw>
                            </a:effectLst>
                            <a:latin typeface="Cambria Math" panose="02040503050406030204" pitchFamily="18" charset="0"/>
                          </a:rPr>
                          <m:t>𝛔</m:t>
                        </m:r>
                        <m:r>
                          <a:rPr lang="en-US" b="1" i="0">
                            <a:effectLst>
                              <a:outerShdw blurRad="38100" dist="38100" dir="2700000" algn="tl">
                                <a:srgbClr val="000000">
                                  <a:alpha val="43137"/>
                                </a:srgbClr>
                              </a:outerShdw>
                            </a:effectLst>
                            <a:latin typeface="Cambria Math" panose="02040503050406030204" pitchFamily="18" charset="0"/>
                          </a:rPr>
                          <m:t>𝐩</m:t>
                        </m:r>
                      </m:den>
                    </m:f>
                  </m:oMath>
                </a14:m>
                <a:endParaRPr lang="en-US" b="1"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255534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Collisions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mean free path is dependent upon a parameter, sigma, </a:t>
                </a:r>
              </a:p>
              <a:p>
                <a14:m>
                  <m:oMath xmlns:m="http://schemas.openxmlformats.org/officeDocument/2006/math">
                    <m: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𝛔</m:t>
                    </m:r>
                    <m: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𝛑</m:t>
                    </m:r>
                    <m:sSup>
                      <m:sSupPr>
                        <m:ctrlP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𝐝</m:t>
                        </m:r>
                      </m:e>
                      <m:sup>
                        <m: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sup>
                    </m:sSup>
                  </m:oMath>
                </a14:m>
                <a:r>
                  <a:rPr lang="en-US" dirty="0" smtClean="0"/>
                  <a:t> </a:t>
                </a:r>
              </a:p>
              <a:p>
                <a:r>
                  <a:rPr lang="en-US" dirty="0" smtClean="0"/>
                  <a:t>The frequency of a collision is represented as z</a:t>
                </a:r>
              </a:p>
              <a:p>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𝒛</m:t>
                    </m:r>
                    <m:r>
                      <a:rPr lang="en-US" b="1" i="1" smtClean="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1">
                            <a:effectLst>
                              <a:outerShdw blurRad="38100" dist="38100" dir="2700000" algn="tl">
                                <a:srgbClr val="000000">
                                  <a:alpha val="43137"/>
                                </a:srgbClr>
                              </a:outerShdw>
                            </a:effectLst>
                            <a:latin typeface="Cambria Math" panose="02040503050406030204" pitchFamily="18" charset="0"/>
                          </a:rPr>
                          <m:t>𝟐</m:t>
                        </m:r>
                        <m:r>
                          <a:rPr lang="en-US" b="1" i="1">
                            <a:effectLst>
                              <a:outerShdw blurRad="38100" dist="38100" dir="2700000" algn="tl">
                                <a:srgbClr val="000000">
                                  <a:alpha val="43137"/>
                                </a:srgbClr>
                              </a:outerShdw>
                            </a:effectLst>
                            <a:latin typeface="Cambria Math" panose="02040503050406030204" pitchFamily="18" charset="0"/>
                          </a:rPr>
                          <m:t>𝝈</m:t>
                        </m:r>
                        <m:r>
                          <a:rPr lang="en-US" b="1" i="1">
                            <a:effectLst>
                              <a:outerShdw blurRad="38100" dist="38100" dir="2700000" algn="tl">
                                <a:srgbClr val="000000">
                                  <a:alpha val="43137"/>
                                </a:srgbClr>
                              </a:outerShdw>
                            </a:effectLst>
                            <a:latin typeface="Cambria Math" panose="02040503050406030204" pitchFamily="18" charset="0"/>
                          </a:rPr>
                          <m:t>𝒑</m:t>
                        </m:r>
                      </m:num>
                      <m:den>
                        <m:r>
                          <a:rPr lang="en-US" b="1" i="1">
                            <a:effectLst>
                              <a:outerShdw blurRad="38100" dist="38100" dir="2700000" algn="tl">
                                <a:srgbClr val="000000">
                                  <a:alpha val="43137"/>
                                </a:srgbClr>
                              </a:outerShdw>
                            </a:effectLst>
                            <a:latin typeface="Cambria Math" panose="02040503050406030204" pitchFamily="18" charset="0"/>
                          </a:rPr>
                          <m:t>𝒌𝑻</m:t>
                        </m:r>
                      </m:den>
                    </m:f>
                    <m:r>
                      <a:rPr lang="en-US" b="1" i="1">
                        <a:effectLst>
                          <a:outerShdw blurRad="38100" dist="38100" dir="2700000" algn="tl">
                            <a:srgbClr val="000000">
                              <a:alpha val="43137"/>
                            </a:srgbClr>
                          </a:outerShdw>
                        </a:effectLst>
                        <a:latin typeface="Cambria Math" panose="02040503050406030204" pitchFamily="18" charset="0"/>
                      </a:rPr>
                      <m:t> </m:t>
                    </m:r>
                    <m:sSup>
                      <m:sSupPr>
                        <m:ctrlPr>
                          <a:rPr lang="en-US" b="1" i="1">
                            <a:effectLst>
                              <a:outerShdw blurRad="38100" dist="38100" dir="2700000" algn="tl">
                                <a:srgbClr val="000000">
                                  <a:alpha val="43137"/>
                                </a:srgbClr>
                              </a:outerShdw>
                            </a:effectLst>
                            <a:latin typeface="Cambria Math" panose="02040503050406030204" pitchFamily="18" charset="0"/>
                          </a:rPr>
                        </m:ctrlPr>
                      </m:sSupPr>
                      <m:e>
                        <m:d>
                          <m:dPr>
                            <m:ctrlPr>
                              <a:rPr lang="en-US" b="1" i="1">
                                <a:effectLst>
                                  <a:outerShdw blurRad="38100" dist="38100" dir="2700000" algn="tl">
                                    <a:srgbClr val="000000">
                                      <a:alpha val="43137"/>
                                    </a:srgbClr>
                                  </a:outerShdw>
                                </a:effectLst>
                                <a:latin typeface="Cambria Math" panose="02040503050406030204" pitchFamily="18" charset="0"/>
                              </a:rPr>
                            </m:ctrlPr>
                          </m:dPr>
                          <m:e>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1">
                                    <a:effectLst>
                                      <a:outerShdw blurRad="38100" dist="38100" dir="2700000" algn="tl">
                                        <a:srgbClr val="000000">
                                          <a:alpha val="43137"/>
                                        </a:srgbClr>
                                      </a:outerShdw>
                                    </a:effectLst>
                                    <a:latin typeface="Cambria Math" panose="02040503050406030204" pitchFamily="18" charset="0"/>
                                  </a:rPr>
                                  <m:t>𝟖</m:t>
                                </m:r>
                                <m:r>
                                  <a:rPr lang="en-US" b="1" i="1">
                                    <a:effectLst>
                                      <a:outerShdw blurRad="38100" dist="38100" dir="2700000" algn="tl">
                                        <a:srgbClr val="000000">
                                          <a:alpha val="43137"/>
                                        </a:srgbClr>
                                      </a:outerShdw>
                                    </a:effectLst>
                                    <a:latin typeface="Cambria Math" panose="02040503050406030204" pitchFamily="18" charset="0"/>
                                  </a:rPr>
                                  <m:t>𝑹𝑻</m:t>
                                </m:r>
                              </m:num>
                              <m:den>
                                <m:r>
                                  <a:rPr lang="en-US" b="1" i="1">
                                    <a:effectLst>
                                      <a:outerShdw blurRad="38100" dist="38100" dir="2700000" algn="tl">
                                        <a:srgbClr val="000000">
                                          <a:alpha val="43137"/>
                                        </a:srgbClr>
                                      </a:outerShdw>
                                    </a:effectLst>
                                    <a:latin typeface="Cambria Math" panose="02040503050406030204" pitchFamily="18" charset="0"/>
                                  </a:rPr>
                                  <m:t>𝝅</m:t>
                                </m:r>
                                <m:r>
                                  <a:rPr lang="en-US" b="1" i="1">
                                    <a:effectLst>
                                      <a:outerShdw blurRad="38100" dist="38100" dir="2700000" algn="tl">
                                        <a:srgbClr val="000000">
                                          <a:alpha val="43137"/>
                                        </a:srgbClr>
                                      </a:outerShdw>
                                    </a:effectLst>
                                    <a:latin typeface="Cambria Math" panose="02040503050406030204" pitchFamily="18" charset="0"/>
                                  </a:rPr>
                                  <m:t>𝑴</m:t>
                                </m:r>
                              </m:den>
                            </m:f>
                          </m:e>
                        </m:d>
                      </m:e>
                      <m:sup>
                        <m:r>
                          <a:rPr lang="en-US" b="1" i="1">
                            <a:effectLst>
                              <a:outerShdw blurRad="38100" dist="38100" dir="2700000" algn="tl">
                                <a:srgbClr val="000000">
                                  <a:alpha val="43137"/>
                                </a:srgbClr>
                              </a:outerShdw>
                            </a:effectLst>
                            <a:latin typeface="Cambria Math" panose="02040503050406030204" pitchFamily="18" charset="0"/>
                          </a:rPr>
                          <m:t>𝟏</m:t>
                        </m:r>
                        <m:r>
                          <a:rPr lang="en-US" b="1" i="1">
                            <a:effectLst>
                              <a:outerShdw blurRad="38100" dist="38100" dir="2700000" algn="tl">
                                <a:srgbClr val="000000">
                                  <a:alpha val="43137"/>
                                </a:srgbClr>
                              </a:outerShdw>
                            </a:effectLst>
                            <a:latin typeface="Cambria Math" panose="02040503050406030204" pitchFamily="18" charset="0"/>
                          </a:rPr>
                          <m:t>/</m:t>
                        </m:r>
                        <m:r>
                          <a:rPr lang="en-US" b="1" i="1">
                            <a:effectLst>
                              <a:outerShdw blurRad="38100" dist="38100" dir="2700000" algn="tl">
                                <a:srgbClr val="000000">
                                  <a:alpha val="43137"/>
                                </a:srgbClr>
                              </a:outerShdw>
                            </a:effectLst>
                            <a:latin typeface="Cambria Math" panose="02040503050406030204" pitchFamily="18" charset="0"/>
                          </a:rPr>
                          <m:t>𝟐</m:t>
                        </m:r>
                      </m:sup>
                    </m:sSup>
                    <m:r>
                      <a:rPr lang="en-US" b="1" i="1">
                        <a:effectLst>
                          <a:outerShdw blurRad="38100" dist="38100" dir="2700000" algn="tl">
                            <a:srgbClr val="000000">
                              <a:alpha val="43137"/>
                            </a:srgbClr>
                          </a:outerShdw>
                        </a:effectLst>
                        <a:latin typeface="Cambria Math" panose="02040503050406030204" pitchFamily="18" charset="0"/>
                      </a:rPr>
                      <m:t>=</m:t>
                    </m:r>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1">
                            <a:effectLst>
                              <a:outerShdw blurRad="38100" dist="38100" dir="2700000" algn="tl">
                                <a:srgbClr val="000000">
                                  <a:alpha val="43137"/>
                                </a:srgbClr>
                              </a:outerShdw>
                            </a:effectLst>
                            <a:latin typeface="Cambria Math" panose="02040503050406030204" pitchFamily="18" charset="0"/>
                          </a:rPr>
                          <m:t>𝒗</m:t>
                        </m:r>
                      </m:e>
                      <m:sub>
                        <m:r>
                          <a:rPr lang="en-US" b="1" i="1">
                            <a:effectLst>
                              <a:outerShdw blurRad="38100" dist="38100" dir="2700000" algn="tl">
                                <a:srgbClr val="000000">
                                  <a:alpha val="43137"/>
                                </a:srgbClr>
                              </a:outerShdw>
                            </a:effectLst>
                            <a:latin typeface="Cambria Math" panose="02040503050406030204" pitchFamily="18" charset="0"/>
                          </a:rPr>
                          <m:t>𝒂𝒗𝒈</m:t>
                        </m:r>
                      </m:sub>
                    </m:sSub>
                    <m:r>
                      <a:rPr lang="en-US" b="1" i="1">
                        <a:effectLst>
                          <a:outerShdw blurRad="38100" dist="38100" dir="2700000" algn="tl">
                            <a:srgbClr val="000000">
                              <a:alpha val="43137"/>
                            </a:srgbClr>
                          </a:outerShdw>
                        </a:effectLst>
                        <a:latin typeface="Cambria Math" panose="02040503050406030204" pitchFamily="18" charset="0"/>
                      </a:rPr>
                      <m:t>/</m:t>
                    </m:r>
                    <m:r>
                      <a:rPr lang="en-US" b="1" i="1">
                        <a:effectLst>
                          <a:outerShdw blurRad="38100" dist="38100" dir="2700000" algn="tl">
                            <a:srgbClr val="000000">
                              <a:alpha val="43137"/>
                            </a:srgbClr>
                          </a:outerShdw>
                        </a:effectLst>
                        <a:latin typeface="Cambria Math" panose="02040503050406030204" pitchFamily="18" charset="0"/>
                      </a:rPr>
                      <m:t>𝝀</m:t>
                    </m:r>
                  </m:oMath>
                </a14:m>
                <a:endParaRPr lang="en-US" b="1" dirty="0">
                  <a:effectLst>
                    <a:outerShdw blurRad="38100" dist="38100" dir="2700000" algn="tl">
                      <a:srgbClr val="000000">
                        <a:alpha val="43137"/>
                      </a:srgbClr>
                    </a:outerShdw>
                  </a:effectLst>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a:stretch>
              </a:blipFill>
            </p:spPr>
            <p:txBody>
              <a:bodyPr/>
              <a:lstStyle/>
              <a:p>
                <a:r>
                  <a:rPr lang="en-US">
                    <a:noFill/>
                  </a:rPr>
                  <a:t> </a:t>
                </a:r>
              </a:p>
            </p:txBody>
          </p:sp>
        </mc:Fallback>
      </mc:AlternateContent>
    </p:spTree>
    <p:extLst>
      <p:ext uri="{BB962C8B-B14F-4D97-AF65-F5344CB8AC3E}">
        <p14:creationId xmlns:p14="http://schemas.microsoft.com/office/powerpoint/2010/main" val="138993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Probability Density Functions?</a:t>
            </a:r>
            <a:endParaRPr lang="en-US" dirty="0"/>
          </a:p>
        </p:txBody>
      </p:sp>
      <p:sp>
        <p:nvSpPr>
          <p:cNvPr id="3" name="Content Placeholder 2"/>
          <p:cNvSpPr>
            <a:spLocks noGrp="1"/>
          </p:cNvSpPr>
          <p:nvPr>
            <p:ph idx="1"/>
          </p:nvPr>
        </p:nvSpPr>
        <p:spPr/>
        <p:txBody>
          <a:bodyPr/>
          <a:lstStyle/>
          <a:p>
            <a:r>
              <a:rPr lang="en-US" dirty="0" smtClean="0"/>
              <a:t>This is just a big word for a very simple concept, probability density functions (PDF’s) are functions that when integrated give you the probability of being in between the limits of the integral. </a:t>
            </a:r>
          </a:p>
          <a:p>
            <a:r>
              <a:rPr lang="en-US" dirty="0" smtClean="0"/>
              <a:t>PDF’s are normalized so that the integral over all space (all possible values of x) will give you 1 (since the probability of being any value of x is 1) </a:t>
            </a:r>
          </a:p>
          <a:p>
            <a:r>
              <a:rPr lang="en-US" dirty="0" smtClean="0"/>
              <a:t>PDF’s are continuous and smooth curves</a:t>
            </a:r>
          </a:p>
          <a:p>
            <a:r>
              <a:rPr lang="en-US" dirty="0" smtClean="0"/>
              <a:t>They come up quite often both in Thermodynamics and especially in Quantum Mechanics </a:t>
            </a:r>
            <a:endParaRPr lang="en-US" dirty="0"/>
          </a:p>
        </p:txBody>
      </p:sp>
    </p:spTree>
    <p:extLst>
      <p:ext uri="{BB962C8B-B14F-4D97-AF65-F5344CB8AC3E}">
        <p14:creationId xmlns:p14="http://schemas.microsoft.com/office/powerpoint/2010/main" val="1262142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Maxwell-Boltzmann Molecular Speed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Maxwell-Boltzmann Molecular Speed Distribution is a probability density function (PDF) that represents the probability of being a particular speed at a particular temperature.</a:t>
                </a:r>
              </a:p>
              <a:p>
                <a14:m>
                  <m:oMath xmlns:m="http://schemas.openxmlformats.org/officeDocument/2006/math">
                    <m:r>
                      <a:rPr lang="en-US" b="1" i="0" smtClean="0">
                        <a:effectLst>
                          <a:outerShdw blurRad="38100" dist="38100" dir="2700000" algn="tl">
                            <a:srgbClr val="000000">
                              <a:alpha val="43137"/>
                            </a:srgbClr>
                          </a:outerShdw>
                        </a:effectLst>
                        <a:latin typeface="Cambria Math" panose="02040503050406030204" pitchFamily="18" charset="0"/>
                      </a:rPr>
                      <m:t>𝐩</m:t>
                    </m:r>
                    <m:d>
                      <m:dPr>
                        <m:ctrlPr>
                          <a:rPr lang="en-US" b="1" i="1">
                            <a:effectLst>
                              <a:outerShdw blurRad="38100" dist="38100" dir="2700000" algn="tl">
                                <a:srgbClr val="000000">
                                  <a:alpha val="43137"/>
                                </a:srgbClr>
                              </a:outerShdw>
                            </a:effectLst>
                            <a:latin typeface="Cambria Math" panose="02040503050406030204" pitchFamily="18" charset="0"/>
                          </a:rPr>
                        </m:ctrlPr>
                      </m:dPr>
                      <m:e>
                        <m:r>
                          <a:rPr lang="en-US" b="1" i="0">
                            <a:effectLst>
                              <a:outerShdw blurRad="38100" dist="38100" dir="2700000" algn="tl">
                                <a:srgbClr val="000000">
                                  <a:alpha val="43137"/>
                                </a:srgbClr>
                              </a:outerShdw>
                            </a:effectLst>
                            <a:latin typeface="Cambria Math" panose="02040503050406030204" pitchFamily="18" charset="0"/>
                          </a:rPr>
                          <m:t>𝐯</m:t>
                        </m:r>
                      </m:e>
                    </m:d>
                    <m:r>
                      <a:rPr lang="en-US" b="1" i="0">
                        <a:effectLst>
                          <a:outerShdw blurRad="38100" dist="38100" dir="2700000" algn="tl">
                            <a:srgbClr val="000000">
                              <a:alpha val="43137"/>
                            </a:srgbClr>
                          </a:outerShdw>
                        </a:effectLst>
                        <a:latin typeface="Cambria Math" panose="02040503050406030204" pitchFamily="18" charset="0"/>
                      </a:rPr>
                      <m:t>=</m:t>
                    </m:r>
                    <m:r>
                      <a:rPr lang="en-US" b="1" i="0">
                        <a:effectLst>
                          <a:outerShdw blurRad="38100" dist="38100" dir="2700000" algn="tl">
                            <a:srgbClr val="000000">
                              <a:alpha val="43137"/>
                            </a:srgbClr>
                          </a:outerShdw>
                        </a:effectLst>
                        <a:latin typeface="Cambria Math" panose="02040503050406030204" pitchFamily="18" charset="0"/>
                      </a:rPr>
                      <m:t>𝟒</m:t>
                    </m:r>
                    <m:r>
                      <a:rPr lang="en-US" b="1" i="0">
                        <a:effectLst>
                          <a:outerShdw blurRad="38100" dist="38100" dir="2700000" algn="tl">
                            <a:srgbClr val="000000">
                              <a:alpha val="43137"/>
                            </a:srgbClr>
                          </a:outerShdw>
                        </a:effectLst>
                        <a:latin typeface="Cambria Math" panose="02040503050406030204" pitchFamily="18" charset="0"/>
                      </a:rPr>
                      <m:t>𝛑</m:t>
                    </m:r>
                    <m:r>
                      <a:rPr lang="en-US" b="1" i="0">
                        <a:effectLst>
                          <a:outerShdw blurRad="38100" dist="38100" dir="2700000" algn="tl">
                            <a:srgbClr val="000000">
                              <a:alpha val="43137"/>
                            </a:srgbClr>
                          </a:outerShdw>
                        </a:effectLst>
                        <a:latin typeface="Cambria Math" panose="02040503050406030204" pitchFamily="18" charset="0"/>
                      </a:rPr>
                      <m:t> </m:t>
                    </m:r>
                    <m:sSup>
                      <m:sSupPr>
                        <m:ctrlPr>
                          <a:rPr lang="en-US" b="1" i="1">
                            <a:effectLst>
                              <a:outerShdw blurRad="38100" dist="38100" dir="2700000" algn="tl">
                                <a:srgbClr val="000000">
                                  <a:alpha val="43137"/>
                                </a:srgbClr>
                              </a:outerShdw>
                            </a:effectLst>
                            <a:latin typeface="Cambria Math" panose="02040503050406030204" pitchFamily="18" charset="0"/>
                          </a:rPr>
                        </m:ctrlPr>
                      </m:sSupPr>
                      <m:e>
                        <m:d>
                          <m:dPr>
                            <m:ctrlPr>
                              <a:rPr lang="en-US" b="1" i="1">
                                <a:effectLst>
                                  <a:outerShdw blurRad="38100" dist="38100" dir="2700000" algn="tl">
                                    <a:srgbClr val="000000">
                                      <a:alpha val="43137"/>
                                    </a:srgbClr>
                                  </a:outerShdw>
                                </a:effectLst>
                                <a:latin typeface="Cambria Math" panose="02040503050406030204" pitchFamily="18" charset="0"/>
                              </a:rPr>
                            </m:ctrlPr>
                          </m:dPr>
                          <m:e>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𝐌</m:t>
                                </m:r>
                              </m:num>
                              <m:den>
                                <m:r>
                                  <a:rPr lang="en-US" b="1" i="0">
                                    <a:effectLst>
                                      <a:outerShdw blurRad="38100" dist="38100" dir="2700000" algn="tl">
                                        <a:srgbClr val="000000">
                                          <a:alpha val="43137"/>
                                        </a:srgbClr>
                                      </a:outerShdw>
                                    </a:effectLst>
                                    <a:latin typeface="Cambria Math" panose="02040503050406030204" pitchFamily="18" charset="0"/>
                                  </a:rPr>
                                  <m:t>𝟐</m:t>
                                </m:r>
                                <m:r>
                                  <a:rPr lang="en-US" b="1" i="0">
                                    <a:effectLst>
                                      <a:outerShdw blurRad="38100" dist="38100" dir="2700000" algn="tl">
                                        <a:srgbClr val="000000">
                                          <a:alpha val="43137"/>
                                        </a:srgbClr>
                                      </a:outerShdw>
                                    </a:effectLst>
                                    <a:latin typeface="Cambria Math" panose="02040503050406030204" pitchFamily="18" charset="0"/>
                                  </a:rPr>
                                  <m:t>𝛑</m:t>
                                </m:r>
                                <m:r>
                                  <a:rPr lang="en-US" b="1" i="0">
                                    <a:effectLst>
                                      <a:outerShdw blurRad="38100" dist="38100" dir="2700000" algn="tl">
                                        <a:srgbClr val="000000">
                                          <a:alpha val="43137"/>
                                        </a:srgbClr>
                                      </a:outerShdw>
                                    </a:effectLst>
                                    <a:latin typeface="Cambria Math" panose="02040503050406030204" pitchFamily="18" charset="0"/>
                                  </a:rPr>
                                  <m:t>𝐑𝐓</m:t>
                                </m:r>
                              </m:den>
                            </m:f>
                          </m:e>
                        </m:d>
                      </m:e>
                      <m:sup>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𝟏</m:t>
                            </m:r>
                          </m:num>
                          <m:den>
                            <m:r>
                              <a:rPr lang="en-US" b="1" i="0">
                                <a:effectLst>
                                  <a:outerShdw blurRad="38100" dist="38100" dir="2700000" algn="tl">
                                    <a:srgbClr val="000000">
                                      <a:alpha val="43137"/>
                                    </a:srgbClr>
                                  </a:outerShdw>
                                </a:effectLst>
                                <a:latin typeface="Cambria Math" panose="02040503050406030204" pitchFamily="18" charset="0"/>
                              </a:rPr>
                              <m:t>𝟐</m:t>
                            </m:r>
                          </m:den>
                        </m:f>
                      </m:sup>
                    </m:sSup>
                    <m:sSup>
                      <m:sSupPr>
                        <m:ctrlPr>
                          <a:rPr lang="en-US" b="1" i="1">
                            <a:effectLst>
                              <a:outerShdw blurRad="38100" dist="38100" dir="2700000" algn="tl">
                                <a:srgbClr val="000000">
                                  <a:alpha val="43137"/>
                                </a:srgbClr>
                              </a:outerShdw>
                            </a:effectLst>
                            <a:latin typeface="Cambria Math" panose="02040503050406030204" pitchFamily="18" charset="0"/>
                          </a:rPr>
                        </m:ctrlPr>
                      </m:sSupPr>
                      <m:e>
                        <m:r>
                          <a:rPr lang="en-US" b="1" i="0">
                            <a:effectLst>
                              <a:outerShdw blurRad="38100" dist="38100" dir="2700000" algn="tl">
                                <a:srgbClr val="000000">
                                  <a:alpha val="43137"/>
                                </a:srgbClr>
                              </a:outerShdw>
                            </a:effectLst>
                            <a:latin typeface="Cambria Math" panose="02040503050406030204" pitchFamily="18" charset="0"/>
                          </a:rPr>
                          <m:t>𝐯</m:t>
                        </m:r>
                      </m:e>
                      <m:sup>
                        <m:r>
                          <a:rPr lang="en-US" b="1" i="0">
                            <a:effectLst>
                              <a:outerShdw blurRad="38100" dist="38100" dir="2700000" algn="tl">
                                <a:srgbClr val="000000">
                                  <a:alpha val="43137"/>
                                </a:srgbClr>
                              </a:outerShdw>
                            </a:effectLst>
                            <a:latin typeface="Cambria Math" panose="02040503050406030204" pitchFamily="18" charset="0"/>
                          </a:rPr>
                          <m:t>𝟐</m:t>
                        </m:r>
                      </m:sup>
                    </m:sSup>
                    <m:sSup>
                      <m:sSupPr>
                        <m:ctrlPr>
                          <a:rPr lang="en-US" b="1" i="1">
                            <a:effectLst>
                              <a:outerShdw blurRad="38100" dist="38100" dir="2700000" algn="tl">
                                <a:srgbClr val="000000">
                                  <a:alpha val="43137"/>
                                </a:srgbClr>
                              </a:outerShdw>
                            </a:effectLst>
                            <a:latin typeface="Cambria Math" panose="02040503050406030204" pitchFamily="18" charset="0"/>
                          </a:rPr>
                        </m:ctrlPr>
                      </m:sSupPr>
                      <m:e>
                        <m:r>
                          <a:rPr lang="en-US" b="1" i="0">
                            <a:effectLst>
                              <a:outerShdw blurRad="38100" dist="38100" dir="2700000" algn="tl">
                                <a:srgbClr val="000000">
                                  <a:alpha val="43137"/>
                                </a:srgbClr>
                              </a:outerShdw>
                            </a:effectLst>
                            <a:latin typeface="Cambria Math" panose="02040503050406030204" pitchFamily="18" charset="0"/>
                          </a:rPr>
                          <m:t>𝐞</m:t>
                        </m:r>
                      </m:e>
                      <m:sup>
                        <m:r>
                          <a:rPr lang="en-US" b="1" i="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𝐌</m:t>
                            </m:r>
                            <m:sSup>
                              <m:sSupPr>
                                <m:ctrlPr>
                                  <a:rPr lang="en-US" b="1" i="1">
                                    <a:effectLst>
                                      <a:outerShdw blurRad="38100" dist="38100" dir="2700000" algn="tl">
                                        <a:srgbClr val="000000">
                                          <a:alpha val="43137"/>
                                        </a:srgbClr>
                                      </a:outerShdw>
                                    </a:effectLst>
                                    <a:latin typeface="Cambria Math" panose="02040503050406030204" pitchFamily="18" charset="0"/>
                                  </a:rPr>
                                </m:ctrlPr>
                              </m:sSupPr>
                              <m:e>
                                <m:r>
                                  <a:rPr lang="en-US" b="1" i="0">
                                    <a:effectLst>
                                      <a:outerShdw blurRad="38100" dist="38100" dir="2700000" algn="tl">
                                        <a:srgbClr val="000000">
                                          <a:alpha val="43137"/>
                                        </a:srgbClr>
                                      </a:outerShdw>
                                    </a:effectLst>
                                    <a:latin typeface="Cambria Math" panose="02040503050406030204" pitchFamily="18" charset="0"/>
                                  </a:rPr>
                                  <m:t>𝐯</m:t>
                                </m:r>
                              </m:e>
                              <m:sup>
                                <m:r>
                                  <a:rPr lang="en-US" b="1" i="0">
                                    <a:effectLst>
                                      <a:outerShdw blurRad="38100" dist="38100" dir="2700000" algn="tl">
                                        <a:srgbClr val="000000">
                                          <a:alpha val="43137"/>
                                        </a:srgbClr>
                                      </a:outerShdw>
                                    </a:effectLst>
                                    <a:latin typeface="Cambria Math" panose="02040503050406030204" pitchFamily="18" charset="0"/>
                                  </a:rPr>
                                  <m:t>𝟐</m:t>
                                </m:r>
                              </m:sup>
                            </m:sSup>
                          </m:num>
                          <m:den>
                            <m:r>
                              <a:rPr lang="en-US" b="1" i="0">
                                <a:effectLst>
                                  <a:outerShdw blurRad="38100" dist="38100" dir="2700000" algn="tl">
                                    <a:srgbClr val="000000">
                                      <a:alpha val="43137"/>
                                    </a:srgbClr>
                                  </a:outerShdw>
                                </a:effectLst>
                                <a:latin typeface="Cambria Math" panose="02040503050406030204" pitchFamily="18" charset="0"/>
                              </a:rPr>
                              <m:t>𝟐𝐑𝐓</m:t>
                            </m:r>
                          </m:den>
                        </m:f>
                      </m:sup>
                    </m:sSup>
                  </m:oMath>
                </a14:m>
                <a:endParaRPr lang="en-US" b="1" dirty="0" smtClean="0"/>
              </a:p>
              <a:p>
                <a:r>
                  <a:rPr lang="en-US" dirty="0" smtClean="0"/>
                  <a:t>Higher temperatures and lower molecular weights push graph to be flatter and shift right</a:t>
                </a:r>
                <a:endParaRPr lang="en-US" dirty="0"/>
              </a:p>
              <a:p>
                <a:r>
                  <a:rPr lang="en-US" dirty="0" smtClean="0"/>
                  <a:t> From this equation one can derive the most likely speed a particle would be at: </a:t>
                </a:r>
              </a:p>
              <a:p>
                <a14:m>
                  <m:oMath xmlns:m="http://schemas.openxmlformats.org/officeDocument/2006/math">
                    <m:sSub>
                      <m:sSubPr>
                        <m:ctrlPr>
                          <a:rPr lang="en-US" b="1" i="1" smtClean="0">
                            <a:effectLst>
                              <a:outerShdw blurRad="38100" dist="38100" dir="2700000" algn="tl">
                                <a:srgbClr val="000000">
                                  <a:alpha val="43137"/>
                                </a:srgbClr>
                              </a:outerShdw>
                            </a:effectLst>
                            <a:latin typeface="Cambria Math" panose="02040503050406030204" pitchFamily="18" charset="0"/>
                          </a:rPr>
                        </m:ctrlPr>
                      </m:sSubPr>
                      <m:e>
                        <m:r>
                          <a:rPr lang="en-US" b="1" i="0" smtClean="0">
                            <a:effectLst>
                              <a:outerShdw blurRad="38100" dist="38100" dir="2700000" algn="tl">
                                <a:srgbClr val="000000">
                                  <a:alpha val="43137"/>
                                </a:srgbClr>
                              </a:outerShdw>
                            </a:effectLst>
                            <a:latin typeface="Cambria Math" panose="02040503050406030204" pitchFamily="18" charset="0"/>
                          </a:rPr>
                          <m:t>𝐕</m:t>
                        </m:r>
                      </m:e>
                      <m:sub>
                        <m:r>
                          <a:rPr lang="en-US" b="1" i="0" smtClean="0">
                            <a:effectLst>
                              <a:outerShdw blurRad="38100" dist="38100" dir="2700000" algn="tl">
                                <a:srgbClr val="000000">
                                  <a:alpha val="43137"/>
                                </a:srgbClr>
                              </a:outerShdw>
                            </a:effectLst>
                            <a:latin typeface="Cambria Math" panose="02040503050406030204" pitchFamily="18" charset="0"/>
                          </a:rPr>
                          <m:t>𝐦𝐩</m:t>
                        </m:r>
                      </m:sub>
                    </m:sSub>
                    <m:r>
                      <a:rPr lang="en-US" b="1" i="0" smtClean="0">
                        <a:effectLst>
                          <a:outerShdw blurRad="38100" dist="38100" dir="2700000" algn="tl">
                            <a:srgbClr val="000000">
                              <a:alpha val="43137"/>
                            </a:srgbClr>
                          </a:outerShdw>
                        </a:effectLst>
                        <a:latin typeface="Cambria Math" panose="02040503050406030204" pitchFamily="18" charset="0"/>
                      </a:rPr>
                      <m:t>= </m:t>
                    </m:r>
                    <m:rad>
                      <m:radPr>
                        <m:degHide m:val="on"/>
                        <m:ctrlPr>
                          <a:rPr lang="en-US" b="1" i="1" smtClean="0">
                            <a:effectLst>
                              <a:outerShdw blurRad="38100" dist="38100" dir="2700000" algn="tl">
                                <a:srgbClr val="000000">
                                  <a:alpha val="43137"/>
                                </a:srgbClr>
                              </a:outerShdw>
                            </a:effectLst>
                            <a:latin typeface="Cambria Math" panose="02040503050406030204" pitchFamily="18" charset="0"/>
                          </a:rPr>
                        </m:ctrlPr>
                      </m:radPr>
                      <m:deg/>
                      <m:e>
                        <m:f>
                          <m:fPr>
                            <m:ctrlPr>
                              <a:rPr lang="en-US" b="1" i="1" smtClean="0">
                                <a:effectLst>
                                  <a:outerShdw blurRad="38100" dist="38100" dir="2700000" algn="tl">
                                    <a:srgbClr val="000000">
                                      <a:alpha val="43137"/>
                                    </a:srgbClr>
                                  </a:outerShdw>
                                </a:effectLst>
                                <a:latin typeface="Cambria Math" panose="02040503050406030204" pitchFamily="18" charset="0"/>
                              </a:rPr>
                            </m:ctrlPr>
                          </m:fPr>
                          <m:num>
                            <m:r>
                              <a:rPr lang="en-US" b="1" i="0" smtClean="0">
                                <a:effectLst>
                                  <a:outerShdw blurRad="38100" dist="38100" dir="2700000" algn="tl">
                                    <a:srgbClr val="000000">
                                      <a:alpha val="43137"/>
                                    </a:srgbClr>
                                  </a:outerShdw>
                                </a:effectLst>
                                <a:latin typeface="Cambria Math" panose="02040503050406030204" pitchFamily="18" charset="0"/>
                              </a:rPr>
                              <m:t>𝟐𝐌</m:t>
                            </m:r>
                          </m:num>
                          <m:den>
                            <m:r>
                              <a:rPr lang="en-US" b="1" i="0" smtClean="0">
                                <a:effectLst>
                                  <a:outerShdw blurRad="38100" dist="38100" dir="2700000" algn="tl">
                                    <a:srgbClr val="000000">
                                      <a:alpha val="43137"/>
                                    </a:srgbClr>
                                  </a:outerShdw>
                                </a:effectLst>
                                <a:latin typeface="Cambria Math" panose="02040503050406030204" pitchFamily="18" charset="0"/>
                              </a:rPr>
                              <m:t>𝐑𝐓</m:t>
                            </m:r>
                          </m:den>
                        </m:f>
                      </m:e>
                    </m:rad>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856403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749" y="1595984"/>
            <a:ext cx="3980906" cy="31435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795" y="1595984"/>
            <a:ext cx="4616893" cy="3143520"/>
          </a:xfrm>
          <a:prstGeom prst="rect">
            <a:avLst/>
          </a:prstGeom>
        </p:spPr>
      </p:pic>
    </p:spTree>
    <p:extLst>
      <p:ext uri="{BB962C8B-B14F-4D97-AF65-F5344CB8AC3E}">
        <p14:creationId xmlns:p14="http://schemas.microsoft.com/office/powerpoint/2010/main" val="91317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Foundational Definitions and Terms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00" y="1950721"/>
                <a:ext cx="9601200" cy="4493622"/>
              </a:xfrm>
            </p:spPr>
            <p:txBody>
              <a:bodyPr>
                <a:normAutofit lnSpcReduction="10000"/>
              </a:bodyPr>
              <a:lstStyle/>
              <a:p>
                <a:r>
                  <a:rPr lang="en-US" dirty="0" smtClean="0"/>
                  <a:t>Adiabatic = a process in which no heat is exchanged,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=0</m:t>
                    </m:r>
                    <m:r>
                      <a:rPr lang="en-US" b="0" i="1" smtClean="0">
                        <a:latin typeface="Cambria Math" panose="02040503050406030204" pitchFamily="18" charset="0"/>
                      </a:rPr>
                      <m:t>𝐽</m:t>
                    </m:r>
                  </m:oMath>
                </a14:m>
                <a:endParaRPr lang="en-US" dirty="0" smtClean="0"/>
              </a:p>
              <a:p>
                <a:r>
                  <a:rPr lang="en-US" dirty="0" smtClean="0"/>
                  <a:t>Isothermal = a process in which temperature remains constant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𝐾</m:t>
                    </m:r>
                  </m:oMath>
                </a14:m>
                <a:endParaRPr lang="en-US" dirty="0" smtClean="0"/>
              </a:p>
              <a:p>
                <a:r>
                  <a:rPr lang="en-US" dirty="0" smtClean="0"/>
                  <a:t>Isobaric = a process in which pressure remains constant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𝑃𝑎</m:t>
                    </m:r>
                  </m:oMath>
                </a14:m>
                <a:endParaRPr lang="en-US" dirty="0"/>
              </a:p>
              <a:p>
                <a:r>
                  <a:rPr lang="en-US" dirty="0" smtClean="0"/>
                  <a:t>isovolumetric= a process in which volume remains constant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𝐿</m:t>
                    </m:r>
                  </m:oMath>
                </a14:m>
                <a:endParaRPr lang="en-US" dirty="0" smtClean="0"/>
              </a:p>
              <a:p>
                <a:r>
                  <a:rPr lang="en-US" dirty="0" smtClean="0"/>
                  <a:t>Equation of state = an empirical equation that describes a particular chemical system (not all combinations of physical quantities are physically possible)</a:t>
                </a:r>
              </a:p>
              <a:p>
                <a:r>
                  <a:rPr lang="en-US" dirty="0" smtClean="0"/>
                  <a:t>Open system = a system in which energy and matter(material) can be exchanged i.e. a test-tube with an open top</a:t>
                </a:r>
              </a:p>
              <a:p>
                <a:r>
                  <a:rPr lang="en-US" dirty="0" smtClean="0"/>
                  <a:t>Closed system = a system in which energy, but not matter can be exchanged i.e. a closed-top test-tube</a:t>
                </a:r>
              </a:p>
              <a:p>
                <a:r>
                  <a:rPr lang="en-US" dirty="0" smtClean="0"/>
                  <a:t>Isolated system = a system in which neither energy nor matter can be exchanged i.e. a really good thermos.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1950721"/>
                <a:ext cx="9601200" cy="4493622"/>
              </a:xfrm>
              <a:blipFill>
                <a:blip r:embed="rId2"/>
                <a:stretch>
                  <a:fillRect l="-571" t="-1764" r="-1016"/>
                </a:stretch>
              </a:blipFill>
            </p:spPr>
            <p:txBody>
              <a:bodyPr/>
              <a:lstStyle/>
              <a:p>
                <a:r>
                  <a:rPr lang="en-US">
                    <a:noFill/>
                  </a:rPr>
                  <a:t> </a:t>
                </a:r>
              </a:p>
            </p:txBody>
          </p:sp>
        </mc:Fallback>
      </mc:AlternateContent>
    </p:spTree>
    <p:extLst>
      <p:ext uri="{BB962C8B-B14F-4D97-AF65-F5344CB8AC3E}">
        <p14:creationId xmlns:p14="http://schemas.microsoft.com/office/powerpoint/2010/main" val="145651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Grahm’s</a:t>
            </a:r>
            <a:r>
              <a:rPr lang="en-US" dirty="0" smtClean="0"/>
              <a:t> Law of Effusion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When gases escape a vessel through a small hole, this process is called effusion. The rate at which two gases will effuse relative to each other is given to use by </a:t>
                </a:r>
                <a:r>
                  <a:rPr lang="en-US" dirty="0" err="1" smtClean="0"/>
                  <a:t>Grahm’s</a:t>
                </a:r>
                <a:r>
                  <a:rPr lang="en-US" dirty="0" smtClean="0"/>
                  <a:t> law </a:t>
                </a:r>
              </a:p>
              <a:p>
                <a14:m>
                  <m:oMath xmlns:m="http://schemas.openxmlformats.org/officeDocument/2006/math">
                    <m:f>
                      <m:fPr>
                        <m:ctrlPr>
                          <a:rPr lang="en-US" b="1" i="1" smtClean="0">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𝐑𝐚𝐭</m:t>
                        </m:r>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𝐞</m:t>
                            </m:r>
                          </m:e>
                          <m:sub>
                            <m:r>
                              <a:rPr lang="en-US" b="1" i="0">
                                <a:effectLst>
                                  <a:outerShdw blurRad="38100" dist="38100" dir="2700000" algn="tl">
                                    <a:srgbClr val="000000">
                                      <a:alpha val="43137"/>
                                    </a:srgbClr>
                                  </a:outerShdw>
                                </a:effectLst>
                                <a:latin typeface="Cambria Math" panose="02040503050406030204" pitchFamily="18" charset="0"/>
                              </a:rPr>
                              <m:t>𝐠𝐚𝐬𝐀</m:t>
                            </m:r>
                          </m:sub>
                        </m:sSub>
                      </m:num>
                      <m:den>
                        <m:r>
                          <a:rPr lang="en-US" b="1" i="0">
                            <a:effectLst>
                              <a:outerShdw blurRad="38100" dist="38100" dir="2700000" algn="tl">
                                <a:srgbClr val="000000">
                                  <a:alpha val="43137"/>
                                </a:srgbClr>
                              </a:outerShdw>
                            </a:effectLst>
                            <a:latin typeface="Cambria Math" panose="02040503050406030204" pitchFamily="18" charset="0"/>
                          </a:rPr>
                          <m:t>𝐑𝐚𝐭</m:t>
                        </m:r>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𝐞</m:t>
                            </m:r>
                          </m:e>
                          <m:sub>
                            <m:r>
                              <a:rPr lang="en-US" b="1" i="0">
                                <a:effectLst>
                                  <a:outerShdw blurRad="38100" dist="38100" dir="2700000" algn="tl">
                                    <a:srgbClr val="000000">
                                      <a:alpha val="43137"/>
                                    </a:srgbClr>
                                  </a:outerShdw>
                                </a:effectLst>
                                <a:latin typeface="Cambria Math" panose="02040503050406030204" pitchFamily="18" charset="0"/>
                              </a:rPr>
                              <m:t>𝐠𝐚𝐬𝐁</m:t>
                            </m:r>
                          </m:sub>
                        </m:sSub>
                      </m:den>
                    </m:f>
                    <m:r>
                      <a:rPr lang="en-US" b="1" i="0">
                        <a:effectLst>
                          <a:outerShdw blurRad="38100" dist="38100" dir="2700000" algn="tl">
                            <a:srgbClr val="000000">
                              <a:alpha val="43137"/>
                            </a:srgbClr>
                          </a:outerShdw>
                        </a:effectLst>
                        <a:latin typeface="Cambria Math" panose="02040503050406030204" pitchFamily="18" charset="0"/>
                      </a:rPr>
                      <m:t>= </m:t>
                    </m:r>
                    <m:rad>
                      <m:radPr>
                        <m:degHide m:val="on"/>
                        <m:ctrlPr>
                          <a:rPr lang="en-US" b="1" i="1">
                            <a:effectLst>
                              <a:outerShdw blurRad="38100" dist="38100" dir="2700000" algn="tl">
                                <a:srgbClr val="000000">
                                  <a:alpha val="43137"/>
                                </a:srgbClr>
                              </a:outerShdw>
                            </a:effectLst>
                            <a:latin typeface="Cambria Math" panose="02040503050406030204" pitchFamily="18" charset="0"/>
                          </a:rPr>
                        </m:ctrlPr>
                      </m:radPr>
                      <m:deg/>
                      <m:e>
                        <m:f>
                          <m:fPr>
                            <m:ctrlPr>
                              <a:rPr lang="en-US" b="1" i="1">
                                <a:effectLst>
                                  <a:outerShdw blurRad="38100" dist="38100" dir="2700000" algn="tl">
                                    <a:srgbClr val="000000">
                                      <a:alpha val="43137"/>
                                    </a:srgbClr>
                                  </a:outerShdw>
                                </a:effectLst>
                                <a:latin typeface="Cambria Math" panose="02040503050406030204" pitchFamily="18" charset="0"/>
                              </a:rPr>
                            </m:ctrlPr>
                          </m:fPr>
                          <m:num>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𝐌</m:t>
                                </m:r>
                              </m:e>
                              <m:sub>
                                <m:r>
                                  <a:rPr lang="en-US" b="1" i="0">
                                    <a:effectLst>
                                      <a:outerShdw blurRad="38100" dist="38100" dir="2700000" algn="tl">
                                        <a:srgbClr val="000000">
                                          <a:alpha val="43137"/>
                                        </a:srgbClr>
                                      </a:outerShdw>
                                    </a:effectLst>
                                    <a:latin typeface="Cambria Math" panose="02040503050406030204" pitchFamily="18" charset="0"/>
                                  </a:rPr>
                                  <m:t>𝐁</m:t>
                                </m:r>
                              </m:sub>
                            </m:sSub>
                          </m:num>
                          <m:den>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𝐌</m:t>
                                </m:r>
                              </m:e>
                              <m:sub>
                                <m:r>
                                  <a:rPr lang="en-US" b="1" i="0">
                                    <a:effectLst>
                                      <a:outerShdw blurRad="38100" dist="38100" dir="2700000" algn="tl">
                                        <a:srgbClr val="000000">
                                          <a:alpha val="43137"/>
                                        </a:srgbClr>
                                      </a:outerShdw>
                                    </a:effectLst>
                                    <a:latin typeface="Cambria Math" panose="02040503050406030204" pitchFamily="18" charset="0"/>
                                  </a:rPr>
                                  <m:t>𝐀</m:t>
                                </m:r>
                              </m:sub>
                            </m:sSub>
                          </m:den>
                        </m:f>
                      </m:e>
                    </m:rad>
                  </m:oMath>
                </a14:m>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321294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Unit Conversions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𝑚𝐿</m:t>
                    </m:r>
                    <m:r>
                      <a:rPr lang="en-US" b="0" i="1" smtClean="0">
                        <a:latin typeface="Cambria Math" panose="02040503050406030204" pitchFamily="18" charset="0"/>
                      </a:rPr>
                      <m:t>=1 </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r>
                      <a:rPr lang="en-US" b="0" i="1" smtClean="0">
                        <a:latin typeface="Cambria Math" panose="02040503050406030204" pitchFamily="18" charset="0"/>
                      </a:rPr>
                      <m:t>𝐿</m:t>
                    </m:r>
                  </m:oMath>
                </a14:m>
                <a:endParaRPr lang="en-US" dirty="0" smtClean="0"/>
              </a:p>
              <a:p>
                <a14:m>
                  <m:oMath xmlns:m="http://schemas.openxmlformats.org/officeDocument/2006/math">
                    <m:r>
                      <a:rPr lang="en-US" b="0" i="1" smtClean="0">
                        <a:latin typeface="Cambria Math" panose="02040503050406030204" pitchFamily="18" charset="0"/>
                      </a:rPr>
                      <m:t>1 </m:t>
                    </m:r>
                    <m:r>
                      <a:rPr lang="en-US" b="0" i="1" smtClean="0">
                        <a:latin typeface="Cambria Math" panose="02040503050406030204" pitchFamily="18" charset="0"/>
                      </a:rPr>
                      <m:t>𝑎𝑡𝑚</m:t>
                    </m:r>
                    <m:r>
                      <a:rPr lang="en-US" b="0" i="1" smtClean="0">
                        <a:latin typeface="Cambria Math" panose="02040503050406030204" pitchFamily="18" charset="0"/>
                      </a:rPr>
                      <m:t>=101325 </m:t>
                    </m:r>
                    <m:r>
                      <a:rPr lang="en-US" b="0" i="1" smtClean="0">
                        <a:latin typeface="Cambria Math" panose="02040503050406030204" pitchFamily="18" charset="0"/>
                      </a:rPr>
                      <m:t>𝑃𝑎</m:t>
                    </m:r>
                    <m:r>
                      <a:rPr lang="en-US" b="0" i="1" smtClean="0">
                        <a:latin typeface="Cambria Math" panose="02040503050406030204" pitchFamily="18" charset="0"/>
                      </a:rPr>
                      <m:t>=101.325 </m:t>
                    </m:r>
                    <m:r>
                      <a:rPr lang="en-US" b="0" i="1" smtClean="0">
                        <a:latin typeface="Cambria Math" panose="02040503050406030204" pitchFamily="18" charset="0"/>
                      </a:rPr>
                      <m:t>𝑘𝑃𝑎</m:t>
                    </m:r>
                    <m:r>
                      <a:rPr lang="en-US" b="0" i="1" smtClean="0">
                        <a:latin typeface="Cambria Math" panose="02040503050406030204" pitchFamily="18" charset="0"/>
                      </a:rPr>
                      <m:t>=1.01325 </m:t>
                    </m:r>
                    <m:r>
                      <a:rPr lang="en-US" b="0" i="1" smtClean="0">
                        <a:latin typeface="Cambria Math" panose="02040503050406030204" pitchFamily="18" charset="0"/>
                      </a:rPr>
                      <m:t>𝑏𝑎𝑟</m:t>
                    </m:r>
                  </m:oMath>
                </a14:m>
                <a:endParaRPr lang="en-US" dirty="0" smtClean="0"/>
              </a:p>
              <a:p>
                <a14:m>
                  <m:oMath xmlns:m="http://schemas.openxmlformats.org/officeDocument/2006/math">
                    <m:r>
                      <a:rPr lang="en-US" b="0" i="1" smtClean="0">
                        <a:latin typeface="Cambria Math" panose="02040503050406030204" pitchFamily="18" charset="0"/>
                      </a:rPr>
                      <m:t>1 </m:t>
                    </m:r>
                    <m:r>
                      <a:rPr lang="en-US" b="0" i="1" smtClean="0">
                        <a:latin typeface="Cambria Math" panose="02040503050406030204" pitchFamily="18" charset="0"/>
                      </a:rPr>
                      <m:t>𝑃𝑎</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a14:m>
                <a:endParaRPr lang="en-US" dirty="0" smtClean="0"/>
              </a:p>
              <a:p>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=273.15+</m:t>
                    </m:r>
                    <m:r>
                      <a:rPr lang="en-US" b="0" i="1" smtClean="0">
                        <a:latin typeface="Cambria Math" panose="02040503050406030204" pitchFamily="18" charset="0"/>
                      </a:rPr>
                      <m:t>𝐶</m:t>
                    </m:r>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020"/>
                </a:stretch>
              </a:blipFill>
            </p:spPr>
            <p:txBody>
              <a:bodyPr/>
              <a:lstStyle/>
              <a:p>
                <a:r>
                  <a:rPr lang="en-US">
                    <a:noFill/>
                  </a:rPr>
                  <a:t> </a:t>
                </a:r>
              </a:p>
            </p:txBody>
          </p:sp>
        </mc:Fallback>
      </mc:AlternateContent>
    </p:spTree>
    <p:extLst>
      <p:ext uri="{BB962C8B-B14F-4D97-AF65-F5344CB8AC3E}">
        <p14:creationId xmlns:p14="http://schemas.microsoft.com/office/powerpoint/2010/main" val="372003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Gas Law</a:t>
            </a:r>
            <a:endParaRPr lang="en-US" dirty="0"/>
          </a:p>
        </p:txBody>
      </p:sp>
      <p:sp>
        <p:nvSpPr>
          <p:cNvPr id="3" name="Content Placeholder 2"/>
          <p:cNvSpPr>
            <a:spLocks noGrp="1"/>
          </p:cNvSpPr>
          <p:nvPr>
            <p:ph idx="1"/>
          </p:nvPr>
        </p:nvSpPr>
        <p:spPr/>
        <p:txBody>
          <a:bodyPr>
            <a:normAutofit/>
          </a:bodyPr>
          <a:lstStyle/>
          <a:p>
            <a:r>
              <a:rPr lang="en-US" dirty="0" smtClean="0"/>
              <a:t>Fundamental assumptions: </a:t>
            </a:r>
          </a:p>
          <a:p>
            <a:pPr lvl="1"/>
            <a:r>
              <a:rPr lang="en-US" dirty="0" smtClean="0"/>
              <a:t>All collisions between molecules are elastic (momentum and KE are conserved)</a:t>
            </a:r>
          </a:p>
          <a:p>
            <a:pPr lvl="1"/>
            <a:r>
              <a:rPr lang="en-US" dirty="0" smtClean="0"/>
              <a:t>Molecules take up no volume </a:t>
            </a:r>
          </a:p>
          <a:p>
            <a:pPr lvl="1"/>
            <a:r>
              <a:rPr lang="en-US" dirty="0" smtClean="0"/>
              <a:t>There are no attractive forces between molecules in the gas phase</a:t>
            </a:r>
          </a:p>
          <a:p>
            <a:r>
              <a:rPr lang="en-US" dirty="0" smtClean="0"/>
              <a:t>When are these assumptions valid?	</a:t>
            </a:r>
          </a:p>
          <a:p>
            <a:pPr lvl="1"/>
            <a:r>
              <a:rPr lang="en-US" dirty="0" smtClean="0"/>
              <a:t>High temperature (minimizes the effect of attractive and repulsive forces of molecules) </a:t>
            </a:r>
          </a:p>
          <a:p>
            <a:pPr lvl="1"/>
            <a:r>
              <a:rPr lang="en-US" dirty="0" smtClean="0"/>
              <a:t>Low pressure (minimizes the chance of collision and minimizes forces between molecules) </a:t>
            </a:r>
          </a:p>
        </p:txBody>
      </p:sp>
    </p:spTree>
    <p:extLst>
      <p:ext uri="{BB962C8B-B14F-4D97-AF65-F5344CB8AC3E}">
        <p14:creationId xmlns:p14="http://schemas.microsoft.com/office/powerpoint/2010/main" val="98232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so important?</a:t>
            </a:r>
            <a:endParaRPr lang="en-US" dirty="0"/>
          </a:p>
        </p:txBody>
      </p:sp>
      <p:sp>
        <p:nvSpPr>
          <p:cNvPr id="3" name="Content Placeholder 2"/>
          <p:cNvSpPr>
            <a:spLocks noGrp="1"/>
          </p:cNvSpPr>
          <p:nvPr>
            <p:ph idx="1"/>
          </p:nvPr>
        </p:nvSpPr>
        <p:spPr/>
        <p:txBody>
          <a:bodyPr>
            <a:normAutofit/>
          </a:bodyPr>
          <a:lstStyle/>
          <a:p>
            <a:r>
              <a:rPr lang="en-US" dirty="0" smtClean="0"/>
              <a:t>It explains the fundamental gas laws that you learned in General Chemistry </a:t>
            </a:r>
          </a:p>
          <a:p>
            <a:r>
              <a:rPr lang="en-US" b="1" dirty="0" smtClean="0">
                <a:effectLst>
                  <a:outerShdw blurRad="38100" dist="38100" dir="2700000" algn="tl">
                    <a:srgbClr val="000000">
                      <a:alpha val="43137"/>
                    </a:srgbClr>
                  </a:outerShdw>
                </a:effectLst>
              </a:rPr>
              <a:t>PV = </a:t>
            </a:r>
            <a:r>
              <a:rPr lang="en-US" b="1" dirty="0" err="1" smtClean="0">
                <a:effectLst>
                  <a:outerShdw blurRad="38100" dist="38100" dir="2700000" algn="tl">
                    <a:srgbClr val="000000">
                      <a:alpha val="43137"/>
                    </a:srgbClr>
                  </a:outerShdw>
                </a:effectLst>
              </a:rPr>
              <a:t>nRT</a:t>
            </a:r>
            <a:endParaRPr lang="en-US" b="1" dirty="0" smtClean="0">
              <a:effectLst>
                <a:outerShdw blurRad="38100" dist="38100" dir="2700000" algn="tl">
                  <a:srgbClr val="000000">
                    <a:alpha val="43137"/>
                  </a:srgbClr>
                </a:outerShdw>
              </a:effectLst>
            </a:endParaRPr>
          </a:p>
          <a:p>
            <a:r>
              <a:rPr lang="en-US" b="1" dirty="0" err="1" smtClean="0">
                <a:effectLst>
                  <a:outerShdw blurRad="38100" dist="38100" dir="2700000" algn="tl">
                    <a:srgbClr val="000000">
                      <a:alpha val="43137"/>
                    </a:srgbClr>
                  </a:outerShdw>
                </a:effectLst>
              </a:rPr>
              <a:t>PVm</a:t>
            </a:r>
            <a:r>
              <a:rPr lang="en-US" b="1" dirty="0" smtClean="0">
                <a:effectLst>
                  <a:outerShdw blurRad="38100" dist="38100" dir="2700000" algn="tl">
                    <a:srgbClr val="000000">
                      <a:alpha val="43137"/>
                    </a:srgbClr>
                  </a:outerShdw>
                </a:effectLst>
              </a:rPr>
              <a:t> = RT </a:t>
            </a:r>
          </a:p>
          <a:p>
            <a:r>
              <a:rPr lang="en-US" dirty="0" err="1" smtClean="0"/>
              <a:t>Vm</a:t>
            </a:r>
            <a:r>
              <a:rPr lang="en-US" dirty="0" smtClean="0"/>
              <a:t> = V/n or the molar volume of a gas</a:t>
            </a:r>
          </a:p>
          <a:p>
            <a:r>
              <a:rPr lang="en-US" dirty="0" smtClean="0"/>
              <a:t>P1V1 = P2V2 if T and n stay the same because R is a constant </a:t>
            </a:r>
          </a:p>
          <a:p>
            <a:r>
              <a:rPr lang="en-US" dirty="0" smtClean="0"/>
              <a:t>P1/T1 = P2/T2 if V and n stay the same because R is a constant </a:t>
            </a:r>
          </a:p>
          <a:p>
            <a:r>
              <a:rPr lang="en-US" dirty="0" smtClean="0"/>
              <a:t>P1V1/T1 = P2V2/T2 if n stays the same because R is a constant </a:t>
            </a:r>
          </a:p>
          <a:p>
            <a:r>
              <a:rPr lang="en-US" dirty="0" smtClean="0"/>
              <a:t>If you don’t believe this then isolate the ideal gas law for one side </a:t>
            </a:r>
          </a:p>
          <a:p>
            <a:endParaRPr lang="en-US" dirty="0"/>
          </a:p>
          <a:p>
            <a:endParaRPr lang="en-US" dirty="0"/>
          </a:p>
        </p:txBody>
      </p:sp>
    </p:spTree>
    <p:extLst>
      <p:ext uri="{BB962C8B-B14F-4D97-AF65-F5344CB8AC3E}">
        <p14:creationId xmlns:p14="http://schemas.microsoft.com/office/powerpoint/2010/main" val="249610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 real gases?</a:t>
            </a:r>
            <a:endParaRPr lang="en-US" dirty="0"/>
          </a:p>
        </p:txBody>
      </p:sp>
      <p:sp>
        <p:nvSpPr>
          <p:cNvPr id="3" name="Content Placeholder 2"/>
          <p:cNvSpPr>
            <a:spLocks noGrp="1"/>
          </p:cNvSpPr>
          <p:nvPr>
            <p:ph idx="1"/>
          </p:nvPr>
        </p:nvSpPr>
        <p:spPr/>
        <p:txBody>
          <a:bodyPr/>
          <a:lstStyle/>
          <a:p>
            <a:r>
              <a:rPr lang="en-US" dirty="0" smtClean="0"/>
              <a:t>Though the ideal gas law works well for most gases at SATP (standard ambient temperature and pressure [23 C at 1 </a:t>
            </a:r>
            <a:r>
              <a:rPr lang="en-US" dirty="0" err="1" smtClean="0"/>
              <a:t>atm</a:t>
            </a:r>
            <a:r>
              <a:rPr lang="en-US" dirty="0" smtClean="0"/>
              <a:t>])</a:t>
            </a:r>
          </a:p>
          <a:p>
            <a:pPr marL="0" indent="0">
              <a:buNone/>
            </a:pPr>
            <a:endParaRPr lang="en-US" dirty="0" smtClean="0"/>
          </a:p>
          <a:p>
            <a:r>
              <a:rPr lang="en-US" dirty="0" smtClean="0"/>
              <a:t>It does not work well for gases at low temperature and high pressure because those conditions will maximize collisions between gas molecules and maximize the intermolecular forces between gas molecules which is not good. </a:t>
            </a:r>
          </a:p>
          <a:p>
            <a:endParaRPr lang="en-US" dirty="0"/>
          </a:p>
        </p:txBody>
      </p:sp>
    </p:spTree>
    <p:extLst>
      <p:ext uri="{BB962C8B-B14F-4D97-AF65-F5344CB8AC3E}">
        <p14:creationId xmlns:p14="http://schemas.microsoft.com/office/powerpoint/2010/main" val="291159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Van Deer Waals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Introduces two terms: </a:t>
                </a:r>
              </a:p>
              <a:p>
                <a:pPr lvl="1"/>
                <a:r>
                  <a:rPr lang="en-US" dirty="0" smtClean="0"/>
                  <a:t>a = represents the attractive/repulsive forces between molecules</a:t>
                </a:r>
              </a:p>
              <a:p>
                <a:pPr lvl="1"/>
                <a:r>
                  <a:rPr lang="en-US" dirty="0"/>
                  <a:t>b</a:t>
                </a:r>
                <a:r>
                  <a:rPr lang="en-US" dirty="0" smtClean="0"/>
                  <a:t> = represents the excluded volume introduced per mole of gas molecules</a:t>
                </a:r>
              </a:p>
              <a:p>
                <a14:m>
                  <m:oMath xmlns:m="http://schemas.openxmlformats.org/officeDocument/2006/math">
                    <m:d>
                      <m:dPr>
                        <m:ctrlPr>
                          <a:rPr lang="en-US" b="1" i="1" smtClean="0">
                            <a:effectLst>
                              <a:outerShdw blurRad="38100" dist="38100" dir="2700000" algn="tl">
                                <a:srgbClr val="000000">
                                  <a:alpha val="43137"/>
                                </a:srgbClr>
                              </a:outerShdw>
                            </a:effectLst>
                            <a:latin typeface="Cambria Math" panose="02040503050406030204" pitchFamily="18" charset="0"/>
                          </a:rPr>
                        </m:ctrlPr>
                      </m:dPr>
                      <m:e>
                        <m:r>
                          <a:rPr lang="en-US" b="1" i="0" smtClean="0">
                            <a:effectLst>
                              <a:outerShdw blurRad="38100" dist="38100" dir="2700000" algn="tl">
                                <a:srgbClr val="000000">
                                  <a:alpha val="43137"/>
                                </a:srgbClr>
                              </a:outerShdw>
                            </a:effectLst>
                            <a:latin typeface="Cambria Math" panose="02040503050406030204" pitchFamily="18" charset="0"/>
                          </a:rPr>
                          <m:t>𝐏</m:t>
                        </m:r>
                        <m:r>
                          <a:rPr lang="en-US" b="1" i="0">
                            <a:effectLst>
                              <a:outerShdw blurRad="38100" dist="38100" dir="2700000" algn="tl">
                                <a:srgbClr val="000000">
                                  <a:alpha val="43137"/>
                                </a:srgbClr>
                              </a:outerShdw>
                            </a:effectLst>
                            <a:latin typeface="Cambria Math" panose="02040503050406030204" pitchFamily="18" charset="0"/>
                          </a:rPr>
                          <m:t>+</m:t>
                        </m:r>
                        <m:r>
                          <a:rPr lang="en-US" b="1" i="0">
                            <a:effectLst>
                              <a:outerShdw blurRad="38100" dist="38100" dir="2700000" algn="tl">
                                <a:srgbClr val="000000">
                                  <a:alpha val="43137"/>
                                </a:srgbClr>
                              </a:outerShdw>
                            </a:effectLst>
                            <a:latin typeface="Cambria Math" panose="02040503050406030204" pitchFamily="18" charset="0"/>
                          </a:rPr>
                          <m:t>𝐚</m:t>
                        </m:r>
                        <m:r>
                          <a:rPr lang="en-US" b="1" i="0">
                            <a:effectLst>
                              <a:outerShdw blurRad="38100" dist="38100" dir="2700000" algn="tl">
                                <a:srgbClr val="000000">
                                  <a:alpha val="43137"/>
                                </a:srgbClr>
                              </a:outerShdw>
                            </a:effectLst>
                            <a:latin typeface="Cambria Math" panose="02040503050406030204" pitchFamily="18" charset="0"/>
                          </a:rPr>
                          <m:t> </m:t>
                        </m:r>
                        <m:sSup>
                          <m:sSupPr>
                            <m:ctrlPr>
                              <a:rPr lang="en-US" b="1" i="1">
                                <a:effectLst>
                                  <a:outerShdw blurRad="38100" dist="38100" dir="2700000" algn="tl">
                                    <a:srgbClr val="000000">
                                      <a:alpha val="43137"/>
                                    </a:srgbClr>
                                  </a:outerShdw>
                                </a:effectLst>
                                <a:latin typeface="Cambria Math" panose="02040503050406030204" pitchFamily="18" charset="0"/>
                              </a:rPr>
                            </m:ctrlPr>
                          </m:sSupPr>
                          <m:e>
                            <m:d>
                              <m:dPr>
                                <m:ctrlPr>
                                  <a:rPr lang="en-US" b="1" i="1">
                                    <a:effectLst>
                                      <a:outerShdw blurRad="38100" dist="38100" dir="2700000" algn="tl">
                                        <a:srgbClr val="000000">
                                          <a:alpha val="43137"/>
                                        </a:srgbClr>
                                      </a:outerShdw>
                                    </a:effectLst>
                                    <a:latin typeface="Cambria Math" panose="02040503050406030204" pitchFamily="18" charset="0"/>
                                  </a:rPr>
                                </m:ctrlPr>
                              </m:dPr>
                              <m:e>
                                <m:f>
                                  <m:fPr>
                                    <m:ctrlPr>
                                      <a:rPr lang="en-US" b="1" i="1">
                                        <a:effectLst>
                                          <a:outerShdw blurRad="38100" dist="38100" dir="2700000" algn="tl">
                                            <a:srgbClr val="000000">
                                              <a:alpha val="43137"/>
                                            </a:srgbClr>
                                          </a:outerShdw>
                                        </a:effectLst>
                                        <a:latin typeface="Cambria Math" panose="02040503050406030204" pitchFamily="18" charset="0"/>
                                      </a:rPr>
                                    </m:ctrlPr>
                                  </m:fPr>
                                  <m:num>
                                    <m:r>
                                      <a:rPr lang="en-US" b="1" i="0">
                                        <a:effectLst>
                                          <a:outerShdw blurRad="38100" dist="38100" dir="2700000" algn="tl">
                                            <a:srgbClr val="000000">
                                              <a:alpha val="43137"/>
                                            </a:srgbClr>
                                          </a:outerShdw>
                                        </a:effectLst>
                                        <a:latin typeface="Cambria Math" panose="02040503050406030204" pitchFamily="18" charset="0"/>
                                      </a:rPr>
                                      <m:t>𝐧</m:t>
                                    </m:r>
                                  </m:num>
                                  <m:den>
                                    <m:r>
                                      <a:rPr lang="en-US" b="1" i="0">
                                        <a:effectLst>
                                          <a:outerShdw blurRad="38100" dist="38100" dir="2700000" algn="tl">
                                            <a:srgbClr val="000000">
                                              <a:alpha val="43137"/>
                                            </a:srgbClr>
                                          </a:outerShdw>
                                        </a:effectLst>
                                        <a:latin typeface="Cambria Math" panose="02040503050406030204" pitchFamily="18" charset="0"/>
                                      </a:rPr>
                                      <m:t>𝐕</m:t>
                                    </m:r>
                                  </m:den>
                                </m:f>
                              </m:e>
                            </m:d>
                          </m:e>
                          <m:sup>
                            <m:r>
                              <a:rPr lang="en-US" b="1" i="0">
                                <a:effectLst>
                                  <a:outerShdw blurRad="38100" dist="38100" dir="2700000" algn="tl">
                                    <a:srgbClr val="000000">
                                      <a:alpha val="43137"/>
                                    </a:srgbClr>
                                  </a:outerShdw>
                                </a:effectLst>
                                <a:latin typeface="Cambria Math" panose="02040503050406030204" pitchFamily="18" charset="0"/>
                              </a:rPr>
                              <m:t>𝟐</m:t>
                            </m:r>
                          </m:sup>
                        </m:sSup>
                      </m:e>
                    </m:d>
                    <m:d>
                      <m:dPr>
                        <m:ctrlPr>
                          <a:rPr lang="en-US" b="1" i="1">
                            <a:effectLst>
                              <a:outerShdw blurRad="38100" dist="38100" dir="2700000" algn="tl">
                                <a:srgbClr val="000000">
                                  <a:alpha val="43137"/>
                                </a:srgbClr>
                              </a:outerShdw>
                            </a:effectLst>
                            <a:latin typeface="Cambria Math" panose="02040503050406030204" pitchFamily="18" charset="0"/>
                          </a:rPr>
                        </m:ctrlPr>
                      </m:dPr>
                      <m:e>
                        <m:r>
                          <a:rPr lang="en-US" b="1" i="0">
                            <a:effectLst>
                              <a:outerShdw blurRad="38100" dist="38100" dir="2700000" algn="tl">
                                <a:srgbClr val="000000">
                                  <a:alpha val="43137"/>
                                </a:srgbClr>
                              </a:outerShdw>
                            </a:effectLst>
                            <a:latin typeface="Cambria Math" panose="02040503050406030204" pitchFamily="18" charset="0"/>
                          </a:rPr>
                          <m:t>𝐕</m:t>
                        </m:r>
                        <m:r>
                          <a:rPr lang="en-US" b="1" i="0">
                            <a:effectLst>
                              <a:outerShdw blurRad="38100" dist="38100" dir="2700000" algn="tl">
                                <a:srgbClr val="000000">
                                  <a:alpha val="43137"/>
                                </a:srgbClr>
                              </a:outerShdw>
                            </a:effectLst>
                            <a:latin typeface="Cambria Math" panose="02040503050406030204" pitchFamily="18" charset="0"/>
                          </a:rPr>
                          <m:t>−</m:t>
                        </m:r>
                        <m:r>
                          <a:rPr lang="en-US" b="1" i="0">
                            <a:effectLst>
                              <a:outerShdw blurRad="38100" dist="38100" dir="2700000" algn="tl">
                                <a:srgbClr val="000000">
                                  <a:alpha val="43137"/>
                                </a:srgbClr>
                              </a:outerShdw>
                            </a:effectLst>
                            <a:latin typeface="Cambria Math" panose="02040503050406030204" pitchFamily="18" charset="0"/>
                          </a:rPr>
                          <m:t>𝐧𝐛</m:t>
                        </m:r>
                      </m:e>
                    </m:d>
                    <m:r>
                      <a:rPr lang="en-US" b="1" i="0">
                        <a:effectLst>
                          <a:outerShdw blurRad="38100" dist="38100" dir="2700000" algn="tl">
                            <a:srgbClr val="000000">
                              <a:alpha val="43137"/>
                            </a:srgbClr>
                          </a:outerShdw>
                        </a:effectLst>
                        <a:latin typeface="Cambria Math" panose="02040503050406030204" pitchFamily="18" charset="0"/>
                      </a:rPr>
                      <m:t>=</m:t>
                    </m:r>
                    <m:r>
                      <a:rPr lang="en-US" b="1" i="0">
                        <a:effectLst>
                          <a:outerShdw blurRad="38100" dist="38100" dir="2700000" algn="tl">
                            <a:srgbClr val="000000">
                              <a:alpha val="43137"/>
                            </a:srgbClr>
                          </a:outerShdw>
                        </a:effectLst>
                        <a:latin typeface="Cambria Math" panose="02040503050406030204" pitchFamily="18" charset="0"/>
                      </a:rPr>
                      <m:t>𝐧𝐑𝐓</m:t>
                    </m:r>
                  </m:oMath>
                </a14:m>
                <a:endParaRPr lang="en-US" b="1" dirty="0" smtClean="0">
                  <a:effectLst>
                    <a:outerShdw blurRad="38100" dist="38100" dir="2700000" algn="tl">
                      <a:srgbClr val="000000">
                        <a:alpha val="43137"/>
                      </a:srgbClr>
                    </a:outerShdw>
                  </a:effectLst>
                </a:endParaRPr>
              </a:p>
              <a:p>
                <a:r>
                  <a:rPr lang="en-US" dirty="0" smtClean="0"/>
                  <a:t>Because the b term relates to the excluded volume, it is related to the volume of the gas molecule</a:t>
                </a:r>
              </a:p>
              <a:p>
                <a14:m>
                  <m:oMath xmlns:m="http://schemas.openxmlformats.org/officeDocument/2006/math">
                    <m:r>
                      <a:rPr lang="en-US" b="1" i="0" smtClean="0">
                        <a:effectLst>
                          <a:outerShdw blurRad="38100" dist="38100" dir="2700000" algn="tl">
                            <a:srgbClr val="000000">
                              <a:alpha val="43137"/>
                            </a:srgbClr>
                          </a:outerShdw>
                        </a:effectLst>
                        <a:latin typeface="Cambria Math" panose="02040503050406030204" pitchFamily="18" charset="0"/>
                      </a:rPr>
                      <m:t>𝐛</m:t>
                    </m:r>
                    <m:r>
                      <a:rPr lang="en-US" b="1" i="0" smtClean="0">
                        <a:effectLst>
                          <a:outerShdw blurRad="38100" dist="38100" dir="2700000" algn="tl">
                            <a:srgbClr val="000000">
                              <a:alpha val="43137"/>
                            </a:srgbClr>
                          </a:outerShdw>
                        </a:effectLst>
                        <a:latin typeface="Cambria Math" panose="02040503050406030204" pitchFamily="18" charset="0"/>
                      </a:rPr>
                      <m:t>=</m:t>
                    </m:r>
                    <m:r>
                      <a:rPr lang="en-US" b="1" i="0" smtClean="0">
                        <a:effectLst>
                          <a:outerShdw blurRad="38100" dist="38100" dir="2700000" algn="tl">
                            <a:srgbClr val="000000">
                              <a:alpha val="43137"/>
                            </a:srgbClr>
                          </a:outerShdw>
                        </a:effectLst>
                        <a:latin typeface="Cambria Math" panose="02040503050406030204" pitchFamily="18" charset="0"/>
                      </a:rPr>
                      <m:t>𝟒</m:t>
                    </m:r>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𝐕</m:t>
                        </m:r>
                      </m:e>
                      <m:sub>
                        <m:r>
                          <a:rPr lang="en-US" b="1" i="0">
                            <a:effectLst>
                              <a:outerShdw blurRad="38100" dist="38100" dir="2700000" algn="tl">
                                <a:srgbClr val="000000">
                                  <a:alpha val="43137"/>
                                </a:srgbClr>
                              </a:outerShdw>
                            </a:effectLst>
                            <a:latin typeface="Cambria Math" panose="02040503050406030204" pitchFamily="18" charset="0"/>
                          </a:rPr>
                          <m:t>𝐦𝐨𝐥𝐞𝐜𝐮𝐥𝐞</m:t>
                        </m:r>
                      </m:sub>
                    </m:sSub>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𝐍</m:t>
                        </m:r>
                      </m:e>
                      <m:sub>
                        <m:r>
                          <a:rPr lang="en-US" b="1" i="0">
                            <a:effectLst>
                              <a:outerShdw blurRad="38100" dist="38100" dir="2700000" algn="tl">
                                <a:srgbClr val="000000">
                                  <a:alpha val="43137"/>
                                </a:srgbClr>
                              </a:outerShdw>
                            </a:effectLst>
                            <a:latin typeface="Cambria Math" panose="02040503050406030204" pitchFamily="18" charset="0"/>
                          </a:rPr>
                          <m:t>𝐚</m:t>
                        </m:r>
                      </m:sub>
                    </m:sSub>
                  </m:oMath>
                </a14:m>
                <a:endParaRPr lang="en-US" b="1" dirty="0" smtClean="0"/>
              </a:p>
              <a:p>
                <a:endParaRPr lang="en-US" dirty="0"/>
              </a:p>
              <a:p>
                <a:endParaRPr lang="en-US" dirty="0" smtClean="0"/>
              </a:p>
              <a:p>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361" r="-381"/>
                </a:stretch>
              </a:blipFill>
            </p:spPr>
            <p:txBody>
              <a:bodyPr/>
              <a:lstStyle/>
              <a:p>
                <a:r>
                  <a:rPr lang="en-US">
                    <a:noFill/>
                  </a:rPr>
                  <a:t> </a:t>
                </a:r>
              </a:p>
            </p:txBody>
          </p:sp>
        </mc:Fallback>
      </mc:AlternateContent>
    </p:spTree>
    <p:extLst>
      <p:ext uri="{BB962C8B-B14F-4D97-AF65-F5344CB8AC3E}">
        <p14:creationId xmlns:p14="http://schemas.microsoft.com/office/powerpoint/2010/main" val="272580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Virial Equation of State</a:t>
            </a:r>
            <a:endParaRPr lang="en-US" dirty="0"/>
          </a:p>
        </p:txBody>
      </p:sp>
      <p:sp>
        <p:nvSpPr>
          <p:cNvPr id="3" name="Content Placeholder 2"/>
          <p:cNvSpPr>
            <a:spLocks noGrp="1"/>
          </p:cNvSpPr>
          <p:nvPr>
            <p:ph idx="1"/>
          </p:nvPr>
        </p:nvSpPr>
        <p:spPr/>
        <p:txBody>
          <a:bodyPr/>
          <a:lstStyle/>
          <a:p>
            <a:r>
              <a:rPr lang="en-US" dirty="0" smtClean="0"/>
              <a:t>The Van Deer Waals Equation is great, but it has its shortcomings (it is not valid for a wide variety of temperatures)</a:t>
            </a:r>
          </a:p>
          <a:p>
            <a:r>
              <a:rPr lang="en-US" dirty="0" smtClean="0"/>
              <a:t>We can do better… the Virial Equation of State</a:t>
            </a:r>
          </a:p>
          <a:p>
            <a:r>
              <a:rPr lang="en-US" dirty="0" smtClean="0"/>
              <a:t>The virial equation of state has its foundation in what is known as the compressibility factor (Z) </a:t>
            </a:r>
            <a:endParaRPr lang="en-US" dirty="0"/>
          </a:p>
        </p:txBody>
      </p:sp>
    </p:spTree>
    <p:extLst>
      <p:ext uri="{BB962C8B-B14F-4D97-AF65-F5344CB8AC3E}">
        <p14:creationId xmlns:p14="http://schemas.microsoft.com/office/powerpoint/2010/main" val="117515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Compressibility Factor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compressibility factor, Z, represents the ratio of the actual molar volume to the ideal gas molar volume at the same temperature and pressure.</a:t>
                </a:r>
              </a:p>
              <a:p>
                <a:r>
                  <a:rPr lang="en-US" dirty="0" smtClean="0"/>
                  <a:t>The actual real gas can have either larger or smaller molar volume than the ideal gas depending upon the dominant forces in the gas (attractive means smaller, repulsive means bigger). </a:t>
                </a:r>
              </a:p>
              <a:p>
                <a:r>
                  <a:rPr lang="en-US" dirty="0" smtClean="0"/>
                  <a:t>The molar volume will henceforth be referred to as </a:t>
                </a:r>
                <a:r>
                  <a:rPr lang="en-US" dirty="0" err="1" smtClean="0"/>
                  <a:t>Vm</a:t>
                </a:r>
                <a:r>
                  <a:rPr lang="en-US" dirty="0" smtClean="0"/>
                  <a:t> from now on </a:t>
                </a:r>
              </a:p>
              <a:p>
                <a14:m>
                  <m:oMath xmlns:m="http://schemas.openxmlformats.org/officeDocument/2006/math">
                    <m:r>
                      <a:rPr lang="en-US" b="1" i="0" smtClean="0">
                        <a:effectLst>
                          <a:outerShdw blurRad="38100" dist="38100" dir="2700000" algn="tl">
                            <a:srgbClr val="000000">
                              <a:alpha val="43137"/>
                            </a:srgbClr>
                          </a:outerShdw>
                        </a:effectLst>
                        <a:latin typeface="Cambria Math" panose="02040503050406030204" pitchFamily="18" charset="0"/>
                      </a:rPr>
                      <m:t>𝐙</m:t>
                    </m:r>
                    <m:r>
                      <a:rPr lang="en-US" b="1" i="0" smtClean="0">
                        <a:effectLst>
                          <a:outerShdw blurRad="38100" dist="38100" dir="2700000" algn="tl">
                            <a:srgbClr val="000000">
                              <a:alpha val="43137"/>
                            </a:srgbClr>
                          </a:outerShdw>
                        </a:effectLst>
                        <a:latin typeface="Cambria Math" panose="02040503050406030204" pitchFamily="18" charset="0"/>
                      </a:rPr>
                      <m:t>=</m:t>
                    </m:r>
                    <m:f>
                      <m:fPr>
                        <m:ctrlPr>
                          <a:rPr lang="en-US" b="1" i="1">
                            <a:effectLst>
                              <a:outerShdw blurRad="38100" dist="38100" dir="2700000" algn="tl">
                                <a:srgbClr val="000000">
                                  <a:alpha val="43137"/>
                                </a:srgbClr>
                              </a:outerShdw>
                            </a:effectLst>
                            <a:latin typeface="Cambria Math" panose="02040503050406030204" pitchFamily="18" charset="0"/>
                          </a:rPr>
                        </m:ctrlPr>
                      </m:fPr>
                      <m:num>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𝐕</m:t>
                            </m:r>
                          </m:e>
                          <m:sub>
                            <m:r>
                              <a:rPr lang="en-US" b="1" i="0">
                                <a:effectLst>
                                  <a:outerShdw blurRad="38100" dist="38100" dir="2700000" algn="tl">
                                    <a:srgbClr val="000000">
                                      <a:alpha val="43137"/>
                                    </a:srgbClr>
                                  </a:outerShdw>
                                </a:effectLst>
                                <a:latin typeface="Cambria Math" panose="02040503050406030204" pitchFamily="18" charset="0"/>
                              </a:rPr>
                              <m:t>𝐦</m:t>
                            </m:r>
                          </m:sub>
                        </m:sSub>
                      </m:num>
                      <m:den>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𝐕</m:t>
                            </m:r>
                          </m:e>
                          <m:sub>
                            <m:sSub>
                              <m:sSubPr>
                                <m:ctrlPr>
                                  <a:rPr lang="en-US" b="1" i="1">
                                    <a:effectLst>
                                      <a:outerShdw blurRad="38100" dist="38100" dir="2700000" algn="tl">
                                        <a:srgbClr val="000000">
                                          <a:alpha val="43137"/>
                                        </a:srgbClr>
                                      </a:outerShdw>
                                    </a:effectLst>
                                    <a:latin typeface="Cambria Math" panose="02040503050406030204" pitchFamily="18" charset="0"/>
                                  </a:rPr>
                                </m:ctrlPr>
                              </m:sSubPr>
                              <m:e>
                                <m:r>
                                  <a:rPr lang="en-US" b="1" i="0">
                                    <a:effectLst>
                                      <a:outerShdw blurRad="38100" dist="38100" dir="2700000" algn="tl">
                                        <a:srgbClr val="000000">
                                          <a:alpha val="43137"/>
                                        </a:srgbClr>
                                      </a:outerShdw>
                                    </a:effectLst>
                                    <a:latin typeface="Cambria Math" panose="02040503050406030204" pitchFamily="18" charset="0"/>
                                  </a:rPr>
                                  <m:t>𝐦</m:t>
                                </m:r>
                              </m:e>
                              <m:sub>
                                <m:r>
                                  <a:rPr lang="en-US" b="1" i="0">
                                    <a:effectLst>
                                      <a:outerShdw blurRad="38100" dist="38100" dir="2700000" algn="tl">
                                        <a:srgbClr val="000000">
                                          <a:alpha val="43137"/>
                                        </a:srgbClr>
                                      </a:outerShdw>
                                    </a:effectLst>
                                    <a:latin typeface="Cambria Math" panose="02040503050406030204" pitchFamily="18" charset="0"/>
                                  </a:rPr>
                                  <m:t>𝐢𝐝𝐞𝐚𝐥</m:t>
                                </m:r>
                              </m:sub>
                            </m:sSub>
                          </m:sub>
                        </m:sSub>
                      </m:den>
                    </m:f>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306072231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290</TotalTime>
  <Words>1028</Words>
  <Application>Microsoft Office PowerPoint</Application>
  <PresentationFormat>Widescreen</PresentationFormat>
  <Paragraphs>106</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Cambria Math</vt:lpstr>
      <vt:lpstr>Franklin Gothic Book</vt:lpstr>
      <vt:lpstr>Crop</vt:lpstr>
      <vt:lpstr>Foundations of Physical Chemistry:  Chapter 1: Gas Laws</vt:lpstr>
      <vt:lpstr>Foundational Definitions and Terms</vt:lpstr>
      <vt:lpstr>Frequent Unit Conversions</vt:lpstr>
      <vt:lpstr>Ideal Gas Law</vt:lpstr>
      <vt:lpstr>Why is it so important?</vt:lpstr>
      <vt:lpstr>But what about real gases?</vt:lpstr>
      <vt:lpstr>Introducing the Van Deer Waals Equation</vt:lpstr>
      <vt:lpstr>Introducing the Virial Equation of State</vt:lpstr>
      <vt:lpstr>What is the Compressibility Factor</vt:lpstr>
      <vt:lpstr>What Is The Compressibility Factor Cont. </vt:lpstr>
      <vt:lpstr>Can we relate the two real equations of state?</vt:lpstr>
      <vt:lpstr>Behavior of gases during expansion</vt:lpstr>
      <vt:lpstr>Joule-Thompson Coefficient </vt:lpstr>
      <vt:lpstr>Kinetic Theory of Gases</vt:lpstr>
      <vt:lpstr>Average Speed of Gas Molecules and Mean Free Path</vt:lpstr>
      <vt:lpstr>Molecular Collisions</vt:lpstr>
      <vt:lpstr>What are Probability Density Functions?</vt:lpstr>
      <vt:lpstr>Maxwell-Boltzmann Molecular Speed Distribution</vt:lpstr>
      <vt:lpstr>PowerPoint Presentation</vt:lpstr>
      <vt:lpstr>Grahm’s Law of Effusion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Physical Chemistry:  Chapter 1: Gas Laws</dc:title>
  <dc:creator>Windows User</dc:creator>
  <cp:lastModifiedBy>Windows User</cp:lastModifiedBy>
  <cp:revision>22</cp:revision>
  <dcterms:created xsi:type="dcterms:W3CDTF">2020-01-06T01:22:41Z</dcterms:created>
  <dcterms:modified xsi:type="dcterms:W3CDTF">2020-08-12T18:36:39Z</dcterms:modified>
</cp:coreProperties>
</file>